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61" r:id="rId4"/>
    <p:sldId id="266" r:id="rId5"/>
    <p:sldId id="262" r:id="rId6"/>
    <p:sldId id="263" r:id="rId7"/>
    <p:sldId id="267" r:id="rId8"/>
    <p:sldId id="265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BB80-EB0E-4839-B778-5F9FB0F5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3EC81-340B-4256-8DDC-A9D9436FC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AF4E-5460-4E19-9BE0-6BCF1DCD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A7EC7-0F1E-4136-B0DF-6A8BC580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43CF-BA42-4B2A-99A2-A41A67A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776B-FCA2-4750-8002-7E5389C9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B57D5-992D-40D5-97DC-0D2F939AD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6850E-6D35-4197-A8A0-F637231B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4CD4D-70FD-44B8-AE60-B0945FC8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51A2-88D3-4DF6-A5E5-8E901189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84A0D-4702-47DE-A9EF-875B97982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482D0-E5DE-413B-8E12-A55A67ABE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AB17-6D86-471C-846C-ECDA016E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1DF4-29D0-4446-B94C-2AE4F857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5035-68A5-4B5C-9B09-4EFEEED2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B5AF-418B-4001-A9EB-852E3FE0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B907-CB30-4856-905A-19A1901D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5E7C3-F9E0-4848-BFEA-49DF5AA9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0931-87A3-4BB7-BF2B-A74A3632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1DA0-46C3-4129-8627-15A7B02A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B96C-DEC2-4A1A-950F-66E90E57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54D0-5F81-43E2-8FBD-507114AF2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4055-29D9-49A4-AE66-3CE7260A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C347D-A174-470E-846E-389FD42C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CB6D6-BB66-4D35-B483-C598F5B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EEE5-8BA0-4155-B44F-8851C5E2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D0BF-354C-45E1-9003-D0F2E6CC9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813E3-24AF-4DD2-BC5B-B327E6068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F7C4A-F50F-4A5E-999B-55B087D1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256D-89A0-4A76-BCB0-53BF2923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67CE-D3EB-4E2A-A4E1-3F65B587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285F-2B45-4C54-A0E5-99FE0641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E01EF-7B33-4F68-BE52-EED1F2D6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211B5-CE63-4ACB-B54C-1ED59D54D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9A885-6DF4-4249-8421-D636D3160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E84D3-F22E-400B-BB3C-FED0F2031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3C557-6814-49EF-9462-06362894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6CB05-7DAA-4DF6-B54E-4BABB559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C0DE4-2436-433C-BAE7-3AEFC8DE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777D-3991-4A40-96E9-C7EAD240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7F6E5-B213-4D73-9A47-AABBBC94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A903F-E0A4-42D9-A7A1-737E05FD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A8FB-A6B8-46FC-A986-30EC498A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04CD3-C36F-492C-9EF3-AEE120F7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1B62D-5012-484F-B3E4-C066BD67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87B0-CD9E-4668-9E01-E2EEDEDC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1DC7-99C8-4C9E-BCCC-E647BF15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590C-D42D-409E-ACA7-160B1280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3CF0-5650-4FD4-A0D3-20ECD94F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42F0A-FAB1-4898-908E-6B2279C7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48A4F-26B3-4905-8860-EF9A1DBB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8DEF-0391-4D23-94D5-BA840409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68E2-F70C-4F14-8215-D42AF9F0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D3CD6-BB75-4649-85ED-5CFCA79B9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30BF7-C742-4F22-BCC7-BB76A0378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C8863-E89C-4955-B5A0-9B1A592E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B605-FD43-477B-A374-6CB87E09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8C166-C220-42C3-A84D-5D0A97DC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B1CF1-534B-40D6-9E77-A6B9909B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19C1E-F969-4F73-A694-ECF89779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1686A-51E4-41D5-887D-2154E34A5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EA47-2A5A-42C0-89FE-88425625B41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ABC2C-99DE-42D5-A8B0-236473675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6BAB-4310-4F71-B3FE-3D3EBA29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4D63-719E-4EAE-A100-1533649D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2716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06D8A-5051-4978-B1A7-FE085669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397566"/>
            <a:ext cx="11350489" cy="5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18987DE-D353-439C-9B54-A050579E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4" y="608763"/>
            <a:ext cx="5357612" cy="292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8D905D4-80C9-446F-8720-8C727DBA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73" y="608763"/>
            <a:ext cx="5460643" cy="292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C2C97E-DE74-4929-B0E0-62E5B3E31215}"/>
              </a:ext>
            </a:extLst>
          </p:cNvPr>
          <p:cNvSpPr/>
          <p:nvPr/>
        </p:nvSpPr>
        <p:spPr>
          <a:xfrm>
            <a:off x="2511317" y="3619356"/>
            <a:ext cx="76495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51C1D-E9CB-4CB5-97B3-A3DBA662F63B}"/>
              </a:ext>
            </a:extLst>
          </p:cNvPr>
          <p:cNvSpPr/>
          <p:nvPr/>
        </p:nvSpPr>
        <p:spPr>
          <a:xfrm>
            <a:off x="8905460" y="3619355"/>
            <a:ext cx="87395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F2FEB-0DA0-4DA8-942F-17A9B6A19F9F}"/>
              </a:ext>
            </a:extLst>
          </p:cNvPr>
          <p:cNvSpPr txBox="1"/>
          <p:nvPr/>
        </p:nvSpPr>
        <p:spPr>
          <a:xfrm>
            <a:off x="3692145" y="4230786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88B927-0540-4B14-ADB1-A284DAB970B7}"/>
              </a:ext>
            </a:extLst>
          </p:cNvPr>
          <p:cNvSpPr/>
          <p:nvPr/>
        </p:nvSpPr>
        <p:spPr>
          <a:xfrm>
            <a:off x="1356574" y="4923242"/>
            <a:ext cx="947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মস ও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62993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BF5945-753F-4AB8-A9FF-936AB52F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7" y="612913"/>
            <a:ext cx="5276024" cy="281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6E0B7-DC2C-4BE7-8060-D65BFBCBC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7" y="612913"/>
            <a:ext cx="5098774" cy="281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945C31-A17E-43A6-9232-F783470CD63B}"/>
              </a:ext>
            </a:extLst>
          </p:cNvPr>
          <p:cNvSpPr txBox="1"/>
          <p:nvPr/>
        </p:nvSpPr>
        <p:spPr>
          <a:xfrm>
            <a:off x="1508905" y="3600305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B75BC-A748-46D6-9265-6A977163E0AE}"/>
              </a:ext>
            </a:extLst>
          </p:cNvPr>
          <p:cNvSpPr/>
          <p:nvPr/>
        </p:nvSpPr>
        <p:spPr>
          <a:xfrm>
            <a:off x="5621894" y="3596019"/>
            <a:ext cx="3921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A80CBF-05C2-488A-BE91-09BD97A4EA38}"/>
              </a:ext>
            </a:extLst>
          </p:cNvPr>
          <p:cNvSpPr/>
          <p:nvPr/>
        </p:nvSpPr>
        <p:spPr>
          <a:xfrm>
            <a:off x="1270175" y="4196797"/>
            <a:ext cx="719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এমন আরো কিছু উদ্ভিদের নাম বল।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66E222-BE2D-4CA8-B6A3-8208E6E36807}"/>
              </a:ext>
            </a:extLst>
          </p:cNvPr>
          <p:cNvSpPr/>
          <p:nvPr/>
        </p:nvSpPr>
        <p:spPr>
          <a:xfrm>
            <a:off x="1508905" y="4793289"/>
            <a:ext cx="5015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জলপদ্ম, কলমি শাক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2716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F192863-F2F4-4B01-9C85-927082AB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" y="491758"/>
            <a:ext cx="5381337" cy="337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766A25B-1B06-4106-BC93-9574C0B1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89" y="491758"/>
            <a:ext cx="5491881" cy="337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2D347-9759-4696-9DA1-2D29D89108A3}"/>
              </a:ext>
            </a:extLst>
          </p:cNvPr>
          <p:cNvSpPr txBox="1"/>
          <p:nvPr/>
        </p:nvSpPr>
        <p:spPr>
          <a:xfrm>
            <a:off x="671125" y="3878250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B28DC-B9DF-4D03-9EA3-D9BC263FD38F}"/>
              </a:ext>
            </a:extLst>
          </p:cNvPr>
          <p:cNvSpPr txBox="1"/>
          <p:nvPr/>
        </p:nvSpPr>
        <p:spPr>
          <a:xfrm>
            <a:off x="6239406" y="3960752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latin typeface="NikoshBAN" pitchFamily="2" charset="0"/>
                <a:cs typeface="NikoshBAN" pitchFamily="2" charset="0"/>
              </a:rPr>
              <a:t>মাটিতে । আবার পানিতে।</a:t>
            </a:r>
            <a:endParaRPr 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1FE626-17E1-4A70-870D-9400BD2BDBB9}"/>
              </a:ext>
            </a:extLst>
          </p:cNvPr>
          <p:cNvSpPr txBox="1"/>
          <p:nvPr/>
        </p:nvSpPr>
        <p:spPr>
          <a:xfrm>
            <a:off x="671125" y="4760889"/>
            <a:ext cx="1014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latin typeface="NikoshBAN" pitchFamily="2" charset="0"/>
                <a:cs typeface="NikoshBAN" pitchFamily="2" charset="0"/>
              </a:rPr>
              <a:t>তোমরা ঠিক বলেছো।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latin typeface="NikoshBAN" pitchFamily="2" charset="0"/>
                <a:cs typeface="NikoshBAN" pitchFamily="2" charset="0"/>
              </a:rPr>
              <a:t>মাটি ও পানি উভয় স্থানে </a:t>
            </a:r>
            <a:r>
              <a:rPr lang="en-US" sz="3600" b="1" dirty="0" err="1">
                <a:ln w="1905"/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905"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8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A2338-CD03-40E8-9F71-BD05734C34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2" y="519749"/>
            <a:ext cx="4727714" cy="234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3E0F60-4E46-4A98-A754-6BE727CB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2" y="519748"/>
            <a:ext cx="3985592" cy="234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8E616A-26DC-46FB-8B58-A94F2C5E9E79}"/>
              </a:ext>
            </a:extLst>
          </p:cNvPr>
          <p:cNvSpPr txBox="1"/>
          <p:nvPr/>
        </p:nvSpPr>
        <p:spPr>
          <a:xfrm>
            <a:off x="573157" y="3167270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BAF68-7BFA-4757-B91E-D4C468E7EB01}"/>
              </a:ext>
            </a:extLst>
          </p:cNvPr>
          <p:cNvSpPr txBox="1"/>
          <p:nvPr/>
        </p:nvSpPr>
        <p:spPr>
          <a:xfrm>
            <a:off x="1085023" y="3747653"/>
            <a:ext cx="144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511F9-B130-4F96-9248-1BA85BCFDB3B}"/>
              </a:ext>
            </a:extLst>
          </p:cNvPr>
          <p:cNvSpPr txBox="1"/>
          <p:nvPr/>
        </p:nvSpPr>
        <p:spPr>
          <a:xfrm>
            <a:off x="573157" y="4353241"/>
            <a:ext cx="457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সুন্দরবনে কী কী উদ্ভিদ জন্মে ?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8F593-AF5D-4176-8BF9-9639BC10D27B}"/>
              </a:ext>
            </a:extLst>
          </p:cNvPr>
          <p:cNvSpPr txBox="1"/>
          <p:nvPr/>
        </p:nvSpPr>
        <p:spPr>
          <a:xfrm>
            <a:off x="1085023" y="5068794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সুন্দরী, গরান, কেওড়া।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1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E5FCB-681C-4426-84CF-17E5BE4BC826}"/>
              </a:ext>
            </a:extLst>
          </p:cNvPr>
          <p:cNvSpPr txBox="1"/>
          <p:nvPr/>
        </p:nvSpPr>
        <p:spPr>
          <a:xfrm>
            <a:off x="632792" y="5163623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31BED53-0F4E-41D8-AC72-AA3E499B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2" y="1471688"/>
            <a:ext cx="3328503" cy="231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077D743-A5BA-4435-961F-9BE65ED26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/>
          <a:stretch/>
        </p:blipFill>
        <p:spPr bwMode="auto">
          <a:xfrm>
            <a:off x="4268130" y="799596"/>
            <a:ext cx="3655739" cy="2366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2F6F5A9E-6A28-44EB-B167-7ABC5F18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48" y="721106"/>
            <a:ext cx="3342860" cy="2366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CA9DC9-8889-43B4-AF94-BEB052B5F160}"/>
              </a:ext>
            </a:extLst>
          </p:cNvPr>
          <p:cNvSpPr txBox="1"/>
          <p:nvPr/>
        </p:nvSpPr>
        <p:spPr>
          <a:xfrm>
            <a:off x="1215888" y="589250"/>
            <a:ext cx="2388704" cy="584775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ছবিগুলো দেখো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3A08A7-D693-4AC7-9DAB-9E268E5F8F5D}"/>
              </a:ext>
            </a:extLst>
          </p:cNvPr>
          <p:cNvSpPr txBox="1"/>
          <p:nvPr/>
        </p:nvSpPr>
        <p:spPr>
          <a:xfrm>
            <a:off x="488080" y="4038197"/>
            <a:ext cx="4820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এই উদ্ভিদগুলো সুন্দরবনে জন্মে। এরা অন্যান্য উদ্ভিদ থেকে আলাদা। এদের শ্বাসমূল থাকে।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42BD-70A1-431D-93D2-A6FE0DFE5F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14" y="3411298"/>
            <a:ext cx="3821594" cy="233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140A4FA-B555-4858-97D4-F68CF9E8E691}"/>
              </a:ext>
            </a:extLst>
          </p:cNvPr>
          <p:cNvSpPr/>
          <p:nvPr/>
        </p:nvSpPr>
        <p:spPr>
          <a:xfrm>
            <a:off x="6917635" y="5456010"/>
            <a:ext cx="689113" cy="17188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BFE335-3085-458E-BA37-F93D129B54C8}"/>
              </a:ext>
            </a:extLst>
          </p:cNvPr>
          <p:cNvSpPr/>
          <p:nvPr/>
        </p:nvSpPr>
        <p:spPr>
          <a:xfrm>
            <a:off x="4268130" y="5163623"/>
            <a:ext cx="2371209" cy="7050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E5FCB-681C-4426-84CF-17E5BE4BC826}"/>
              </a:ext>
            </a:extLst>
          </p:cNvPr>
          <p:cNvSpPr txBox="1"/>
          <p:nvPr/>
        </p:nvSpPr>
        <p:spPr>
          <a:xfrm>
            <a:off x="632792" y="5163623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F9B602-BF1E-4230-A518-9B42B67BCD05}"/>
              </a:ext>
            </a:extLst>
          </p:cNvPr>
          <p:cNvGrpSpPr/>
          <p:nvPr/>
        </p:nvGrpSpPr>
        <p:grpSpPr>
          <a:xfrm>
            <a:off x="573157" y="752176"/>
            <a:ext cx="4652339" cy="2070537"/>
            <a:chOff x="573157" y="752176"/>
            <a:chExt cx="4652339" cy="18478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983200-0E09-4B74-8AD5-45A07AB3E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97" y="752177"/>
              <a:ext cx="2157699" cy="18478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26D699-D7AF-4F96-B5DF-51652C297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7" y="752176"/>
              <a:ext cx="2466975" cy="18478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C86B49-FA1A-4BEA-8859-8D4209B872DD}"/>
              </a:ext>
            </a:extLst>
          </p:cNvPr>
          <p:cNvGrpSpPr/>
          <p:nvPr/>
        </p:nvGrpSpPr>
        <p:grpSpPr>
          <a:xfrm>
            <a:off x="5957060" y="796500"/>
            <a:ext cx="5463000" cy="2070536"/>
            <a:chOff x="5957060" y="796500"/>
            <a:chExt cx="5463000" cy="18478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E6C897-6B92-47B7-AEA3-208D47F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60" y="796500"/>
              <a:ext cx="2933700" cy="18478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4E5799-C26A-4B85-BECD-E588D2054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459" y="796500"/>
              <a:ext cx="2514601" cy="18478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0457D1-E496-4C91-8108-9FCBFE813C41}"/>
              </a:ext>
            </a:extLst>
          </p:cNvPr>
          <p:cNvSpPr txBox="1"/>
          <p:nvPr/>
        </p:nvSpPr>
        <p:spPr>
          <a:xfrm>
            <a:off x="651427" y="3133299"/>
            <a:ext cx="1025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এই উদ্ভিদগুলোর নাম স্বর্ণলতা ও রাস্না। এরা অন্য কোনো বড় উদ্ভিদের উপর জন্মে।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FB3D1-9FD6-48E3-8633-63BC81F5E6D9}"/>
              </a:ext>
            </a:extLst>
          </p:cNvPr>
          <p:cNvSpPr txBox="1"/>
          <p:nvPr/>
        </p:nvSpPr>
        <p:spPr>
          <a:xfrm>
            <a:off x="651427" y="3963621"/>
            <a:ext cx="10255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latin typeface="NikoshBAN" pitchFamily="2" charset="0"/>
                <a:cs typeface="NikoshBAN" pitchFamily="2" charset="0"/>
              </a:rPr>
              <a:t>তোমরা দেখতে পেলে উদ্ভিদ বিভিন্ন স্থানে জন্মে। উদ্ভিদ যে স্থানে জন্মে সেই স্থানকে উদ্ভিদের আবাসস্থল বলে।</a:t>
            </a:r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5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57808" y="357810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E5FCB-681C-4426-84CF-17E5BE4BC826}"/>
              </a:ext>
            </a:extLst>
          </p:cNvPr>
          <p:cNvSpPr txBox="1"/>
          <p:nvPr/>
        </p:nvSpPr>
        <p:spPr>
          <a:xfrm>
            <a:off x="632792" y="5163623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BD1C4F7-7638-484A-A277-95FD30ECD9B5}"/>
              </a:ext>
            </a:extLst>
          </p:cNvPr>
          <p:cNvSpPr/>
          <p:nvPr/>
        </p:nvSpPr>
        <p:spPr>
          <a:xfrm>
            <a:off x="712728" y="582141"/>
            <a:ext cx="2835965" cy="100716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9B2489-F844-4EF7-98B2-7346371CC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99824"/>
              </p:ext>
            </p:extLst>
          </p:nvPr>
        </p:nvGraphicFramePr>
        <p:xfrm>
          <a:off x="750957" y="2688862"/>
          <a:ext cx="8128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2067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9633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আবাসস্থলের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 গাছ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6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8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কচুরিপনা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2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রাস্না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9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8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 গাছ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8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গরান গাছ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791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5A461D-61FB-4388-AFEB-846EE7E19DF3}"/>
              </a:ext>
            </a:extLst>
          </p:cNvPr>
          <p:cNvSpPr txBox="1"/>
          <p:nvPr/>
        </p:nvSpPr>
        <p:spPr>
          <a:xfrm>
            <a:off x="653093" y="1879383"/>
            <a:ext cx="760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en-US" sz="2800" b="1" dirty="0" err="1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 w="0"/>
                <a:solidFill>
                  <a:srgbClr val="273C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24B62-8C93-4235-A3F2-D5391A12DC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0" y="582141"/>
            <a:ext cx="2710071" cy="2306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7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E5FCB-681C-4426-84CF-17E5BE4BC826}"/>
              </a:ext>
            </a:extLst>
          </p:cNvPr>
          <p:cNvSpPr txBox="1"/>
          <p:nvPr/>
        </p:nvSpPr>
        <p:spPr>
          <a:xfrm>
            <a:off x="632792" y="5163623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2FA579-7FE5-43C4-8DC4-14C764465566}"/>
              </a:ext>
            </a:extLst>
          </p:cNvPr>
          <p:cNvSpPr/>
          <p:nvPr/>
        </p:nvSpPr>
        <p:spPr>
          <a:xfrm>
            <a:off x="3461274" y="786436"/>
            <a:ext cx="48269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পাঠ্যবইর ১৩ ও ১৪ পৃষ্ঠা খুলে পড়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4371C90-C59D-4F1E-8E61-7EFA0C95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3" y="1542161"/>
            <a:ext cx="4119230" cy="4355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304DC-0A9C-4A49-9DFE-F7D2EF1A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82407"/>
            <a:ext cx="3856383" cy="4414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92809" y="445010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E5FCB-681C-4426-84CF-17E5BE4BC826}"/>
              </a:ext>
            </a:extLst>
          </p:cNvPr>
          <p:cNvSpPr txBox="1"/>
          <p:nvPr/>
        </p:nvSpPr>
        <p:spPr>
          <a:xfrm>
            <a:off x="632792" y="5163623"/>
            <a:ext cx="812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EE0F0D-C7ED-418C-8B7B-FD7D0C01A62A}"/>
              </a:ext>
            </a:extLst>
          </p:cNvPr>
          <p:cNvSpPr/>
          <p:nvPr/>
        </p:nvSpPr>
        <p:spPr>
          <a:xfrm>
            <a:off x="767185" y="589903"/>
            <a:ext cx="5755102" cy="64633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সার সংক্ষেপ আলোচনা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2A6BA-83D1-4103-B004-8DBB63E9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4" y="1762426"/>
            <a:ext cx="5229423" cy="186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94080-5A71-469E-92EF-CB6D18C78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5" y="3710680"/>
            <a:ext cx="5229423" cy="2314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277919-3CEA-4561-B718-E468A5E48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455"/>
            <a:ext cx="5101111" cy="218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24E6E4-0437-48F0-AEF4-484C3A066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2298"/>
            <a:ext cx="5066110" cy="196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44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702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FB40354A-6CFB-40D1-80F5-54E366E3AA2C}"/>
              </a:ext>
            </a:extLst>
          </p:cNvPr>
          <p:cNvSpPr/>
          <p:nvPr/>
        </p:nvSpPr>
        <p:spPr>
          <a:xfrm>
            <a:off x="632793" y="662609"/>
            <a:ext cx="1779104" cy="768626"/>
          </a:xfrm>
          <a:prstGeom prst="wedge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589DC-4B7F-4069-9249-0CC8D4950227}"/>
              </a:ext>
            </a:extLst>
          </p:cNvPr>
          <p:cNvSpPr txBox="1"/>
          <p:nvPr/>
        </p:nvSpPr>
        <p:spPr>
          <a:xfrm>
            <a:off x="856419" y="2928731"/>
            <a:ext cx="8168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উদ্ভিদের আবাসস্থল কী কী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গরান গাছ কোথায় জন্মে ? এই গাছের ২টি বৈশিষ্ট্য লিখ।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B4C971C-609B-45CD-8B5B-55ECAD827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/>
          <a:stretch/>
        </p:blipFill>
        <p:spPr bwMode="auto">
          <a:xfrm>
            <a:off x="8189843" y="662609"/>
            <a:ext cx="3135072" cy="1961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1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80668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ADD07D7-665F-4DEE-B4A4-BF115860FDCE}"/>
              </a:ext>
            </a:extLst>
          </p:cNvPr>
          <p:cNvSpPr/>
          <p:nvPr/>
        </p:nvSpPr>
        <p:spPr>
          <a:xfrm rot="19969288">
            <a:off x="835873" y="978320"/>
            <a:ext cx="2799521" cy="279289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6E2D6B27-1B77-44DC-8774-A1D9AB43F753}"/>
              </a:ext>
            </a:extLst>
          </p:cNvPr>
          <p:cNvSpPr/>
          <p:nvPr/>
        </p:nvSpPr>
        <p:spPr>
          <a:xfrm rot="20152393">
            <a:off x="4649160" y="1610109"/>
            <a:ext cx="2799521" cy="279289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AABAF922-BAAD-4972-8D98-1E5C6676A3B5}"/>
              </a:ext>
            </a:extLst>
          </p:cNvPr>
          <p:cNvSpPr/>
          <p:nvPr/>
        </p:nvSpPr>
        <p:spPr>
          <a:xfrm rot="20367432">
            <a:off x="8436629" y="2466924"/>
            <a:ext cx="2799521" cy="279289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81D2D-E38D-4BB9-BDE0-62AA0DA8C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b="6097"/>
          <a:stretch/>
        </p:blipFill>
        <p:spPr>
          <a:xfrm>
            <a:off x="10005391" y="493145"/>
            <a:ext cx="1707936" cy="1127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E65CF2-5FE3-4D3A-9908-B3F9F9F8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" y="4280010"/>
            <a:ext cx="1473476" cy="17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2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57808" y="381828"/>
            <a:ext cx="11476384" cy="568766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B795A7B-B174-47E9-9AFA-2FE996AD7378}"/>
              </a:ext>
            </a:extLst>
          </p:cNvPr>
          <p:cNvSpPr/>
          <p:nvPr/>
        </p:nvSpPr>
        <p:spPr>
          <a:xfrm>
            <a:off x="3357772" y="2119109"/>
            <a:ext cx="2720008" cy="768626"/>
          </a:xfrm>
          <a:prstGeom prst="wedgeRectCallout">
            <a:avLst/>
          </a:prstGeom>
          <a:solidFill>
            <a:schemeClr val="bg1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71118-E22C-450A-B721-AD36D25885C7}"/>
              </a:ext>
            </a:extLst>
          </p:cNvPr>
          <p:cNvSpPr txBox="1"/>
          <p:nvPr/>
        </p:nvSpPr>
        <p:spPr>
          <a:xfrm>
            <a:off x="1318590" y="4354578"/>
            <a:ext cx="787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জন্মে এমন ১০ টি উদ্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7BAE6-55C7-47DA-B421-442B7F433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4471"/>
            <a:ext cx="4114801" cy="263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2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8896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28E7C6-A868-4E03-9229-2BFD2936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516834"/>
            <a:ext cx="11350489" cy="5559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345C8-552E-4ED8-A4DC-7254EBD4EE0F}"/>
              </a:ext>
            </a:extLst>
          </p:cNvPr>
          <p:cNvSpPr txBox="1"/>
          <p:nvPr/>
        </p:nvSpPr>
        <p:spPr>
          <a:xfrm>
            <a:off x="2941982" y="443897"/>
            <a:ext cx="4969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51183" y="449466"/>
            <a:ext cx="11476384" cy="57702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400" b="1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88E2F2-A86B-4E06-8B0C-8B718F4C6B5F}"/>
              </a:ext>
            </a:extLst>
          </p:cNvPr>
          <p:cNvGrpSpPr/>
          <p:nvPr/>
        </p:nvGrpSpPr>
        <p:grpSpPr>
          <a:xfrm>
            <a:off x="6929091" y="1258957"/>
            <a:ext cx="4056961" cy="4388664"/>
            <a:chOff x="1423213" y="1220297"/>
            <a:chExt cx="4191278" cy="4388665"/>
          </a:xfrm>
        </p:grpSpPr>
        <p:sp>
          <p:nvSpPr>
            <p:cNvPr id="2" name="Flowchart: Internal Storage 1">
              <a:extLst>
                <a:ext uri="{FF2B5EF4-FFF2-40B4-BE49-F238E27FC236}">
                  <a16:creationId xmlns:a16="http://schemas.microsoft.com/office/drawing/2014/main" id="{0A61B181-3899-4D8C-8C72-9D0EB3F4A9E2}"/>
                </a:ext>
              </a:extLst>
            </p:cNvPr>
            <p:cNvSpPr/>
            <p:nvPr/>
          </p:nvSpPr>
          <p:spPr>
            <a:xfrm>
              <a:off x="1423213" y="1220297"/>
              <a:ext cx="4191278" cy="4388665"/>
            </a:xfrm>
            <a:prstGeom prst="flowChartInternalStorag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1D7DFD-C2DD-4076-BF67-753B3F06AD9D}"/>
                </a:ext>
              </a:extLst>
            </p:cNvPr>
            <p:cNvSpPr txBox="1"/>
            <p:nvPr/>
          </p:nvSpPr>
          <p:spPr>
            <a:xfrm>
              <a:off x="1731241" y="1931762"/>
              <a:ext cx="3639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2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EDA18F-3EF7-483E-A904-D43BA82FECFC}"/>
                </a:ext>
              </a:extLst>
            </p:cNvPr>
            <p:cNvSpPr txBox="1"/>
            <p:nvPr/>
          </p:nvSpPr>
          <p:spPr>
            <a:xfrm>
              <a:off x="1455342" y="2556112"/>
              <a:ext cx="2650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bn-IN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7738B8-F709-4419-8513-63202E6E9F27}"/>
                </a:ext>
              </a:extLst>
            </p:cNvPr>
            <p:cNvSpPr txBox="1"/>
            <p:nvPr/>
          </p:nvSpPr>
          <p:spPr>
            <a:xfrm>
              <a:off x="1525028" y="3254165"/>
              <a:ext cx="389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alt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: ২ </a:t>
              </a:r>
              <a:r>
                <a:rPr lang="en-US" alt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alt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alt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endParaRPr lang="en-US" sz="32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D23CBD-CEAA-4FC0-BA84-6727F6F328F3}"/>
                </a:ext>
              </a:extLst>
            </p:cNvPr>
            <p:cNvSpPr txBox="1"/>
            <p:nvPr/>
          </p:nvSpPr>
          <p:spPr>
            <a:xfrm>
              <a:off x="1710361" y="3918612"/>
              <a:ext cx="3255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পাঠ :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পরিবেশে</a:t>
              </a:r>
              <a:r>
                <a:rPr lang="en-US" sz="32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latin typeface="NikoshBAN" pitchFamily="2" charset="0"/>
                  <a:cs typeface="NikoshBAN" pitchFamily="2" charset="0"/>
                </a:rPr>
                <a:t>উদ্ভিদ</a:t>
              </a:r>
              <a:endParaRPr lang="bn-IN" sz="3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Flowchart: Internal Storage 12">
            <a:extLst>
              <a:ext uri="{FF2B5EF4-FFF2-40B4-BE49-F238E27FC236}">
                <a16:creationId xmlns:a16="http://schemas.microsoft.com/office/drawing/2014/main" id="{93FE6BF7-6312-4D78-884B-DE0DB1CD22C8}"/>
              </a:ext>
            </a:extLst>
          </p:cNvPr>
          <p:cNvSpPr/>
          <p:nvPr/>
        </p:nvSpPr>
        <p:spPr>
          <a:xfrm>
            <a:off x="928168" y="1258957"/>
            <a:ext cx="3935896" cy="4388664"/>
          </a:xfrm>
          <a:prstGeom prst="flowChartInternalStora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7D630-327F-428B-A789-29A3605949DA}"/>
              </a:ext>
            </a:extLst>
          </p:cNvPr>
          <p:cNvSpPr txBox="1"/>
          <p:nvPr/>
        </p:nvSpPr>
        <p:spPr>
          <a:xfrm>
            <a:off x="1404159" y="1948440"/>
            <a:ext cx="276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813956-AA72-4A6E-ACBF-E58565FC8D69}"/>
              </a:ext>
            </a:extLst>
          </p:cNvPr>
          <p:cNvSpPr txBox="1"/>
          <p:nvPr/>
        </p:nvSpPr>
        <p:spPr>
          <a:xfrm>
            <a:off x="1427351" y="2555196"/>
            <a:ext cx="276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330110-40A4-4FD6-BB78-D62FC5EFA0FA}"/>
              </a:ext>
            </a:extLst>
          </p:cNvPr>
          <p:cNvSpPr txBox="1"/>
          <p:nvPr/>
        </p:nvSpPr>
        <p:spPr>
          <a:xfrm>
            <a:off x="1383765" y="3117991"/>
            <a:ext cx="3339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সরকারি প্রাথমিক বিদ্যালয়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524E1A-12A2-4027-AA8A-8504B75A2A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8" y="2941983"/>
            <a:ext cx="1747757" cy="14155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7D6342-710A-40FE-B410-4DE9CCE1A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5" y="4249658"/>
            <a:ext cx="1747757" cy="14155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2EDDA6-0AF8-4072-8851-34C9CBC80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25" y="1526386"/>
            <a:ext cx="1747757" cy="14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2716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FD527-9E1D-402B-B035-BC8D613B13B6}"/>
              </a:ext>
            </a:extLst>
          </p:cNvPr>
          <p:cNvSpPr txBox="1"/>
          <p:nvPr/>
        </p:nvSpPr>
        <p:spPr>
          <a:xfrm>
            <a:off x="4073038" y="612004"/>
            <a:ext cx="333974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A3FBD-2C4E-4E03-9D31-69076C8D6BE6}"/>
              </a:ext>
            </a:extLst>
          </p:cNvPr>
          <p:cNvSpPr/>
          <p:nvPr/>
        </p:nvSpPr>
        <p:spPr>
          <a:xfrm>
            <a:off x="896543" y="2282838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B383EA-D487-40FA-88EF-E25F70C5B7F0}"/>
              </a:ext>
            </a:extLst>
          </p:cNvPr>
          <p:cNvSpPr txBox="1"/>
          <p:nvPr/>
        </p:nvSpPr>
        <p:spPr>
          <a:xfrm>
            <a:off x="894821" y="3039579"/>
            <a:ext cx="999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২.১.১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উদ্ভিদ বিভিন্ন পরিবেশে জন্মায় তা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2A435-DD11-472C-8A88-2DF04E7B7EC9}"/>
              </a:ext>
            </a:extLst>
          </p:cNvPr>
          <p:cNvSpPr txBox="1"/>
          <p:nvPr/>
        </p:nvSpPr>
        <p:spPr>
          <a:xfrm>
            <a:off x="866662" y="3701604"/>
            <a:ext cx="1077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২.১.৫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B00B8-D482-4A70-BE13-CE77F260CA9D}"/>
              </a:ext>
            </a:extLst>
          </p:cNvPr>
          <p:cNvSpPr txBox="1"/>
          <p:nvPr/>
        </p:nvSpPr>
        <p:spPr>
          <a:xfrm>
            <a:off x="894821" y="4452411"/>
            <a:ext cx="1077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২.১.৬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800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16811" y="468202"/>
            <a:ext cx="11476384" cy="5751494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E8887E-C1CD-4CAB-B292-3FC8F51A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6" y="1818190"/>
            <a:ext cx="4005054" cy="1937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7B4DD31-2423-4BBF-B398-0A917FD6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97" y="3845388"/>
            <a:ext cx="3813314" cy="211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4B14E7A-5C4F-44FF-A55C-37B4656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5" y="3860422"/>
            <a:ext cx="4005054" cy="208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FB2DCCAE-833E-4FD6-9C5F-141A1D583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9" b="5010"/>
          <a:stretch/>
        </p:blipFill>
        <p:spPr bwMode="auto">
          <a:xfrm>
            <a:off x="4588979" y="1839508"/>
            <a:ext cx="3749950" cy="196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E4D5F-03A1-4FDF-8FA8-2574B4D671A4}"/>
              </a:ext>
            </a:extLst>
          </p:cNvPr>
          <p:cNvSpPr txBox="1"/>
          <p:nvPr/>
        </p:nvSpPr>
        <p:spPr>
          <a:xfrm>
            <a:off x="975692" y="845642"/>
            <a:ext cx="4219160" cy="58477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01E6B0-2989-44AA-9B3A-0A0BB58F46FC}"/>
              </a:ext>
            </a:extLst>
          </p:cNvPr>
          <p:cNvSpPr/>
          <p:nvPr/>
        </p:nvSpPr>
        <p:spPr>
          <a:xfrm>
            <a:off x="8432664" y="2092635"/>
            <a:ext cx="3449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? </a:t>
            </a:r>
            <a:endParaRPr lang="en-US" sz="1600" b="1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3B005E-2119-477B-9AD5-952D6DDE4B4A}"/>
              </a:ext>
            </a:extLst>
          </p:cNvPr>
          <p:cNvSpPr txBox="1"/>
          <p:nvPr/>
        </p:nvSpPr>
        <p:spPr>
          <a:xfrm>
            <a:off x="8459268" y="2779356"/>
            <a:ext cx="308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2726A-4A23-41CB-80B3-A148897C7A8D}"/>
              </a:ext>
            </a:extLst>
          </p:cNvPr>
          <p:cNvSpPr txBox="1"/>
          <p:nvPr/>
        </p:nvSpPr>
        <p:spPr>
          <a:xfrm>
            <a:off x="8549118" y="3410515"/>
            <a:ext cx="308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আমাদের চারপাশে এমন অনেক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 দেখা যায়।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57808" y="381808"/>
            <a:ext cx="11476384" cy="575508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F023D-B99E-40EA-BA59-69D9E744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768625"/>
            <a:ext cx="3442253" cy="4823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F01BBC-0531-4B80-968B-C1781AA61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768626"/>
            <a:ext cx="3803373" cy="4823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6AC65D-494A-4E56-B448-E816B8215BDF}"/>
              </a:ext>
            </a:extLst>
          </p:cNvPr>
          <p:cNvSpPr txBox="1"/>
          <p:nvPr/>
        </p:nvSpPr>
        <p:spPr>
          <a:xfrm>
            <a:off x="5221359" y="2114138"/>
            <a:ext cx="308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00C2D-D95E-46BD-900D-005861FDE841}"/>
              </a:ext>
            </a:extLst>
          </p:cNvPr>
          <p:cNvSpPr txBox="1"/>
          <p:nvPr/>
        </p:nvSpPr>
        <p:spPr>
          <a:xfrm>
            <a:off x="5030267" y="3102521"/>
            <a:ext cx="308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14FB4A-99AB-4D25-AE9D-F8F59D11DE75}"/>
              </a:ext>
            </a:extLst>
          </p:cNvPr>
          <p:cNvSpPr/>
          <p:nvPr/>
        </p:nvSpPr>
        <p:spPr>
          <a:xfrm>
            <a:off x="4691270" y="768626"/>
            <a:ext cx="3286539" cy="1482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0AEE7-89EE-41E3-A87F-6F087FCCD7C1}"/>
              </a:ext>
            </a:extLst>
          </p:cNvPr>
          <p:cNvSpPr/>
          <p:nvPr/>
        </p:nvSpPr>
        <p:spPr>
          <a:xfrm>
            <a:off x="4691270" y="5425205"/>
            <a:ext cx="3286539" cy="1482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04929" y="337931"/>
            <a:ext cx="11476384" cy="57702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DC78A9D-2D8A-4669-AE65-CCBDCB273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 bwMode="auto">
          <a:xfrm>
            <a:off x="573158" y="600138"/>
            <a:ext cx="2918920" cy="1888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42113-71AF-43F0-B5FF-C28FDD2BC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16" y="600137"/>
            <a:ext cx="2975500" cy="1977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CA4E99-0C17-4977-9527-96A10E872B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" y="2734126"/>
            <a:ext cx="2978556" cy="1934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F3D1DA-5EFB-4928-A8C7-483B67E4C9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81" y="2844692"/>
            <a:ext cx="2978556" cy="1977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053949-3F5C-49B0-B3D8-F52338B09AF0}"/>
              </a:ext>
            </a:extLst>
          </p:cNvPr>
          <p:cNvSpPr txBox="1"/>
          <p:nvPr/>
        </p:nvSpPr>
        <p:spPr>
          <a:xfrm>
            <a:off x="6983896" y="859231"/>
            <a:ext cx="455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উদ্ভিদগুলোর নাম কী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D5A93A-548B-4364-AA7C-56DB7EE0D58E}"/>
              </a:ext>
            </a:extLst>
          </p:cNvPr>
          <p:cNvSpPr txBox="1"/>
          <p:nvPr/>
        </p:nvSpPr>
        <p:spPr>
          <a:xfrm>
            <a:off x="7417775" y="1600232"/>
            <a:ext cx="455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 গাছ, কদম, শাপলা , পেঁপে।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73720-4860-48F4-B014-09D3E9EB3669}"/>
              </a:ext>
            </a:extLst>
          </p:cNvPr>
          <p:cNvSpPr txBox="1"/>
          <p:nvPr/>
        </p:nvSpPr>
        <p:spPr>
          <a:xfrm>
            <a:off x="7089910" y="2334207"/>
            <a:ext cx="455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কোথায় জন্মে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FA6E5-98A7-4077-81A9-A46327405660}"/>
              </a:ext>
            </a:extLst>
          </p:cNvPr>
          <p:cNvSpPr txBox="1"/>
          <p:nvPr/>
        </p:nvSpPr>
        <p:spPr>
          <a:xfrm>
            <a:off x="7378213" y="2951946"/>
            <a:ext cx="4555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পানিতে জন্মে। অন্যগুলো মাটিতে।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0233FD-7CB8-44CD-861C-DA23E2BFC4D5}"/>
              </a:ext>
            </a:extLst>
          </p:cNvPr>
          <p:cNvSpPr/>
          <p:nvPr/>
        </p:nvSpPr>
        <p:spPr>
          <a:xfrm>
            <a:off x="7415308" y="4104050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33DABF-CB1A-4BEC-B592-3D1E602CE0A2}"/>
              </a:ext>
            </a:extLst>
          </p:cNvPr>
          <p:cNvSpPr/>
          <p:nvPr/>
        </p:nvSpPr>
        <p:spPr>
          <a:xfrm>
            <a:off x="477488" y="4954475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আজ আমরা শিখব –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040D6-5749-4F09-A37F-8269520BD5EB}"/>
              </a:ext>
            </a:extLst>
          </p:cNvPr>
          <p:cNvSpPr txBox="1"/>
          <p:nvPr/>
        </p:nvSpPr>
        <p:spPr>
          <a:xfrm>
            <a:off x="3175096" y="5216085"/>
            <a:ext cx="687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কোথায় উদ্ভিদ জন্মায়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7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5"/>
            <a:ext cx="11476384" cy="5825921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44895A9-33F4-47B0-8337-D4FAB4AC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99" y="4736436"/>
            <a:ext cx="1311640" cy="1155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Image result for plant png">
            <a:extLst>
              <a:ext uri="{FF2B5EF4-FFF2-40B4-BE49-F238E27FC236}">
                <a16:creationId xmlns:a16="http://schemas.microsoft.com/office/drawing/2014/main" id="{3230248B-C06A-437F-9EDF-F07CF69C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38" y="3425686"/>
            <a:ext cx="1272116" cy="117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0810434B-78FF-4FB3-A0B6-30091A0A5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61" y="3458568"/>
            <a:ext cx="1472133" cy="1155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22B98B0-110F-4A74-AA1B-DDC519D9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2" y="4727342"/>
            <a:ext cx="1311640" cy="117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E9F6863F-4887-4F53-A5A8-6D5A67D1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3" y="3425687"/>
            <a:ext cx="1311639" cy="117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85FEF-4B71-4964-821A-78E1864515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94" y="4787830"/>
            <a:ext cx="1464059" cy="117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DF401D-F4FF-4723-8EDF-0FF5D1B02D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73" y="4736436"/>
            <a:ext cx="1311639" cy="1155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9F6377-692F-496C-ACE9-DE2657472A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2" y="3434780"/>
            <a:ext cx="1311638" cy="1155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186F68-E2AB-4722-BA01-17E5E60DB44F}"/>
              </a:ext>
            </a:extLst>
          </p:cNvPr>
          <p:cNvSpPr txBox="1"/>
          <p:nvPr/>
        </p:nvSpPr>
        <p:spPr>
          <a:xfrm>
            <a:off x="2494558" y="903736"/>
            <a:ext cx="706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। নিচের ছকটি খাতায় তুলে পূরণ করো।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A577EE1D-41FF-461F-8F5C-94B4C6E9F91A}"/>
              </a:ext>
            </a:extLst>
          </p:cNvPr>
          <p:cNvSpPr/>
          <p:nvPr/>
        </p:nvSpPr>
        <p:spPr>
          <a:xfrm>
            <a:off x="491748" y="540296"/>
            <a:ext cx="1616428" cy="1441180"/>
          </a:xfrm>
          <a:prstGeom prst="round2Diag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ADD0295B-46FE-4F64-9DB7-A319A698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77" y="1555084"/>
            <a:ext cx="7007086" cy="16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CD26B-EBB3-411E-BC4C-65ECCCE2D4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1" y="634513"/>
            <a:ext cx="1721680" cy="1252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1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17E6FC75-1296-4907-B0B6-665F5A24E872}"/>
              </a:ext>
            </a:extLst>
          </p:cNvPr>
          <p:cNvSpPr/>
          <p:nvPr/>
        </p:nvSpPr>
        <p:spPr>
          <a:xfrm>
            <a:off x="92766" y="92765"/>
            <a:ext cx="11993218" cy="6665844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2AF76-7FB8-4422-8186-7BF269D11489}"/>
              </a:ext>
            </a:extLst>
          </p:cNvPr>
          <p:cNvSpPr/>
          <p:nvPr/>
        </p:nvSpPr>
        <p:spPr>
          <a:xfrm>
            <a:off x="331304" y="397566"/>
            <a:ext cx="11476384" cy="57393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A98-54AB-4095-8095-DA51C96BD67B}"/>
              </a:ext>
            </a:extLst>
          </p:cNvPr>
          <p:cNvSpPr txBox="1"/>
          <p:nvPr/>
        </p:nvSpPr>
        <p:spPr>
          <a:xfrm>
            <a:off x="258417" y="6186534"/>
            <a:ext cx="114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     সহকারি শিক্ষক     চরমোনাই মাদ্রাসা সরকারি প্রাথমিক বিদ্যালয়     বরিশাল সদর, বরিশাল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158E4CBD-FF07-470E-86BF-7B93083D1D43}"/>
              </a:ext>
            </a:extLst>
          </p:cNvPr>
          <p:cNvSpPr/>
          <p:nvPr/>
        </p:nvSpPr>
        <p:spPr>
          <a:xfrm>
            <a:off x="2653748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5DD9D897-9F52-4E39-9641-6A25AEEA055E}"/>
              </a:ext>
            </a:extLst>
          </p:cNvPr>
          <p:cNvSpPr/>
          <p:nvPr/>
        </p:nvSpPr>
        <p:spPr>
          <a:xfrm>
            <a:off x="8905460" y="6314662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BA622D4C-6D12-4884-9775-32C2B173EC01}"/>
              </a:ext>
            </a:extLst>
          </p:cNvPr>
          <p:cNvSpPr/>
          <p:nvPr/>
        </p:nvSpPr>
        <p:spPr>
          <a:xfrm>
            <a:off x="4454385" y="6295927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A823595F-E268-40ED-81ED-886BF5362454}"/>
              </a:ext>
            </a:extLst>
          </p:cNvPr>
          <p:cNvSpPr/>
          <p:nvPr/>
        </p:nvSpPr>
        <p:spPr>
          <a:xfrm>
            <a:off x="513522" y="6283760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F3E7CE2A-212F-4673-BAB1-09D637112067}"/>
              </a:ext>
            </a:extLst>
          </p:cNvPr>
          <p:cNvSpPr/>
          <p:nvPr/>
        </p:nvSpPr>
        <p:spPr>
          <a:xfrm>
            <a:off x="11420061" y="6295926"/>
            <a:ext cx="119270" cy="20540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805831-7C98-492D-8533-03F5CB98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1"/>
          <a:stretch/>
        </p:blipFill>
        <p:spPr>
          <a:xfrm>
            <a:off x="513522" y="588257"/>
            <a:ext cx="3298222" cy="376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DC41E-FD6C-42AB-9F62-9B36C5614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3"/>
          <a:stretch/>
        </p:blipFill>
        <p:spPr>
          <a:xfrm>
            <a:off x="3880868" y="588257"/>
            <a:ext cx="3664014" cy="378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F5149-A662-4BBE-93D2-1CF73D468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01"/>
          <a:stretch/>
        </p:blipFill>
        <p:spPr>
          <a:xfrm>
            <a:off x="7756047" y="588257"/>
            <a:ext cx="3664014" cy="378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6D50D85-F58F-4C0E-A4A3-64A9E97A55B2}"/>
              </a:ext>
            </a:extLst>
          </p:cNvPr>
          <p:cNvSpPr/>
          <p:nvPr/>
        </p:nvSpPr>
        <p:spPr>
          <a:xfrm>
            <a:off x="720675" y="4568322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উদ্ভিদগুলো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জায়গায় জন্মে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F1509-E7C5-417A-A864-596CF4891386}"/>
              </a:ext>
            </a:extLst>
          </p:cNvPr>
          <p:cNvSpPr/>
          <p:nvPr/>
        </p:nvSpPr>
        <p:spPr>
          <a:xfrm>
            <a:off x="-117926" y="5186701"/>
            <a:ext cx="761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latin typeface="NikoshBAN" pitchFamily="2" charset="0"/>
                <a:cs typeface="NikoshBAN" pitchFamily="2" charset="0"/>
              </a:rPr>
              <a:t>জন্মে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853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686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99</cp:revision>
  <dcterms:created xsi:type="dcterms:W3CDTF">2019-07-31T15:36:47Z</dcterms:created>
  <dcterms:modified xsi:type="dcterms:W3CDTF">2019-08-05T14:48:10Z</dcterms:modified>
</cp:coreProperties>
</file>