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307" r:id="rId7"/>
    <p:sldId id="273" r:id="rId8"/>
    <p:sldId id="274" r:id="rId9"/>
    <p:sldId id="275" r:id="rId10"/>
    <p:sldId id="276" r:id="rId11"/>
    <p:sldId id="277" r:id="rId12"/>
    <p:sldId id="278" r:id="rId13"/>
    <p:sldId id="294" r:id="rId14"/>
    <p:sldId id="309" r:id="rId15"/>
    <p:sldId id="306" r:id="rId16"/>
    <p:sldId id="305" r:id="rId17"/>
    <p:sldId id="301" r:id="rId18"/>
    <p:sldId id="302" r:id="rId19"/>
    <p:sldId id="303" r:id="rId20"/>
    <p:sldId id="310" r:id="rId21"/>
    <p:sldId id="2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77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21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0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508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573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291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303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336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927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548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92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8C37-98BB-4A73-86B5-72718220F66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5AC4-EFA4-48E5-B139-EC01B1A549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745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395" y="2571518"/>
            <a:ext cx="5881255" cy="3737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4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344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7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97" y="0"/>
            <a:ext cx="10139003" cy="521684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3829" y="5167085"/>
            <a:ext cx="7678057" cy="14514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chemeClr val="tx1"/>
                </a:solidFill>
              </a:rPr>
              <a:t>কয়টি টমেটো? 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775032" y="4891314"/>
            <a:ext cx="3300854" cy="17707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chemeClr val="tx1"/>
                </a:solidFill>
              </a:rPr>
              <a:t>৩</a:t>
            </a:r>
            <a:endParaRPr lang="en-US" sz="1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751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" y="145142"/>
            <a:ext cx="11707725" cy="451394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-203201" y="5246914"/>
            <a:ext cx="7649030" cy="1378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accent2"/>
                </a:solidFill>
              </a:rPr>
              <a:t>কয়টি কুকুর ? </a:t>
            </a:r>
            <a:endParaRPr lang="en-US" sz="6600" dirty="0">
              <a:solidFill>
                <a:schemeClr val="accent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0159999" y="5246914"/>
            <a:ext cx="1611086" cy="161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accent2"/>
                </a:solidFill>
              </a:rPr>
              <a:t>৪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549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1" y="-29029"/>
            <a:ext cx="11771086" cy="476068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5771" y="5370286"/>
            <a:ext cx="8055429" cy="1291771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chemeClr val="tx1"/>
                </a:solidFill>
              </a:rPr>
              <a:t>কয়টি </a:t>
            </a:r>
            <a:r>
              <a:rPr lang="bn-IN" sz="9600" dirty="0" smtClean="0">
                <a:solidFill>
                  <a:schemeClr val="tx1"/>
                </a:solidFill>
              </a:rPr>
              <a:t>কচ্ছপ ? </a:t>
            </a:r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45600" y="5245768"/>
            <a:ext cx="2481179" cy="141628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chemeClr val="tx1"/>
                </a:solidFill>
              </a:rPr>
              <a:t>৫</a:t>
            </a:r>
            <a:r>
              <a:rPr lang="bn-IN" sz="13800" dirty="0" smtClean="0">
                <a:solidFill>
                  <a:srgbClr val="92D050"/>
                </a:solidFill>
              </a:rPr>
              <a:t> </a:t>
            </a:r>
            <a:endParaRPr lang="en-US" sz="13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74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5071" y="391886"/>
            <a:ext cx="6415314" cy="12046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পাঠ্য বইয়ের সংযোগ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9250" y="2003943"/>
            <a:ext cx="11451772" cy="1320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পাঠ্য বইয়ের </a:t>
            </a:r>
            <a:r>
              <a:rPr lang="bn-IN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১০</a:t>
            </a:r>
            <a:r>
              <a:rPr lang="bn-IN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পৃষ্ঠা খোল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3630" y="3824584"/>
            <a:ext cx="11209648" cy="1482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১ থেকে ৫ পর্যন্ত দেখে দেখে লেখ।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24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0" y="342900"/>
            <a:ext cx="12192000" cy="462915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b="1" dirty="0" smtClean="0">
                <a:solidFill>
                  <a:schemeClr val="tx1"/>
                </a:solidFill>
              </a:rPr>
              <a:t>দলীয় কাজ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00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12" y="1455681"/>
            <a:ext cx="4364181" cy="5198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93446" y="1645920"/>
            <a:ext cx="3831526" cy="49289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59091" y="1645920"/>
            <a:ext cx="3089563" cy="4727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2" y="3030375"/>
            <a:ext cx="1829611" cy="13026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66920" y="1645920"/>
            <a:ext cx="3394364" cy="49488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800" dirty="0" smtClean="0">
                <a:solidFill>
                  <a:schemeClr val="bg2">
                    <a:lumMod val="10000"/>
                  </a:schemeClr>
                </a:solidFill>
              </a:rPr>
              <a:t>১ _৩  _ ৫</a:t>
            </a:r>
            <a:r>
              <a:rPr lang="bn-IN" sz="115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20" y="1455682"/>
            <a:ext cx="1724172" cy="14333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01" y="5092996"/>
            <a:ext cx="1829611" cy="148185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856090" y="1487260"/>
            <a:ext cx="1524726" cy="1323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</a:rPr>
              <a:t>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862776" y="5161689"/>
            <a:ext cx="1524726" cy="1413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</a:rPr>
              <a:t>১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28995" y="3030376"/>
            <a:ext cx="1374850" cy="1302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</a:rPr>
              <a:t>৩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73316" y="2172365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76609" y="432040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77530" y="5188081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76823" y="5192568"/>
            <a:ext cx="396986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89695" y="5207548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73317" y="5161688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4914" y="593412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6451" y="593412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97988" y="5906415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76466" y="5906415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54944" y="5868270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89695" y="3220890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73317" y="3213749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67078" y="4301047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37897" y="432040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021053" y="2300435"/>
            <a:ext cx="1290452" cy="445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21053" y="3310754"/>
            <a:ext cx="1290452" cy="445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21053" y="4404221"/>
            <a:ext cx="1290452" cy="445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56009" y="5296033"/>
            <a:ext cx="1290452" cy="445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78448" y="6017941"/>
            <a:ext cx="1290452" cy="445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078606" y="253218"/>
            <a:ext cx="1955409" cy="5196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>
                <a:solidFill>
                  <a:srgbClr val="FF0000"/>
                </a:solidFill>
              </a:rPr>
              <a:t>ক-দল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461275" y="198445"/>
            <a:ext cx="1624808" cy="547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FF0000"/>
                </a:solidFill>
              </a:rPr>
              <a:t>খ-দল</a:t>
            </a:r>
            <a:endParaRPr lang="en-US" sz="100" dirty="0">
              <a:solidFill>
                <a:srgbClr val="FF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9477837" y="238151"/>
            <a:ext cx="1772529" cy="5346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</a:rPr>
              <a:t>গ-দল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3801" y="1011381"/>
            <a:ext cx="4281992" cy="444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ছবির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সাথে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সংখ্যা মিলাও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54944" y="1011381"/>
            <a:ext cx="3764216" cy="4758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</a:rPr>
              <a:t>  খালি ঘরে সংখ্যা লেখ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666920" y="1011381"/>
            <a:ext cx="3394364" cy="47587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শুন্যস্থান পূরণ  কর 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3908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93446" y="510025"/>
            <a:ext cx="3665999" cy="6064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59091" y="1011381"/>
            <a:ext cx="3089563" cy="5361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" y="3030375"/>
            <a:ext cx="1829611" cy="13026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66920" y="454193"/>
            <a:ext cx="3394364" cy="60847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800" dirty="0" smtClean="0">
                <a:solidFill>
                  <a:schemeClr val="bg2">
                    <a:lumMod val="10000"/>
                  </a:schemeClr>
                </a:solidFill>
              </a:rPr>
              <a:t>১  _ ৩  _     ৫</a:t>
            </a:r>
            <a:r>
              <a:rPr lang="bn-IN" sz="115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3" y="807253"/>
            <a:ext cx="1724172" cy="1433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" y="5092996"/>
            <a:ext cx="1829611" cy="148185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886096" y="917511"/>
            <a:ext cx="1524726" cy="1323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</a:rPr>
              <a:t>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62776" y="5161689"/>
            <a:ext cx="1524726" cy="1413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</a:rPr>
              <a:t>১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928995" y="3049848"/>
            <a:ext cx="1342386" cy="12831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</a:rPr>
              <a:t>৩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740087" y="704872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726646" y="3496563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91281" y="4607259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706382" y="4579550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184866" y="4565696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726647" y="4549250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694914" y="593412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246451" y="5934124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97988" y="5906415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76466" y="5906415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54944" y="5868270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52907" y="2086758"/>
            <a:ext cx="608608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99013" y="2119950"/>
            <a:ext cx="650008" cy="5798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732595" y="3496563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24166" y="3487462"/>
            <a:ext cx="331679" cy="6130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83090" y="640160"/>
            <a:ext cx="1290452" cy="7613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</a:rPr>
              <a:t>১</a:t>
            </a:r>
            <a:r>
              <a:rPr lang="bn-IN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999714" y="2017929"/>
            <a:ext cx="1290452" cy="853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</a:rPr>
              <a:t>২</a:t>
            </a:r>
            <a:r>
              <a:rPr lang="bn-IN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078448" y="3487462"/>
            <a:ext cx="1290452" cy="845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</a:rPr>
              <a:t>৩</a:t>
            </a:r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068993" y="4565696"/>
            <a:ext cx="1290452" cy="6710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</a:rPr>
              <a:t>৪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078448" y="5700713"/>
            <a:ext cx="1290452" cy="7626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0000"/>
                </a:solidFill>
              </a:rPr>
              <a:t>৫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9439422" y="2240620"/>
            <a:ext cx="886264" cy="7897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8666920" y="3587564"/>
            <a:ext cx="872197" cy="9538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৪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383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039 -0.30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-0.00195 -0.31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00195 0.625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" y="3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65" grpId="0" animBg="1"/>
      <p:bldP spid="74" grpId="0" animBg="1"/>
      <p:bldP spid="75" grpId="0" animBg="1"/>
      <p:bldP spid="76" grpId="0" animBg="1"/>
      <p:bldP spid="77" grpId="0" animBg="1"/>
      <p:bldP spid="79" grpId="0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398045" y="1642493"/>
            <a:ext cx="11457071" cy="3538105"/>
          </a:xfrm>
          <a:prstGeom prst="downArrow">
            <a:avLst>
              <a:gd name="adj1" fmla="val 50000"/>
              <a:gd name="adj2" fmla="val 503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মূল্যায়ন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0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8" y="1828800"/>
            <a:ext cx="4240219" cy="457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5303" y="180109"/>
            <a:ext cx="5291788" cy="1246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দুই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টি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আঙ্গুল</a:t>
            </a:r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দেখা</a:t>
            </a:r>
            <a:r>
              <a:rPr lang="bn-IN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ও ?  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49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0459" y="5045398"/>
            <a:ext cx="4696691" cy="12330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</a:rPr>
              <a:t>সংখ্যাটি কত ?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978515" y="0"/>
            <a:ext cx="6040581" cy="42814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700" dirty="0" smtClean="0">
                <a:solidFill>
                  <a:srgbClr val="002060"/>
                </a:solidFill>
              </a:rPr>
              <a:t>৫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8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8554" y="383251"/>
            <a:ext cx="7053783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714500"/>
            <a:ext cx="12192000" cy="5143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600" b="1" dirty="0" smtClean="0">
                <a:solidFill>
                  <a:srgbClr val="FF0000"/>
                </a:solidFill>
              </a:rPr>
              <a:t> </a:t>
            </a:r>
            <a:r>
              <a:rPr lang="bn-BD" sz="6600" b="1" dirty="0" smtClean="0">
                <a:solidFill>
                  <a:srgbClr val="FF0000"/>
                </a:solidFill>
              </a:rPr>
              <a:t>             </a:t>
            </a:r>
            <a:r>
              <a:rPr lang="bn-BD" sz="6600" b="1" dirty="0" smtClean="0">
                <a:solidFill>
                  <a:srgbClr val="002060"/>
                </a:solidFill>
              </a:rPr>
              <a:t>তাছলিমা আক্তার</a:t>
            </a:r>
          </a:p>
          <a:p>
            <a:r>
              <a:rPr lang="bn-BD" sz="6600" b="1" dirty="0" smtClean="0">
                <a:solidFill>
                  <a:srgbClr val="002060"/>
                </a:solidFill>
              </a:rPr>
              <a:t>                  </a:t>
            </a:r>
            <a:r>
              <a:rPr lang="bn-BD" sz="6000" b="1" dirty="0" smtClean="0">
                <a:solidFill>
                  <a:schemeClr val="accent6">
                    <a:lumMod val="50000"/>
                  </a:schemeClr>
                </a:solidFill>
              </a:rPr>
              <a:t>প্রধান শিক্ষক </a:t>
            </a:r>
            <a:endParaRPr lang="bn-BD" sz="6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n-BD" sz="6600" b="1" dirty="0" smtClean="0">
                <a:solidFill>
                  <a:srgbClr val="002060"/>
                </a:solidFill>
              </a:rPr>
              <a:t>         </a:t>
            </a:r>
            <a:r>
              <a:rPr lang="bn-BD" sz="4800" b="1" dirty="0" smtClean="0">
                <a:solidFill>
                  <a:srgbClr val="002060"/>
                </a:solidFill>
              </a:rPr>
              <a:t>রাংগাঝিরি মোঃ ইউনুছ চৌঃ সঃপ্রাঃবিঃ </a:t>
            </a:r>
            <a:endParaRPr lang="bn-BD" sz="6600" b="1" dirty="0" smtClean="0">
              <a:solidFill>
                <a:srgbClr val="002060"/>
              </a:solidFill>
            </a:endParaRPr>
          </a:p>
          <a:p>
            <a:r>
              <a:rPr lang="bn-BD" sz="6600" b="1" dirty="0" smtClean="0">
                <a:solidFill>
                  <a:srgbClr val="002060"/>
                </a:solidFill>
              </a:rPr>
              <a:t>                  </a:t>
            </a:r>
            <a:r>
              <a:rPr lang="bn-BD" sz="4400" b="1" dirty="0" smtClean="0">
                <a:solidFill>
                  <a:srgbClr val="002060"/>
                </a:solidFill>
              </a:rPr>
              <a:t>লামা , বান্দরবান । 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7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42160" y="609600"/>
            <a:ext cx="10553700" cy="188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বাড়ি</a:t>
            </a:r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র</a:t>
            </a:r>
            <a:r>
              <a:rPr lang="bn-IN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কাজ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632" y="2540668"/>
            <a:ext cx="11475118" cy="2552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6">
                    <a:lumMod val="50000"/>
                  </a:schemeClr>
                </a:solidFill>
              </a:rPr>
              <a:t>৫টি কাঠি আনবে</a:t>
            </a:r>
            <a:r>
              <a:rPr lang="bn-BD" sz="11500" dirty="0" smtClean="0">
                <a:solidFill>
                  <a:schemeClr val="accent6">
                    <a:lumMod val="50000"/>
                  </a:schemeClr>
                </a:solidFill>
              </a:rPr>
              <a:t> । </a:t>
            </a:r>
            <a:r>
              <a:rPr lang="bn-IN" sz="11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n-IN" sz="13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13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95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2739" y="1764386"/>
            <a:ext cx="7915294" cy="37702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23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02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7305" y="286133"/>
            <a:ext cx="8037095" cy="141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06905" y="1629181"/>
            <a:ext cx="8037095" cy="141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6600" b="1" dirty="0" smtClean="0">
                <a:solidFill>
                  <a:schemeClr val="tx1"/>
                </a:solidFill>
              </a:rPr>
              <a:t>           </a:t>
            </a:r>
            <a:r>
              <a:rPr lang="bn-IN" sz="6600" b="1" dirty="0" smtClean="0">
                <a:solidFill>
                  <a:schemeClr val="tx1"/>
                </a:solidFill>
              </a:rPr>
              <a:t>বিষয়ঃ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bn-IN" sz="6600" b="1" dirty="0">
                <a:solidFill>
                  <a:schemeClr val="tx1"/>
                </a:solidFill>
              </a:rPr>
              <a:t>গণিত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85474" y="2915306"/>
            <a:ext cx="8037095" cy="141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dirty="0" smtClean="0">
                <a:solidFill>
                  <a:srgbClr val="0070C0"/>
                </a:solidFill>
              </a:rPr>
              <a:t>            </a:t>
            </a:r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</a:rPr>
              <a:t>শ্রেণিঃ </a:t>
            </a:r>
            <a:r>
              <a:rPr lang="bn-IN" sz="6000" b="1" dirty="0">
                <a:solidFill>
                  <a:schemeClr val="accent6">
                    <a:lumMod val="50000"/>
                  </a:schemeClr>
                </a:solidFill>
              </a:rPr>
              <a:t>প্রথম</a:t>
            </a:r>
            <a:endParaRPr lang="en-US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0905" y="4046355"/>
            <a:ext cx="8037095" cy="141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</a:rPr>
              <a:t>            </a:t>
            </a:r>
            <a:r>
              <a:rPr lang="bn-IN" sz="5400" dirty="0" smtClean="0">
                <a:solidFill>
                  <a:schemeClr val="accent6">
                    <a:lumMod val="50000"/>
                  </a:schemeClr>
                </a:solidFill>
              </a:rPr>
              <a:t>সময়</a:t>
            </a:r>
            <a:r>
              <a:rPr lang="en-US" sz="5400" dirty="0">
                <a:solidFill>
                  <a:schemeClr val="accent6">
                    <a:lumMod val="50000"/>
                  </a:schemeClr>
                </a:solidFill>
              </a:rPr>
              <a:t>ঃ    </a:t>
            </a:r>
            <a:r>
              <a:rPr lang="bn-IN" sz="5400" dirty="0">
                <a:solidFill>
                  <a:schemeClr val="accent6">
                    <a:lumMod val="50000"/>
                  </a:schemeClr>
                </a:solidFill>
              </a:rPr>
              <a:t>৪০ মিঃ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11586" y="5186122"/>
            <a:ext cx="8037678" cy="1411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</a:t>
            </a:r>
            <a:r>
              <a:rPr lang="bn-IN" sz="5400" dirty="0" smtClean="0">
                <a:ln w="0"/>
                <a:solidFill>
                  <a:sysClr val="windowText" lastClr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তারিখঃ </a:t>
            </a:r>
            <a:r>
              <a:rPr lang="en-US" sz="5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২৪</a:t>
            </a:r>
            <a:r>
              <a:rPr lang="bn-IN" sz="5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 </a:t>
            </a:r>
            <a:r>
              <a:rPr lang="en-US" sz="5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১০</a:t>
            </a:r>
            <a:r>
              <a:rPr lang="bn-IN" sz="5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/২০১</a:t>
            </a:r>
            <a:r>
              <a:rPr lang="en-US" sz="54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৯ </a:t>
            </a:r>
            <a:r>
              <a:rPr lang="bn-IN" sz="48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n-US" sz="28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flipH="1">
            <a:off x="339293" y="6210702"/>
            <a:ext cx="45719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0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45" y="401473"/>
            <a:ext cx="11379199" cy="1862048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 আমরা </a:t>
            </a:r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1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1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1264" y="2919662"/>
            <a:ext cx="11261557" cy="1122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/>
              <a:t> </a:t>
            </a:r>
            <a:r>
              <a:rPr lang="en-US" sz="6000" b="1" dirty="0" err="1" smtClean="0"/>
              <a:t>সংখ্যার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ছড়া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গানের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ভিডিও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দেখাবো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</p:spTree>
    <p:extLst>
      <p:ext uri="{BB962C8B-B14F-4D97-AF65-F5344CB8AC3E}">
        <p14:creationId xmlns="" xmlns:p14="http://schemas.microsoft.com/office/powerpoint/2010/main" val="20257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704" y="2056597"/>
            <a:ext cx="10500360" cy="186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 পাঠঃ</a:t>
            </a:r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গণনা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0106" y="619972"/>
            <a:ext cx="4801988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232" y="3982815"/>
            <a:ext cx="10587789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 ১ থেকে ৫ পর্যন্ত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835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2110155" y="110729"/>
            <a:ext cx="7793500" cy="1596152"/>
          </a:xfrm>
          <a:prstGeom prst="downArrow">
            <a:avLst>
              <a:gd name="adj1" fmla="val 50000"/>
              <a:gd name="adj2" fmla="val 42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accent6">
                    <a:lumMod val="50000"/>
                  </a:schemeClr>
                </a:solidFill>
              </a:rPr>
              <a:t>শিখনফল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35480"/>
            <a:ext cx="12192000" cy="1874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১.২.১  </a:t>
            </a:r>
            <a:r>
              <a:rPr lang="en-US" sz="7200" dirty="0" err="1" smtClean="0">
                <a:solidFill>
                  <a:schemeClr val="tx1"/>
                </a:solidFill>
              </a:rPr>
              <a:t>সংখ্যা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প্রতিক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চিনে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বলতে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</a:rPr>
              <a:t>পারবে</a:t>
            </a:r>
            <a:r>
              <a:rPr lang="en-US" sz="7200" dirty="0" smtClean="0">
                <a:solidFill>
                  <a:schemeClr val="tx1"/>
                </a:solidFill>
              </a:rPr>
              <a:t>।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251960"/>
            <a:ext cx="12191999" cy="20421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২.১.২ 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সংখ্যা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প্রতিক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লিখতে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পারবে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 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9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342" y="319313"/>
            <a:ext cx="9419771" cy="1886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</a:rPr>
              <a:t>পাঠ উপস্থাপন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4017818"/>
            <a:ext cx="12191999" cy="18426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বাস্তব উপকরণঃ </a:t>
            </a:r>
            <a:r>
              <a:rPr lang="bn-IN" sz="6000" b="1" dirty="0" smtClean="0">
                <a:solidFill>
                  <a:schemeClr val="tx1"/>
                </a:solidFill>
              </a:rPr>
              <a:t>যেমন –কাঠি , পাতা, মার্বল ইত্যাদি ব্যাবহার করে সংখ্যার ধারণা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342" y="304073"/>
            <a:ext cx="9419771" cy="18868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solidFill>
                  <a:schemeClr val="tx1"/>
                </a:solidFill>
              </a:rPr>
              <a:t>পাঠ উপস্থাপন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931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421" y="0"/>
            <a:ext cx="6531521" cy="48384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074527" y="4678736"/>
            <a:ext cx="3363494" cy="1766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tx1"/>
                </a:solidFill>
              </a:rPr>
              <a:t>১</a:t>
            </a:r>
            <a:r>
              <a:rPr lang="bn-IN" sz="96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857" y="4799320"/>
            <a:ext cx="4804228" cy="143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800" dirty="0">
                <a:solidFill>
                  <a:schemeClr val="accent6">
                    <a:lumMod val="50000"/>
                  </a:schemeClr>
                </a:solidFill>
              </a:rPr>
              <a:t>কয়টি গাড়ি?</a:t>
            </a:r>
            <a:endParaRPr lang="en-US" sz="8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90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4171" y="4971142"/>
            <a:ext cx="5631543" cy="1436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solidFill>
                  <a:schemeClr val="tx1"/>
                </a:solidFill>
              </a:rPr>
              <a:t>কয়টি হাঁস 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33823" y="4874889"/>
            <a:ext cx="2484998" cy="170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solidFill>
                  <a:schemeClr val="accent6">
                    <a:lumMod val="50000"/>
                  </a:schemeClr>
                </a:solidFill>
              </a:rPr>
              <a:t>২</a:t>
            </a:r>
            <a:endParaRPr 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7810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869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0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196</Words>
  <Application>Microsoft Office PowerPoint</Application>
  <PresentationFormat>Custom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74</cp:revision>
  <dcterms:created xsi:type="dcterms:W3CDTF">2018-04-11T06:32:09Z</dcterms:created>
  <dcterms:modified xsi:type="dcterms:W3CDTF">2019-10-24T15:17:48Z</dcterms:modified>
</cp:coreProperties>
</file>