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56" r:id="rId5"/>
    <p:sldId id="260" r:id="rId6"/>
    <p:sldId id="262" r:id="rId7"/>
    <p:sldId id="267" r:id="rId8"/>
    <p:sldId id="261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910" autoAdjust="0"/>
  </p:normalViewPr>
  <p:slideViewPr>
    <p:cSldViewPr snapToGrid="0">
      <p:cViewPr varScale="1">
        <p:scale>
          <a:sx n="81" d="100"/>
          <a:sy n="81" d="100"/>
        </p:scale>
        <p:origin x="2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BBDC3-350C-4288-BDE2-EF1E6EF9AF79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C8A1A-9859-44BB-97BA-5FA4DDA14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33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BBDC3-350C-4288-BDE2-EF1E6EF9AF79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C8A1A-9859-44BB-97BA-5FA4DDA14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63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BBDC3-350C-4288-BDE2-EF1E6EF9AF79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C8A1A-9859-44BB-97BA-5FA4DDA14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32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BBDC3-350C-4288-BDE2-EF1E6EF9AF79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C8A1A-9859-44BB-97BA-5FA4DDA14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735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BBDC3-350C-4288-BDE2-EF1E6EF9AF79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C8A1A-9859-44BB-97BA-5FA4DDA14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48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BBDC3-350C-4288-BDE2-EF1E6EF9AF79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C8A1A-9859-44BB-97BA-5FA4DDA14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BBDC3-350C-4288-BDE2-EF1E6EF9AF79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C8A1A-9859-44BB-97BA-5FA4DDA14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495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BBDC3-350C-4288-BDE2-EF1E6EF9AF79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C8A1A-9859-44BB-97BA-5FA4DDA14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598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BBDC3-350C-4288-BDE2-EF1E6EF9AF79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C8A1A-9859-44BB-97BA-5FA4DDA14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541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BBDC3-350C-4288-BDE2-EF1E6EF9AF79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C8A1A-9859-44BB-97BA-5FA4DDA14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883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BBDC3-350C-4288-BDE2-EF1E6EF9AF79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C8A1A-9859-44BB-97BA-5FA4DDA14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03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BBDC3-350C-4288-BDE2-EF1E6EF9AF79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C8A1A-9859-44BB-97BA-5FA4DDA14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364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5" y="1840675"/>
            <a:ext cx="8965870" cy="48095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Bevel 2"/>
          <p:cNvSpPr/>
          <p:nvPr/>
        </p:nvSpPr>
        <p:spPr>
          <a:xfrm>
            <a:off x="2582883" y="142504"/>
            <a:ext cx="6673933" cy="1484415"/>
          </a:xfrm>
          <a:prstGeom prst="beve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আজকের ক্লাসে স্বাগতম</a:t>
            </a:r>
            <a:r>
              <a:rPr lang="bn-BD" sz="4000" dirty="0" smtClean="0">
                <a:solidFill>
                  <a:srgbClr val="FFFF00"/>
                </a:solidFill>
              </a:rPr>
              <a:t> </a:t>
            </a:r>
            <a:endParaRPr lang="bn-BD" sz="4000" dirty="0">
              <a:solidFill>
                <a:srgbClr val="FFFF00"/>
              </a:solidFill>
            </a:endParaRPr>
          </a:p>
          <a:p>
            <a:pPr algn="ctr"/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কেমন আছো সবাই?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7722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966358" y="487167"/>
            <a:ext cx="3811980" cy="112815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২য় গঠন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926275" y="1825625"/>
            <a:ext cx="9892146" cy="414103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প্রাচীন বাংলা রীতিতে মধ্যম পুরুষের অনুজ্ঞায় ক্রিয়ার সঙ্গে</a:t>
            </a:r>
          </a:p>
          <a:p>
            <a:pPr algn="ctr"/>
            <a:r>
              <a:rPr lang="bn-BD" sz="2800" dirty="0" smtClean="0"/>
              <a:t>‘হ’যোগ করার নিয়ম ছিল বর্তমানে এই ‘হ’ অ,এবংও তে</a:t>
            </a:r>
          </a:p>
          <a:p>
            <a:pPr algn="ctr"/>
            <a:r>
              <a:rPr lang="bn-BD" sz="2800" dirty="0" smtClean="0"/>
              <a:t>রূপান্তরিত হয়েছে।যেমন-</a:t>
            </a:r>
          </a:p>
          <a:p>
            <a:pPr algn="ctr"/>
            <a:endParaRPr lang="bn-BD" sz="2800" dirty="0" smtClean="0"/>
          </a:p>
          <a:p>
            <a:pPr algn="ctr"/>
            <a:r>
              <a:rPr lang="bn-BD" sz="4000" dirty="0" smtClean="0">
                <a:solidFill>
                  <a:srgbClr val="FFFF00"/>
                </a:solidFill>
              </a:rPr>
              <a:t>ক) ‘করহ’-কর।</a:t>
            </a:r>
          </a:p>
          <a:p>
            <a:pPr algn="ctr"/>
            <a:r>
              <a:rPr lang="bn-BD" sz="4000" dirty="0" smtClean="0">
                <a:solidFill>
                  <a:srgbClr val="FFFF00"/>
                </a:solidFill>
              </a:rPr>
              <a:t>খ) ‘দেহ’-দাও।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884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003469" y="265608"/>
            <a:ext cx="4185062" cy="112815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৩য় গঠন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961901" y="1923803"/>
            <a:ext cx="10189029" cy="402573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ক) উত্তম পুরুষের অনুজ্ঞা পদ হতে পারে না।</a:t>
            </a:r>
          </a:p>
          <a:p>
            <a:pPr algn="ctr"/>
            <a:r>
              <a:rPr lang="bn-BD" sz="3200" dirty="0" smtClean="0"/>
              <a:t>কারণ,কেউ নিজেকে আদেশ করতে পারে না।</a:t>
            </a:r>
          </a:p>
          <a:p>
            <a:pPr algn="ctr"/>
            <a:endParaRPr lang="bn-BD" sz="3200" dirty="0" smtClean="0"/>
          </a:p>
          <a:p>
            <a:pPr algn="ctr"/>
            <a:r>
              <a:rPr lang="bn-BD" sz="3200" dirty="0" smtClean="0"/>
              <a:t>খ)অপ্রত্যক্ষ বলে নাম পুরুষের অনুজ্ঞা হয় না।</a:t>
            </a:r>
          </a:p>
          <a:p>
            <a:pPr algn="ctr"/>
            <a:r>
              <a:rPr lang="bn-BD" sz="3200" dirty="0" smtClean="0"/>
              <a:t>তবে এই মত সবাই সমর্থ করে না।</a:t>
            </a: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8444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evel 16"/>
          <p:cNvSpPr/>
          <p:nvPr/>
        </p:nvSpPr>
        <p:spPr>
          <a:xfrm>
            <a:off x="938784" y="463296"/>
            <a:ext cx="9997440" cy="1121664"/>
          </a:xfrm>
          <a:prstGeom prst="beve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ক.মধ্যম ও নাম পুরুষের বর্তমান অনুজ্ঞার রূপ-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69264" y="2759192"/>
            <a:ext cx="9936480" cy="310854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ধরন       সর্বনাম     বিভক্তি     উদাহরণ/ক্রিয়াপদ</a:t>
            </a:r>
          </a:p>
          <a:p>
            <a:endParaRPr lang="bn-BD" sz="2800" dirty="0"/>
          </a:p>
          <a:p>
            <a:r>
              <a:rPr lang="bn-BD" sz="2800" dirty="0" smtClean="0"/>
              <a:t>১)সম্ভ্রমাত্নক  আপনি,তিনি   উন,ন      যাউন,যান</a:t>
            </a:r>
          </a:p>
          <a:p>
            <a:endParaRPr lang="bn-BD" sz="2800" dirty="0"/>
          </a:p>
          <a:p>
            <a:r>
              <a:rPr lang="bn-BD" sz="2800" dirty="0" smtClean="0"/>
              <a:t>২)সাধারণ   তুমি,তোমরা    অ,ও      করো,যাও</a:t>
            </a:r>
          </a:p>
          <a:p>
            <a:endParaRPr lang="bn-BD" sz="2800" dirty="0" smtClean="0"/>
          </a:p>
          <a:p>
            <a:r>
              <a:rPr lang="bn-BD" sz="2800" dirty="0" smtClean="0"/>
              <a:t>৩)তুচ্ছার্থক   তুই,তোরা     ০(শূন্য)    কর্,যা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9851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3075709" y="178782"/>
            <a:ext cx="5680363" cy="1293758"/>
          </a:xfrm>
          <a:prstGeom prst="bevel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ঘটমান বর্তমান অনুজ্ঞা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3777" y="1801959"/>
            <a:ext cx="10248405" cy="495510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১.মূল ক্রিয়াপদের সংগে-ইতে/-তে বিভক্তি যুক্ত হয়ে অসমাপিকা</a:t>
            </a:r>
          </a:p>
          <a:p>
            <a:pPr algn="ctr"/>
            <a:r>
              <a:rPr lang="bn-BD" sz="2800" dirty="0" smtClean="0"/>
              <a:t>ক্রিয়াপদ গঠন করা যায়। অসমাপিকা ক্রিয়াপদ থাক্ ধাতুর</a:t>
            </a:r>
          </a:p>
          <a:p>
            <a:pPr algn="ctr"/>
            <a:r>
              <a:rPr lang="bn-BD" sz="2800" dirty="0" smtClean="0"/>
              <a:t>সংগে যুক্ত করে যে ক্রিয়াপদ হয়,উভয়ে মিলে যৌগিক ক্রিয়া</a:t>
            </a:r>
          </a:p>
          <a:p>
            <a:pPr algn="ctr"/>
            <a:r>
              <a:rPr lang="bn-BD" sz="2800" dirty="0" smtClean="0"/>
              <a:t>তৈরী করে।এই যৌগিক ক্রিয়া ঘটমান অনুজ্ঞার অর্থ প্রকাশ করে। </a:t>
            </a:r>
          </a:p>
          <a:p>
            <a:pPr algn="ctr"/>
            <a:r>
              <a:rPr lang="bn-BD" sz="2800" dirty="0" smtClean="0"/>
              <a:t>যেমন-(সে)-ইতে/-তে+-উক(করিতে/করতে থাকুক)।</a:t>
            </a:r>
          </a:p>
          <a:p>
            <a:pPr algn="ctr"/>
            <a:r>
              <a:rPr lang="bn-BD" sz="2800" dirty="0" smtClean="0"/>
              <a:t>(তিনি/আপনি)-ইতে/-তে+-উন(করিতে/করতে থাকুন)।</a:t>
            </a:r>
          </a:p>
          <a:p>
            <a:pPr algn="ctr"/>
            <a:r>
              <a:rPr lang="bn-BD" sz="2800" dirty="0" smtClean="0"/>
              <a:t>থাক্ ধাতুর সঙ্গে যুক্ত ক্রিয়াবিভক্তিগুলোই অনুজ্ঞা অর্থ প্রকাশ করে।</a:t>
            </a:r>
          </a:p>
          <a:p>
            <a:pPr algn="ctr"/>
            <a:r>
              <a:rPr lang="bn-BD" sz="2800" dirty="0" smtClean="0"/>
              <a:t>মূল ক্রিয়া থেকে উৎপন্ন অসমাপিকা ক্রিয়াটি ঘটমানতা প্রকাশে সাহায্য করে।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5393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2452254" y="237506"/>
            <a:ext cx="6210795" cy="1246910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ঘটমান ভবিষ্যৎ অনুজ্ঞা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50026" y="1825626"/>
            <a:ext cx="9215252" cy="417141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২)ঘটমান ভবিষ্যৎ অনুজ্ঞার জন্য পৃথক ক্রিয়াবিভক্তির অস্তিত্ব</a:t>
            </a:r>
          </a:p>
          <a:p>
            <a:pPr algn="ctr"/>
            <a:r>
              <a:rPr lang="bn-BD" sz="2800" dirty="0" smtClean="0"/>
              <a:t>স্বীকার করা অনাবশ্যক। যেমন-</a:t>
            </a:r>
          </a:p>
          <a:p>
            <a:pPr algn="ctr"/>
            <a:r>
              <a:rPr lang="bn-BD" sz="2800" dirty="0" smtClean="0"/>
              <a:t>-ইতে/-তে+-ইবেন/-বেন(করিতে থাকিবেন/করতে থাকবেন)।</a:t>
            </a:r>
          </a:p>
          <a:p>
            <a:pPr algn="ctr"/>
            <a:r>
              <a:rPr lang="bn-BD" sz="2800" dirty="0" smtClean="0"/>
              <a:t>-ইতে/-তে+ইও-এ/-ও(করিতে থাকিও/করতে থেকো)।</a:t>
            </a:r>
          </a:p>
          <a:p>
            <a:pPr algn="ctr"/>
            <a:endParaRPr lang="bn-BD" sz="2800" dirty="0"/>
          </a:p>
          <a:p>
            <a:pPr algn="ctr"/>
            <a:r>
              <a:rPr lang="bn-BD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ভবিষ্যৎকালের অনুজ্ঞায় উত্তম পুরুষ ব্যবহৃত হয় না।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49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4" y="2018804"/>
            <a:ext cx="4334494" cy="4001985"/>
          </a:xfrm>
        </p:spPr>
      </p:pic>
      <p:sp>
        <p:nvSpPr>
          <p:cNvPr id="4" name="Oval 3"/>
          <p:cNvSpPr/>
          <p:nvPr/>
        </p:nvSpPr>
        <p:spPr>
          <a:xfrm>
            <a:off x="997527" y="439387"/>
            <a:ext cx="3087585" cy="1128156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/>
              <a:t>একক কাজ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5225143" y="2018806"/>
            <a:ext cx="6495802" cy="400198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দুটি করে বর্তমান ও ভবিষ্যৎ অনুজ্ঞার</a:t>
            </a:r>
          </a:p>
          <a:p>
            <a:pPr algn="ctr"/>
            <a:r>
              <a:rPr lang="bn-BD" sz="2800" dirty="0" smtClean="0"/>
              <a:t>উদাহরন খাতায় লিখ।</a:t>
            </a:r>
            <a:endParaRPr lang="en-US" sz="2800" dirty="0"/>
          </a:p>
        </p:txBody>
      </p:sp>
      <p:sp>
        <p:nvSpPr>
          <p:cNvPr id="7" name="Oval 6"/>
          <p:cNvSpPr/>
          <p:nvPr/>
        </p:nvSpPr>
        <p:spPr>
          <a:xfrm>
            <a:off x="8823366" y="546265"/>
            <a:ext cx="2530434" cy="78377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</a:rPr>
              <a:t>সময়-০৩মিনিট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77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6977248" y="-16958"/>
            <a:ext cx="2850078" cy="1325563"/>
          </a:xfrm>
          <a:prstGeom prst="horizontalScroll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সমাধান</a:t>
            </a:r>
            <a:endParaRPr lang="en-US" sz="4000" dirty="0"/>
          </a:p>
        </p:txBody>
      </p:sp>
      <p:sp>
        <p:nvSpPr>
          <p:cNvPr id="5" name="Oval 4"/>
          <p:cNvSpPr/>
          <p:nvPr/>
        </p:nvSpPr>
        <p:spPr>
          <a:xfrm>
            <a:off x="2398816" y="56835"/>
            <a:ext cx="3978234" cy="117797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একক কাজের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1140031" y="1308606"/>
            <a:ext cx="9975273" cy="540095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FF00"/>
                </a:solidFill>
              </a:rPr>
              <a:t>বর্তমান কালের অনুজ্ঞা:</a:t>
            </a:r>
          </a:p>
          <a:p>
            <a:pPr algn="ctr"/>
            <a:endParaRPr lang="bn-BD" sz="3200" dirty="0" smtClean="0"/>
          </a:p>
          <a:p>
            <a:pPr algn="ctr"/>
            <a:r>
              <a:rPr lang="bn-BD" sz="3200" dirty="0" smtClean="0"/>
              <a:t>০১)আদেশ-কাজটি করে ফেল।</a:t>
            </a:r>
          </a:p>
          <a:p>
            <a:pPr algn="ctr"/>
            <a:r>
              <a:rPr lang="bn-BD" sz="3200" dirty="0" smtClean="0"/>
              <a:t>০২)প্রার্থনা-ক্ষমা কর প্রভু।</a:t>
            </a:r>
          </a:p>
          <a:p>
            <a:pPr algn="ctr"/>
            <a:endParaRPr lang="bn-BD" sz="3200" dirty="0" smtClean="0"/>
          </a:p>
          <a:p>
            <a:pPr algn="ctr"/>
            <a:r>
              <a:rPr lang="bn-BD" sz="4000" dirty="0" smtClean="0">
                <a:solidFill>
                  <a:srgbClr val="FFFF00"/>
                </a:solidFill>
              </a:rPr>
              <a:t>ভবিষ্যৎ কালের অনুজ্ঞা:</a:t>
            </a:r>
          </a:p>
          <a:p>
            <a:pPr algn="ctr"/>
            <a:endParaRPr lang="bn-BD" sz="3200" dirty="0" smtClean="0"/>
          </a:p>
          <a:p>
            <a:pPr algn="ctr"/>
            <a:r>
              <a:rPr lang="bn-BD" sz="3200" dirty="0" smtClean="0"/>
              <a:t>০১)বিধান অর্থে: রোগ হলে ওষুধ খাবে।</a:t>
            </a:r>
          </a:p>
          <a:p>
            <a:pPr algn="ctr"/>
            <a:r>
              <a:rPr lang="bn-BD" sz="3200" dirty="0" smtClean="0"/>
              <a:t>০২)অনুরোধে: কাল একবার আসিও।</a:t>
            </a: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7139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05" b="1972"/>
          <a:stretch/>
        </p:blipFill>
        <p:spPr>
          <a:xfrm rot="10800000">
            <a:off x="665016" y="2015629"/>
            <a:ext cx="4704111" cy="4701629"/>
          </a:xfrm>
        </p:spPr>
      </p:pic>
      <p:sp>
        <p:nvSpPr>
          <p:cNvPr id="4" name="Up Ribbon 3"/>
          <p:cNvSpPr/>
          <p:nvPr/>
        </p:nvSpPr>
        <p:spPr>
          <a:xfrm>
            <a:off x="2023752" y="89058"/>
            <a:ext cx="6833260" cy="1325563"/>
          </a:xfrm>
          <a:prstGeom prst="ribbon2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জোড়ায় কাজ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22026" y="2015629"/>
            <a:ext cx="6669974" cy="470162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2800" dirty="0" smtClean="0"/>
          </a:p>
          <a:p>
            <a:pPr algn="ctr"/>
            <a:endParaRPr lang="bn-BD" sz="2800" dirty="0"/>
          </a:p>
          <a:p>
            <a:pPr algn="ctr"/>
            <a:endParaRPr lang="bn-BD" sz="2800" dirty="0" smtClean="0"/>
          </a:p>
          <a:p>
            <a:pPr algn="ctr"/>
            <a:endParaRPr lang="bn-BD" sz="2800" dirty="0" smtClean="0"/>
          </a:p>
          <a:p>
            <a:pPr algn="ctr"/>
            <a:endParaRPr lang="bn-BD" sz="2800" dirty="0"/>
          </a:p>
          <a:p>
            <a:pPr algn="ctr"/>
            <a:endParaRPr lang="bn-BD" sz="2800" dirty="0" smtClean="0"/>
          </a:p>
          <a:p>
            <a:pPr algn="ctr"/>
            <a:endParaRPr lang="bn-BD" sz="2800" dirty="0"/>
          </a:p>
          <a:p>
            <a:pPr algn="ctr"/>
            <a:endParaRPr lang="bn-BD" sz="2800" dirty="0" smtClean="0"/>
          </a:p>
          <a:p>
            <a:pPr algn="ctr"/>
            <a:endParaRPr lang="bn-BD" sz="2800" dirty="0" smtClean="0"/>
          </a:p>
          <a:p>
            <a:pPr algn="ctr"/>
            <a:endParaRPr lang="bn-BD" sz="2800" dirty="0"/>
          </a:p>
          <a:p>
            <a:pPr algn="ctr"/>
            <a:endParaRPr lang="bn-BD" sz="2800" dirty="0" smtClean="0"/>
          </a:p>
          <a:p>
            <a:pPr algn="ctr"/>
            <a:endParaRPr lang="bn-BD" sz="2800" dirty="0"/>
          </a:p>
          <a:p>
            <a:pPr algn="ctr"/>
            <a:endParaRPr lang="bn-BD" sz="2800" dirty="0" smtClean="0"/>
          </a:p>
          <a:p>
            <a:pPr algn="ctr"/>
            <a:endParaRPr lang="bn-BD" sz="2800" dirty="0"/>
          </a:p>
          <a:p>
            <a:pPr algn="ctr"/>
            <a:endParaRPr lang="bn-BD" sz="2800" dirty="0" smtClean="0"/>
          </a:p>
          <a:p>
            <a:pPr algn="ctr"/>
            <a:endParaRPr lang="bn-BD" sz="2800" dirty="0"/>
          </a:p>
          <a:p>
            <a:pPr algn="ctr"/>
            <a:endParaRPr lang="bn-BD" sz="2800" dirty="0" smtClean="0"/>
          </a:p>
          <a:p>
            <a:pPr algn="ctr"/>
            <a:endParaRPr lang="bn-BD" sz="2800" dirty="0"/>
          </a:p>
          <a:p>
            <a:pPr algn="ctr"/>
            <a:endParaRPr lang="bn-BD" sz="2800" dirty="0" smtClean="0"/>
          </a:p>
          <a:p>
            <a:pPr algn="ctr"/>
            <a:endParaRPr lang="bn-BD" sz="2800" dirty="0"/>
          </a:p>
          <a:p>
            <a:pPr algn="ctr"/>
            <a:endParaRPr lang="bn-BD" sz="2800" dirty="0" smtClean="0"/>
          </a:p>
          <a:p>
            <a:pPr algn="ctr"/>
            <a:endParaRPr lang="bn-BD" sz="2800" dirty="0"/>
          </a:p>
          <a:p>
            <a:pPr algn="ctr"/>
            <a:endParaRPr lang="bn-BD" sz="2800" dirty="0" smtClean="0"/>
          </a:p>
          <a:p>
            <a:pPr algn="ctr"/>
            <a:endParaRPr lang="bn-BD" sz="2800" dirty="0"/>
          </a:p>
          <a:p>
            <a:pPr algn="ctr"/>
            <a:endParaRPr lang="bn-BD" sz="2800" dirty="0" smtClean="0"/>
          </a:p>
          <a:p>
            <a:pPr algn="ctr"/>
            <a:endParaRPr lang="bn-BD" sz="2800" dirty="0"/>
          </a:p>
          <a:p>
            <a:pPr algn="ctr"/>
            <a:r>
              <a:rPr lang="bn-BD" sz="2800" dirty="0" smtClean="0"/>
              <a:t>অনুজ্ঞা বলতে কী বুঝ?কোন কোন অর্থে</a:t>
            </a:r>
          </a:p>
          <a:p>
            <a:pPr algn="ctr"/>
            <a:r>
              <a:rPr lang="bn-BD" sz="2800" dirty="0" smtClean="0"/>
              <a:t>অনুজ্ঞা পদের ব্যবহার হয়?</a:t>
            </a:r>
          </a:p>
          <a:p>
            <a:pPr algn="ctr"/>
            <a:endParaRPr lang="bn-BD" sz="2800" dirty="0"/>
          </a:p>
          <a:p>
            <a:pPr algn="ctr"/>
            <a:endParaRPr lang="bn-BD" sz="2800" dirty="0" smtClean="0"/>
          </a:p>
          <a:p>
            <a:pPr algn="ctr"/>
            <a:endParaRPr lang="bn-BD" sz="2800" dirty="0" smtClean="0"/>
          </a:p>
          <a:p>
            <a:pPr algn="ctr"/>
            <a:r>
              <a:rPr lang="bn-BD" sz="2800" dirty="0" smtClean="0"/>
              <a:t> বর্তমান কালের অনুজ্ঞার বিভক্তিসমূহ লেখ।</a:t>
            </a:r>
          </a:p>
          <a:p>
            <a:pPr algn="ctr"/>
            <a:endParaRPr lang="bn-BD" sz="2800" dirty="0"/>
          </a:p>
          <a:p>
            <a:pPr algn="ctr"/>
            <a:endParaRPr lang="bn-BD" sz="2800" dirty="0" smtClean="0"/>
          </a:p>
          <a:p>
            <a:pPr algn="ctr"/>
            <a:endParaRPr lang="bn-BD" sz="2800" dirty="0"/>
          </a:p>
          <a:p>
            <a:pPr algn="ctr"/>
            <a:endParaRPr lang="bn-BD" sz="2800" dirty="0" smtClean="0"/>
          </a:p>
          <a:p>
            <a:pPr algn="ctr"/>
            <a:endParaRPr lang="bn-BD" sz="2800" dirty="0" smtClean="0"/>
          </a:p>
          <a:p>
            <a:pPr algn="ctr"/>
            <a:endParaRPr lang="bn-BD" sz="2800" dirty="0"/>
          </a:p>
          <a:p>
            <a:pPr algn="ctr"/>
            <a:endParaRPr lang="bn-BD" sz="2800" dirty="0" smtClean="0"/>
          </a:p>
          <a:p>
            <a:pPr algn="ctr"/>
            <a:endParaRPr lang="bn-BD" sz="2800" dirty="0"/>
          </a:p>
          <a:p>
            <a:pPr algn="ctr"/>
            <a:endParaRPr lang="bn-BD" sz="2800" dirty="0"/>
          </a:p>
          <a:p>
            <a:pPr algn="ctr"/>
            <a:endParaRPr lang="bn-BD" sz="2800" dirty="0" smtClean="0"/>
          </a:p>
          <a:p>
            <a:pPr algn="ctr"/>
            <a:endParaRPr lang="bn-BD" sz="2800" dirty="0"/>
          </a:p>
          <a:p>
            <a:pPr algn="ctr"/>
            <a:endParaRPr lang="bn-BD" sz="2800" dirty="0" smtClean="0"/>
          </a:p>
          <a:p>
            <a:pPr algn="ctr"/>
            <a:endParaRPr lang="bn-BD" sz="2800" dirty="0"/>
          </a:p>
          <a:p>
            <a:pPr algn="ctr"/>
            <a:endParaRPr lang="bn-BD" sz="2800" dirty="0" smtClean="0"/>
          </a:p>
          <a:p>
            <a:pPr algn="ctr"/>
            <a:endParaRPr lang="bn-BD" sz="2800" dirty="0"/>
          </a:p>
          <a:p>
            <a:pPr algn="ctr"/>
            <a:endParaRPr lang="bn-BD" sz="2800" dirty="0" smtClean="0"/>
          </a:p>
          <a:p>
            <a:pPr algn="ctr"/>
            <a:endParaRPr lang="bn-BD" sz="2800" dirty="0"/>
          </a:p>
          <a:p>
            <a:pPr algn="ctr"/>
            <a:endParaRPr lang="bn-BD" sz="2800" dirty="0" smtClean="0"/>
          </a:p>
          <a:p>
            <a:pPr algn="ctr"/>
            <a:endParaRPr lang="bn-BD" sz="2800" dirty="0" smtClean="0"/>
          </a:p>
          <a:p>
            <a:pPr algn="ctr"/>
            <a:endParaRPr lang="bn-BD" sz="2800" dirty="0"/>
          </a:p>
          <a:p>
            <a:pPr algn="ctr"/>
            <a:endParaRPr lang="bn-BD" sz="2800" dirty="0" smtClean="0"/>
          </a:p>
          <a:p>
            <a:pPr algn="ctr"/>
            <a:endParaRPr lang="bn-BD" sz="2800" dirty="0"/>
          </a:p>
          <a:p>
            <a:pPr algn="ctr"/>
            <a:endParaRPr lang="bn-BD" sz="2800" dirty="0" smtClean="0"/>
          </a:p>
          <a:p>
            <a:pPr algn="ctr"/>
            <a:endParaRPr lang="en-US" sz="2800" dirty="0"/>
          </a:p>
        </p:txBody>
      </p:sp>
      <p:sp>
        <p:nvSpPr>
          <p:cNvPr id="7" name="Oval 6"/>
          <p:cNvSpPr/>
          <p:nvPr/>
        </p:nvSpPr>
        <p:spPr>
          <a:xfrm>
            <a:off x="7788232" y="2149435"/>
            <a:ext cx="1652651" cy="77189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/>
              <a:t>‘ক’</a:t>
            </a:r>
            <a:endParaRPr lang="en-US" sz="3600" dirty="0"/>
          </a:p>
        </p:txBody>
      </p:sp>
      <p:sp>
        <p:nvSpPr>
          <p:cNvPr id="8" name="Oval 7"/>
          <p:cNvSpPr/>
          <p:nvPr/>
        </p:nvSpPr>
        <p:spPr>
          <a:xfrm>
            <a:off x="7932717" y="4543208"/>
            <a:ext cx="1377538" cy="73627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‘খ’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0765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-Point Star 3"/>
          <p:cNvSpPr/>
          <p:nvPr/>
        </p:nvSpPr>
        <p:spPr>
          <a:xfrm>
            <a:off x="3629396" y="154379"/>
            <a:ext cx="4077690" cy="1436915"/>
          </a:xfrm>
          <a:prstGeom prst="star6">
            <a:avLst>
              <a:gd name="adj" fmla="val 36023"/>
              <a:gd name="hf" fmla="val 11547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মূল্যায়ন</a:t>
            </a:r>
            <a:endParaRPr lang="en-US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1901" y="1825624"/>
            <a:ext cx="9951522" cy="489743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</a:rPr>
              <a:t>কোন কোন অর্থে অনুজ্ঞার ব্যবহার হয়েছে,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</a:rPr>
              <a:t>নিচের বাক্যগুলো বলো-</a:t>
            </a:r>
          </a:p>
          <a:p>
            <a:pPr algn="ctr"/>
            <a:endParaRPr lang="bn-BD" sz="3200" dirty="0" smtClean="0"/>
          </a:p>
          <a:p>
            <a:pPr algn="ctr"/>
            <a:r>
              <a:rPr lang="bn-BD" sz="3200" dirty="0" smtClean="0"/>
              <a:t>(ক)খোদা তোমার হায়াত দান করুন।</a:t>
            </a:r>
          </a:p>
          <a:p>
            <a:pPr algn="ctr"/>
            <a:r>
              <a:rPr lang="bn-BD" sz="3200" dirty="0" smtClean="0"/>
              <a:t>(খ)বৃষ্টিতে বাহিরে যাসনে।</a:t>
            </a:r>
          </a:p>
          <a:p>
            <a:pPr algn="ctr"/>
            <a:r>
              <a:rPr lang="bn-BD" sz="3200" dirty="0" smtClean="0"/>
              <a:t>(গ)আমাকে অঙ্কটা বুঝিয়ে দিন।</a:t>
            </a:r>
          </a:p>
          <a:p>
            <a:pPr algn="ctr"/>
            <a:r>
              <a:rPr lang="bn-BD" sz="3200" dirty="0" smtClean="0"/>
              <a:t>(ঘ)কখনো মিথ্যা বলোনা।</a:t>
            </a: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4001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3325092" y="154379"/>
            <a:ext cx="5367646" cy="1401289"/>
          </a:xfrm>
          <a:prstGeom prst="beve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মূল্যায়নের সমাধান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2256312" y="1698171"/>
            <a:ext cx="8657111" cy="4429497"/>
          </a:xfrm>
          <a:prstGeom prst="round2Diag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/>
              <a:t>ক)প্রার্থনা ।</a:t>
            </a:r>
          </a:p>
          <a:p>
            <a:pPr algn="ctr"/>
            <a:endParaRPr lang="bn-BD" sz="2800" dirty="0" smtClean="0"/>
          </a:p>
          <a:p>
            <a:pPr algn="ctr"/>
            <a:r>
              <a:rPr lang="bn-BD" sz="3600" dirty="0" smtClean="0"/>
              <a:t>খ)উপদেশ ।</a:t>
            </a:r>
          </a:p>
          <a:p>
            <a:pPr algn="ctr"/>
            <a:endParaRPr lang="bn-BD" sz="2800" dirty="0" smtClean="0"/>
          </a:p>
          <a:p>
            <a:pPr algn="ctr"/>
            <a:r>
              <a:rPr lang="bn-BD" sz="3600" dirty="0" smtClean="0"/>
              <a:t>গ)অনুরোধ ।</a:t>
            </a:r>
          </a:p>
          <a:p>
            <a:pPr algn="ctr"/>
            <a:endParaRPr lang="bn-BD" sz="3600" dirty="0" smtClean="0"/>
          </a:p>
          <a:p>
            <a:pPr algn="ctr"/>
            <a:r>
              <a:rPr lang="bn-BD" sz="3600" dirty="0" smtClean="0"/>
              <a:t>ঘ)আদেশ 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1837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4108864" y="115785"/>
            <a:ext cx="4738254" cy="2321625"/>
          </a:xfrm>
          <a:prstGeom prst="downArrow">
            <a:avLst>
              <a:gd name="adj1" fmla="val 50000"/>
              <a:gd name="adj2" fmla="val 6687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/>
              <a:t>শিক্ষক পরিচিতি</a:t>
            </a:r>
            <a:endParaRPr lang="en-US" sz="4800" dirty="0"/>
          </a:p>
        </p:txBody>
      </p:sp>
      <p:sp>
        <p:nvSpPr>
          <p:cNvPr id="3" name="Bevel 2"/>
          <p:cNvSpPr/>
          <p:nvPr/>
        </p:nvSpPr>
        <p:spPr>
          <a:xfrm>
            <a:off x="1147949" y="2553196"/>
            <a:ext cx="10090068" cy="4245428"/>
          </a:xfrm>
          <a:prstGeom prst="bevel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/>
              <a:t>শাহনাজ আক্তার(</a:t>
            </a:r>
            <a:r>
              <a:rPr lang="bn-BD" sz="2800" dirty="0" smtClean="0"/>
              <a:t>এম.এ, এম.এড</a:t>
            </a:r>
            <a:r>
              <a:rPr lang="bn-BD" sz="3600" dirty="0" smtClean="0"/>
              <a:t>)</a:t>
            </a:r>
          </a:p>
          <a:p>
            <a:pPr algn="ctr"/>
            <a:r>
              <a:rPr lang="bn-BD" sz="3600" dirty="0" smtClean="0"/>
              <a:t>সিনিয়র শিক্ষক(বাংলা)</a:t>
            </a:r>
          </a:p>
          <a:p>
            <a:pPr algn="ctr"/>
            <a:r>
              <a:rPr lang="bn-BD" sz="3600" dirty="0" smtClean="0"/>
              <a:t>কোনাবাড়ী এম এ কুদ্দুছ উচ্চ বিদ্যালয়</a:t>
            </a:r>
          </a:p>
          <a:p>
            <a:pPr algn="ctr"/>
            <a:r>
              <a:rPr lang="bn-BD" sz="3600" dirty="0" smtClean="0"/>
              <a:t>কোনাবাড়ী,গাজীপুর।</a:t>
            </a:r>
          </a:p>
          <a:p>
            <a:pPr algn="ctr"/>
            <a:r>
              <a:rPr lang="bn-BD" sz="2400" dirty="0" smtClean="0"/>
              <a:t>ইমেইল:</a:t>
            </a:r>
            <a:r>
              <a:rPr lang="en-US" sz="2400" dirty="0" smtClean="0"/>
              <a:t>shahnazakternomi@gmail.com</a:t>
            </a:r>
          </a:p>
          <a:p>
            <a:pPr algn="ctr"/>
            <a:r>
              <a:rPr lang="bn-BD" sz="2400" dirty="0" smtClean="0"/>
              <a:t>মোবাইল:01717871696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73" y="83128"/>
            <a:ext cx="2446316" cy="238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572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86" y="2149434"/>
            <a:ext cx="5735783" cy="3871356"/>
          </a:xfrm>
        </p:spPr>
      </p:pic>
      <p:sp>
        <p:nvSpPr>
          <p:cNvPr id="4" name="Flowchart: Magnetic Disk 3"/>
          <p:cNvSpPr/>
          <p:nvPr/>
        </p:nvSpPr>
        <p:spPr>
          <a:xfrm>
            <a:off x="3621974" y="91993"/>
            <a:ext cx="3942608" cy="1325563"/>
          </a:xfrm>
          <a:prstGeom prst="flowChartMagneticDisk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FFFF00"/>
                </a:solidFill>
              </a:rPr>
              <a:t>বাড়ীর কাজ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6381008" y="2149435"/>
            <a:ext cx="5569527" cy="3871355"/>
          </a:xfrm>
          <a:prstGeom prst="flowChartAlternate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‘ভবিষ্যৎ অর্থে অনুজ্ঞা পদ মধ্যম পুরুষেই সীমাবদ্ধ।’-এ উক্তিটি বুঝিয়ে দাও 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5655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3014352" y="0"/>
            <a:ext cx="6163295" cy="1425038"/>
          </a:xfrm>
          <a:prstGeom prst="horizontalScroll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পাঠে মনোযোগী হওয়ায়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69422"/>
            <a:ext cx="9144000" cy="489263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138556" y="1769422"/>
            <a:ext cx="2529444" cy="87877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ধন্যবাদ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119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08" y="403761"/>
            <a:ext cx="10200904" cy="5795159"/>
          </a:xfrm>
          <a:prstGeom prst="rect">
            <a:avLst/>
          </a:prstGeom>
        </p:spPr>
      </p:pic>
      <p:sp>
        <p:nvSpPr>
          <p:cNvPr id="4" name="Flowchart: Process 3"/>
          <p:cNvSpPr/>
          <p:nvPr/>
        </p:nvSpPr>
        <p:spPr>
          <a:xfrm>
            <a:off x="8217725" y="5058889"/>
            <a:ext cx="3182587" cy="1140031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solidFill>
                  <a:srgbClr val="FFFF00"/>
                </a:solidFill>
              </a:rPr>
              <a:t>হাফেজ</a:t>
            </a:r>
            <a:endParaRPr lang="en-US" sz="8800" dirty="0">
              <a:solidFill>
                <a:srgbClr val="FFFF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507678" y="3158836"/>
            <a:ext cx="2042556" cy="23869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797631" y="950026"/>
            <a:ext cx="2565071" cy="72439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FF00"/>
                </a:solidFill>
              </a:rPr>
              <a:t>আল্লাহ</a:t>
            </a:r>
            <a:endParaRPr lang="en-US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6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13163" y="2101932"/>
            <a:ext cx="9654639" cy="457200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/>
              <a:t>বিষয়-বাংলা ২য় পত্র</a:t>
            </a:r>
          </a:p>
          <a:p>
            <a:pPr algn="ctr"/>
            <a:r>
              <a:rPr lang="bn-BD" sz="4400" dirty="0" smtClean="0"/>
              <a:t>শ্রেণি-নবম/দশম</a:t>
            </a:r>
          </a:p>
          <a:p>
            <a:pPr algn="ctr"/>
            <a:r>
              <a:rPr lang="bn-BD" sz="4400" dirty="0" smtClean="0"/>
              <a:t>মোট শিক্ষার্থী-৫৫জন</a:t>
            </a:r>
          </a:p>
          <a:p>
            <a:pPr algn="ctr"/>
            <a:r>
              <a:rPr lang="bn-BD" sz="4400" dirty="0" smtClean="0"/>
              <a:t>সময়-৪৫মিনিট</a:t>
            </a:r>
          </a:p>
          <a:p>
            <a:pPr algn="ctr"/>
            <a:r>
              <a:rPr lang="bn-BD" sz="4400" dirty="0" smtClean="0"/>
              <a:t>তারিখ-১৪/০৮/২০১৯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3835730" y="296883"/>
            <a:ext cx="4809506" cy="1484416"/>
          </a:xfrm>
          <a:prstGeom prst="cloud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পাঠ পরিচিতি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078880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5660" y="2251220"/>
            <a:ext cx="9322131" cy="4369274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/>
              <a:t>ক) কাজটি বুঝিয়ে দিন।</a:t>
            </a:r>
          </a:p>
          <a:p>
            <a:pPr algn="ctr"/>
            <a:endParaRPr lang="bn-BD" sz="3600" dirty="0" smtClean="0"/>
          </a:p>
          <a:p>
            <a:pPr algn="ctr"/>
            <a:r>
              <a:rPr lang="bn-BD" sz="3600" dirty="0" smtClean="0"/>
              <a:t>       খ) তুমি কাজটি ঝটপট করে নাও।</a:t>
            </a:r>
          </a:p>
          <a:p>
            <a:pPr algn="ctr"/>
            <a:endParaRPr lang="bn-BD" sz="3600" dirty="0" smtClean="0"/>
          </a:p>
          <a:p>
            <a:pPr algn="ctr"/>
            <a:r>
              <a:rPr lang="bn-BD" sz="3600" dirty="0" smtClean="0"/>
              <a:t>গ) ক্ষমা কর হে প্রভু।</a:t>
            </a:r>
            <a:endParaRPr lang="en-US" sz="3600" dirty="0"/>
          </a:p>
        </p:txBody>
      </p:sp>
      <p:sp>
        <p:nvSpPr>
          <p:cNvPr id="5" name="Bevel 4"/>
          <p:cNvSpPr/>
          <p:nvPr/>
        </p:nvSpPr>
        <p:spPr>
          <a:xfrm>
            <a:off x="1284513" y="267236"/>
            <a:ext cx="9484426" cy="1983984"/>
          </a:xfrm>
          <a:prstGeom prst="bevel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/>
              <a:t>তোমরা কি বলতে পার নিচের বাক্য গুলো দ্বারা কি অর্থ বুঝানো হয়েছে-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7003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434442" y="-14513"/>
            <a:ext cx="6329548" cy="1988456"/>
          </a:xfrm>
          <a:prstGeom prst="cloudCallou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/>
              <a:t>আজকের পাঠ</a:t>
            </a:r>
          </a:p>
          <a:p>
            <a:pPr algn="ctr"/>
            <a:r>
              <a:rPr lang="bn-BD" sz="4400" dirty="0" smtClean="0"/>
              <a:t>বাংলা অনুজ্ঞা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245423" y="2290154"/>
            <a:ext cx="11946577" cy="456784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/>
              <a:t>আদেশ</a:t>
            </a:r>
          </a:p>
          <a:p>
            <a:pPr algn="ctr"/>
            <a:r>
              <a:rPr lang="bn-BD" sz="3600" dirty="0" smtClean="0"/>
              <a:t>অনুরোধ</a:t>
            </a:r>
          </a:p>
          <a:p>
            <a:pPr algn="ctr"/>
            <a:r>
              <a:rPr lang="bn-BD" sz="3600" dirty="0" smtClean="0"/>
              <a:t>অনুমতি</a:t>
            </a:r>
          </a:p>
          <a:p>
            <a:pPr algn="ctr"/>
            <a:r>
              <a:rPr lang="bn-BD" sz="3600" dirty="0" smtClean="0"/>
              <a:t>প্রার্থনা</a:t>
            </a:r>
          </a:p>
          <a:p>
            <a:pPr algn="ctr"/>
            <a:r>
              <a:rPr lang="bn-BD" sz="3600" dirty="0" smtClean="0"/>
              <a:t>অনুনয় </a:t>
            </a:r>
          </a:p>
          <a:p>
            <a:pPr algn="ctr"/>
            <a:r>
              <a:rPr lang="bn-BD" sz="3600" dirty="0" smtClean="0"/>
              <a:t>ইত্যাদি বুঝায়।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605642" y="2244436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1377538" y="2398814"/>
            <a:ext cx="3859480" cy="138941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বাংলা অনুজ্ঞা বলতে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94075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693226" y="0"/>
            <a:ext cx="4548249" cy="179317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শিখন ফল</a:t>
            </a:r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86296" y="1995055"/>
            <a:ext cx="8930244" cy="38713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296" y="1995055"/>
            <a:ext cx="8847117" cy="377635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5-Point Star 8"/>
          <p:cNvSpPr/>
          <p:nvPr/>
        </p:nvSpPr>
        <p:spPr>
          <a:xfrm>
            <a:off x="2541319" y="2481943"/>
            <a:ext cx="415637" cy="332509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2268187" y="3135087"/>
            <a:ext cx="480950" cy="539718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1686296" y="4809506"/>
            <a:ext cx="249382" cy="24938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99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2"/>
          <a:stretch/>
        </p:blipFill>
        <p:spPr>
          <a:xfrm>
            <a:off x="238001" y="2030681"/>
            <a:ext cx="5153395" cy="4203865"/>
          </a:xfrm>
        </p:spPr>
      </p:pic>
      <p:sp>
        <p:nvSpPr>
          <p:cNvPr id="4" name="Rectangle 3"/>
          <p:cNvSpPr/>
          <p:nvPr/>
        </p:nvSpPr>
        <p:spPr>
          <a:xfrm>
            <a:off x="6282046" y="582580"/>
            <a:ext cx="5070764" cy="10569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/>
              <a:t>বাংলা অনুজ্ঞার সংগা</a:t>
            </a: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926276" y="748835"/>
            <a:ext cx="3621974" cy="89064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আদর্শ পাঠ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57652" y="2030681"/>
            <a:ext cx="6519553" cy="420386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আদেশ,অনুরোধ,অনুমতি,প্রার্থনা,অনুনয়</a:t>
            </a:r>
          </a:p>
          <a:p>
            <a:pPr algn="ctr"/>
            <a:r>
              <a:rPr lang="bn-BD" sz="3200" dirty="0" smtClean="0"/>
              <a:t> প্রভৃতি অর্থে বর্তমান এবং ভবিষ্যৎ কালে মধ্যম পুরুষে ক্রিয়াপদের যেরূপ</a:t>
            </a:r>
          </a:p>
          <a:p>
            <a:pPr algn="ctr"/>
            <a:r>
              <a:rPr lang="bn-BD" sz="3200" dirty="0" smtClean="0"/>
              <a:t>হয় তাকে অনুজ্ঞা পদ বলে।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24975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3778004" y="37398"/>
            <a:ext cx="4657766" cy="1306286"/>
          </a:xfrm>
          <a:prstGeom prst="flowChartPunchedTap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আমরা দেখে নেই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814" y="1460664"/>
            <a:ext cx="3034146" cy="16269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813" y="3254353"/>
            <a:ext cx="3034147" cy="1543050"/>
          </a:xfrm>
          <a:prstGeom prst="rect">
            <a:avLst/>
          </a:prstGeom>
        </p:spPr>
      </p:pic>
      <p:sp>
        <p:nvSpPr>
          <p:cNvPr id="6" name="Pentagon 5"/>
          <p:cNvSpPr/>
          <p:nvPr/>
        </p:nvSpPr>
        <p:spPr>
          <a:xfrm>
            <a:off x="2199902" y="1698274"/>
            <a:ext cx="2161310" cy="831272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আদেশ</a:t>
            </a:r>
            <a:endParaRPr lang="en-US" sz="3200" dirty="0"/>
          </a:p>
        </p:txBody>
      </p:sp>
      <p:sp>
        <p:nvSpPr>
          <p:cNvPr id="7" name="Pentagon 6"/>
          <p:cNvSpPr/>
          <p:nvPr/>
        </p:nvSpPr>
        <p:spPr>
          <a:xfrm>
            <a:off x="2199902" y="3550865"/>
            <a:ext cx="2161310" cy="950025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প্রার্থনা</a:t>
            </a:r>
            <a:endParaRPr lang="en-US" sz="3200" dirty="0"/>
          </a:p>
        </p:txBody>
      </p:sp>
      <p:sp>
        <p:nvSpPr>
          <p:cNvPr id="4" name="Pentagon 3"/>
          <p:cNvSpPr/>
          <p:nvPr/>
        </p:nvSpPr>
        <p:spPr>
          <a:xfrm>
            <a:off x="2199902" y="5404734"/>
            <a:ext cx="2161310" cy="1016000"/>
          </a:xfrm>
          <a:prstGeom prst="homePlat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অনুমতি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75" y="5117397"/>
            <a:ext cx="287655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443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BD" dirty="0"/>
              <a:t>।</a:t>
            </a:r>
            <a:endParaRPr lang="en-US" dirty="0"/>
          </a:p>
          <a:p>
            <a:endParaRPr lang="en-US" dirty="0"/>
          </a:p>
        </p:txBody>
      </p:sp>
      <p:sp>
        <p:nvSpPr>
          <p:cNvPr id="4" name="Bevel 3"/>
          <p:cNvSpPr/>
          <p:nvPr/>
        </p:nvSpPr>
        <p:spPr>
          <a:xfrm>
            <a:off x="1579418" y="365125"/>
            <a:ext cx="4928259" cy="1325563"/>
          </a:xfrm>
          <a:prstGeom prst="bevel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/>
              <a:t>অনুজ্ঞা পদের গঠন</a:t>
            </a: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617517" y="1935678"/>
            <a:ext cx="11067802" cy="475013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মধ্যম পুরুষের তুচ্ছার্থক বা ঘনিষ্ঠার্থক সর্বনামের অনুজ্ঞায়</a:t>
            </a:r>
          </a:p>
          <a:p>
            <a:pPr algn="ctr"/>
            <a:r>
              <a:rPr lang="bn-BD" sz="2800" dirty="0" smtClean="0"/>
              <a:t>ক্রিয়াপদে কোনো বিভক্তি যোগ হয় না।</a:t>
            </a:r>
          </a:p>
          <a:p>
            <a:pPr algn="ctr"/>
            <a:r>
              <a:rPr lang="bn-BD" sz="2800" dirty="0" smtClean="0"/>
              <a:t>মূল ধাতুটিই ক্রিয়াপদ রূপে ব্যবহৃত হয়।</a:t>
            </a:r>
          </a:p>
          <a:p>
            <a:pPr algn="ctr"/>
            <a:r>
              <a:rPr lang="bn-BD" sz="2800" dirty="0" smtClean="0"/>
              <a:t>যেমন-মধ্যম পুরুষ তুচ্ছর্থক-তুই,তোরা।</a:t>
            </a:r>
          </a:p>
          <a:p>
            <a:pPr algn="ctr"/>
            <a:r>
              <a:rPr lang="bn-BD" sz="3200" dirty="0" smtClean="0"/>
              <a:t>কিন্তু অনুরোধ,আদেশ বা এইরূপ অর্থে</a:t>
            </a:r>
          </a:p>
          <a:p>
            <a:pPr algn="ctr"/>
            <a:r>
              <a:rPr lang="bn-BD" sz="4000" dirty="0" smtClean="0">
                <a:solidFill>
                  <a:schemeClr val="accent4"/>
                </a:solidFill>
              </a:rPr>
              <a:t>সম্ভ্রমাত্নক মধ্যম পুরুষ -আপনি বা আপনারা।</a:t>
            </a:r>
          </a:p>
          <a:p>
            <a:pPr algn="ctr"/>
            <a:r>
              <a:rPr lang="bn-BD" sz="4000" dirty="0" smtClean="0">
                <a:solidFill>
                  <a:schemeClr val="accent4"/>
                </a:solidFill>
              </a:rPr>
              <a:t>সাধারণ মধ্যম পুরুষ-তুমি বা তোমরা। </a:t>
            </a:r>
            <a:endParaRPr lang="en-US" sz="4000" dirty="0">
              <a:solidFill>
                <a:schemeClr val="accent4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994566" y="760021"/>
            <a:ext cx="2968831" cy="930667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১ম গঠন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0050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532</Words>
  <Application>Microsoft Office PowerPoint</Application>
  <PresentationFormat>Widescreen</PresentationFormat>
  <Paragraphs>181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Shahnaz Akter</dc:creator>
  <cp:lastModifiedBy>Shahnaz Akter</cp:lastModifiedBy>
  <cp:revision>81</cp:revision>
  <dcterms:created xsi:type="dcterms:W3CDTF">2019-07-30T14:21:54Z</dcterms:created>
  <dcterms:modified xsi:type="dcterms:W3CDTF">2019-10-24T13:59:28Z</dcterms:modified>
</cp:coreProperties>
</file>