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Default Extension="bin" ContentType="application/vnd.openxmlformats-officedocument.oleObject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5"/>
  </p:notesMasterIdLst>
  <p:sldIdLst>
    <p:sldId id="256" r:id="rId2"/>
    <p:sldId id="257" r:id="rId3"/>
    <p:sldId id="258" r:id="rId4"/>
    <p:sldId id="259" r:id="rId5"/>
    <p:sldId id="260" r:id="rId6"/>
    <p:sldId id="261" r:id="rId7"/>
    <p:sldId id="263" r:id="rId8"/>
    <p:sldId id="264" r:id="rId9"/>
    <p:sldId id="265" r:id="rId10"/>
    <p:sldId id="266" r:id="rId11"/>
    <p:sldId id="267" r:id="rId12"/>
    <p:sldId id="268" r:id="rId13"/>
    <p:sldId id="269" r:id="rId1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888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8.wmf"/><Relationship Id="rId2" Type="http://schemas.openxmlformats.org/officeDocument/2006/relationships/image" Target="../media/image7.wmf"/><Relationship Id="rId1" Type="http://schemas.openxmlformats.org/officeDocument/2006/relationships/image" Target="../media/image6.w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6.wmf"/><Relationship Id="rId2" Type="http://schemas.openxmlformats.org/officeDocument/2006/relationships/image" Target="../media/image10.wmf"/><Relationship Id="rId1" Type="http://schemas.openxmlformats.org/officeDocument/2006/relationships/image" Target="../media/image9.wmf"/><Relationship Id="rId6" Type="http://schemas.openxmlformats.org/officeDocument/2006/relationships/image" Target="../media/image12.wmf"/><Relationship Id="rId5" Type="http://schemas.openxmlformats.org/officeDocument/2006/relationships/image" Target="../media/image11.wmf"/><Relationship Id="rId4" Type="http://schemas.openxmlformats.org/officeDocument/2006/relationships/image" Target="../media/image7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wmf"/></Relationships>
</file>

<file path=ppt/drawings/_rels/vmlDrawing4.vml.rels><?xml version="1.0" encoding="UTF-8" standalone="yes"?>
<Relationships xmlns="http://schemas.openxmlformats.org/package/2006/relationships"><Relationship Id="rId2" Type="http://schemas.openxmlformats.org/officeDocument/2006/relationships/image" Target="../media/image14.wmf"/><Relationship Id="rId1" Type="http://schemas.openxmlformats.org/officeDocument/2006/relationships/image" Target="../media/image13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5A61439-3BF1-4127-86CC-400730B873D4}" type="datetimeFigureOut">
              <a:rPr lang="en-US" smtClean="0"/>
              <a:pPr/>
              <a:t>10/24/2019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DDDF46D-9052-4189-8CC4-ED7AA5CC75E4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4FE203-4B2C-4003-B637-50C66EBEE267}" type="datetime1">
              <a:rPr lang="en-US" smtClean="0"/>
              <a:pPr/>
              <a:t>10/24/2019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DBD3FA-7E97-4D11-ABB3-B2BDD24F4AEC}" type="datetime1">
              <a:rPr lang="en-US" smtClean="0"/>
              <a:pPr/>
              <a:t>10/24/2019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0BB924-85B1-4BCD-8502-4098D5E21642}" type="datetime1">
              <a:rPr lang="en-US" smtClean="0"/>
              <a:pPr/>
              <a:t>10/24/2019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FFB2F1-A435-4781-B6E4-58271076A7CD}" type="datetime1">
              <a:rPr lang="en-US" smtClean="0"/>
              <a:pPr/>
              <a:t>10/24/2019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A07B52-24D0-43A1-B33E-3BBD91C3B106}" type="datetime1">
              <a:rPr lang="en-US" smtClean="0"/>
              <a:pPr/>
              <a:t>10/24/2019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00EBF2-55DB-4C09-A2CD-3FDEBE2C7E2F}" type="datetime1">
              <a:rPr lang="en-US" smtClean="0"/>
              <a:pPr/>
              <a:t>10/24/2019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A578D2-756F-497A-A12A-13582CB3162D}" type="datetime1">
              <a:rPr lang="en-US" smtClean="0"/>
              <a:pPr/>
              <a:t>10/24/2019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EC93FB-9BF2-442E-A556-C7A9A6AAEFCF}" type="datetime1">
              <a:rPr lang="en-US" smtClean="0"/>
              <a:pPr/>
              <a:t>10/24/2019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CC11D3-6534-425D-9F92-CDF5F9316633}" type="datetime1">
              <a:rPr lang="en-US" smtClean="0"/>
              <a:pPr/>
              <a:t>10/24/2019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E960C4-7D03-4C0E-A8D9-4E90C0A44C06}" type="datetime1">
              <a:rPr lang="en-US" smtClean="0"/>
              <a:pPr/>
              <a:t>10/24/2019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914572-FDCB-4F68-86B9-837996790FAA}" type="datetime1">
              <a:rPr lang="en-US" smtClean="0"/>
              <a:pPr/>
              <a:t>10/24/2019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C41EA90-7AED-4D66-B776-EB19D2C50EEC}" type="datetime1">
              <a:rPr lang="en-US" smtClean="0"/>
              <a:pPr/>
              <a:t>10/24/2019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png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5" Type="http://schemas.openxmlformats.org/officeDocument/2006/relationships/oleObject" Target="../embeddings/oleObject3.bin"/><Relationship Id="rId4" Type="http://schemas.openxmlformats.org/officeDocument/2006/relationships/oleObject" Target="../embeddings/oleObject2.bin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9.bin"/><Relationship Id="rId3" Type="http://schemas.openxmlformats.org/officeDocument/2006/relationships/oleObject" Target="../embeddings/oleObject4.bin"/><Relationship Id="rId7" Type="http://schemas.openxmlformats.org/officeDocument/2006/relationships/oleObject" Target="../embeddings/oleObject8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oleObject7.bin"/><Relationship Id="rId11" Type="http://schemas.openxmlformats.org/officeDocument/2006/relationships/oleObject" Target="../embeddings/oleObject12.bin"/><Relationship Id="rId5" Type="http://schemas.openxmlformats.org/officeDocument/2006/relationships/oleObject" Target="../embeddings/oleObject6.bin"/><Relationship Id="rId10" Type="http://schemas.openxmlformats.org/officeDocument/2006/relationships/oleObject" Target="../embeddings/oleObject11.bin"/><Relationship Id="rId4" Type="http://schemas.openxmlformats.org/officeDocument/2006/relationships/oleObject" Target="../embeddings/oleObject5.bin"/><Relationship Id="rId9" Type="http://schemas.openxmlformats.org/officeDocument/2006/relationships/oleObject" Target="../embeddings/oleObject10.bin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3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4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.vml"/><Relationship Id="rId4" Type="http://schemas.openxmlformats.org/officeDocument/2006/relationships/oleObject" Target="../embeddings/oleObject15.bin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429000" y="533400"/>
            <a:ext cx="2362200" cy="646331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pPr algn="ctr"/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স্বাগতম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5" name="Picture 4" descr="is.jpgflowes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06650" y="1809750"/>
            <a:ext cx="4330700" cy="32385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3"/>
          </a:solidFill>
        </p:spPr>
        <p:txBody>
          <a:bodyPr/>
          <a:lstStyle/>
          <a:p>
            <a:r>
              <a:rPr lang="bn-BD" dirty="0" smtClean="0">
                <a:latin typeface="NikoshBAN" pitchFamily="2" charset="0"/>
                <a:cs typeface="NikoshBAN" pitchFamily="2" charset="0"/>
              </a:rPr>
              <a:t>পরিচিতি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solidFill>
            <a:schemeClr val="accent5">
              <a:lumMod val="60000"/>
              <a:lumOff val="40000"/>
            </a:schemeClr>
          </a:solidFill>
        </p:spPr>
        <p:txBody>
          <a:bodyPr/>
          <a:lstStyle/>
          <a:p>
            <a:r>
              <a:rPr lang="bn-BD" dirty="0" smtClean="0">
                <a:latin typeface="NikoshBAN" pitchFamily="2" charset="0"/>
                <a:cs typeface="NikoshBAN" pitchFamily="2" charset="0"/>
              </a:rPr>
              <a:t>মোঃ আবুল হাসেম মিয়া</a:t>
            </a:r>
          </a:p>
          <a:p>
            <a:pPr>
              <a:buNone/>
            </a:pPr>
            <a:r>
              <a:rPr lang="bn-BD" dirty="0" smtClean="0">
                <a:latin typeface="NikoshBAN" pitchFamily="2" charset="0"/>
                <a:cs typeface="NikoshBAN" pitchFamily="2" charset="0"/>
              </a:rPr>
              <a:t>সিনিয়র শিক্ষক, শ্যামপুর বহুমুখী</a:t>
            </a:r>
          </a:p>
          <a:p>
            <a:pPr>
              <a:buNone/>
            </a:pPr>
            <a:r>
              <a:rPr lang="bn-BD" dirty="0" smtClean="0">
                <a:latin typeface="NikoshBAN" pitchFamily="2" charset="0"/>
                <a:cs typeface="NikoshBAN" pitchFamily="2" charset="0"/>
              </a:rPr>
              <a:t>হাইস্কুল অ্যান্ড কলেজ, ঢাকা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-1204</a:t>
            </a:r>
            <a:r>
              <a:rPr lang="bn-BD" dirty="0" smtClean="0">
                <a:latin typeface="NikoshBAN" pitchFamily="2" charset="0"/>
                <a:cs typeface="NikoshBAN" pitchFamily="2" charset="0"/>
              </a:rPr>
              <a:t>।</a:t>
            </a:r>
          </a:p>
          <a:p>
            <a:pPr>
              <a:buNone/>
            </a:pPr>
            <a:r>
              <a:rPr lang="en-US" dirty="0" smtClean="0">
                <a:latin typeface="NikoshBAN" pitchFamily="2" charset="0"/>
                <a:ea typeface="Ebrima"/>
                <a:cs typeface="NikoshBAN" pitchFamily="2" charset="0"/>
              </a:rPr>
              <a:t>I</a:t>
            </a:r>
            <a:r>
              <a:rPr lang="en-US" dirty="0" smtClean="0">
                <a:latin typeface="Ebrima"/>
                <a:ea typeface="Ebrima"/>
                <a:cs typeface="Ebrima"/>
              </a:rPr>
              <a:t>D.</a:t>
            </a:r>
            <a:r>
              <a:rPr lang="bn-BD" dirty="0" smtClean="0">
                <a:latin typeface="Ebrima"/>
                <a:ea typeface="Ebrima"/>
                <a:cs typeface="Ebrima"/>
              </a:rPr>
              <a:t> </a:t>
            </a:r>
            <a:r>
              <a:rPr lang="en-US" dirty="0" smtClean="0">
                <a:latin typeface="Ebrima"/>
                <a:ea typeface="Ebrima"/>
                <a:cs typeface="Ebrima"/>
              </a:rPr>
              <a:t>212</a:t>
            </a:r>
            <a:endParaRPr lang="bn-BD" dirty="0" smtClean="0">
              <a:latin typeface="Ebrima"/>
              <a:ea typeface="Ebrima"/>
              <a:cs typeface="Ebrima"/>
            </a:endParaRPr>
          </a:p>
          <a:p>
            <a:pPr>
              <a:buNone/>
            </a:pPr>
            <a:r>
              <a:rPr lang="bn-BD" dirty="0" smtClean="0">
                <a:latin typeface="Ebrima"/>
                <a:ea typeface="Ebrima"/>
                <a:cs typeface="NikoshBAN" pitchFamily="2" charset="0"/>
              </a:rPr>
              <a:t>মোবাইলঃ০১৯৪৪২৯৯১৪৭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solidFill>
            <a:schemeClr val="accent4">
              <a:lumMod val="40000"/>
              <a:lumOff val="60000"/>
            </a:schemeClr>
          </a:solidFill>
        </p:spPr>
        <p:txBody>
          <a:bodyPr/>
          <a:lstStyle/>
          <a:p>
            <a:r>
              <a:rPr lang="bn-BD" dirty="0" smtClean="0">
                <a:latin typeface="NikoshBAN" pitchFamily="2" charset="0"/>
                <a:cs typeface="NikoshBAN" pitchFamily="2" charset="0"/>
              </a:rPr>
              <a:t>দশম শ্রেণি</a:t>
            </a:r>
          </a:p>
          <a:p>
            <a:r>
              <a:rPr lang="bn-BD" dirty="0" smtClean="0">
                <a:latin typeface="NikoshBAN" pitchFamily="2" charset="0"/>
                <a:cs typeface="NikoshBAN" pitchFamily="2" charset="0"/>
              </a:rPr>
              <a:t>বিষয়ঃ গণিত(অধ্যায়-  ১৬</a:t>
            </a:r>
            <a:r>
              <a:rPr lang="en-US" dirty="0" smtClean="0">
                <a:latin typeface="NikoshBAN" pitchFamily="2" charset="0"/>
                <a:ea typeface="Ebrima"/>
                <a:cs typeface="NikoshBAN" pitchFamily="2" charset="0"/>
              </a:rPr>
              <a:t>.4</a:t>
            </a:r>
            <a:r>
              <a:rPr lang="bn-BD" dirty="0" smtClean="0">
                <a:latin typeface="NikoshBAN" pitchFamily="2" charset="0"/>
                <a:cs typeface="NikoshBAN" pitchFamily="2" charset="0"/>
              </a:rPr>
              <a:t> )</a:t>
            </a:r>
          </a:p>
          <a:p>
            <a:r>
              <a:rPr lang="bn-BD" dirty="0" smtClean="0">
                <a:latin typeface="NikoshBAN" pitchFamily="2" charset="0"/>
                <a:cs typeface="NikoshBAN" pitchFamily="2" charset="0"/>
              </a:rPr>
              <a:t>বিশেষ পাঠঃ পরিমিতি</a:t>
            </a:r>
          </a:p>
          <a:p>
            <a:r>
              <a:rPr lang="bn-BD" dirty="0" smtClean="0">
                <a:latin typeface="NikoshBAN" pitchFamily="2" charset="0"/>
                <a:cs typeface="NikoshBAN" pitchFamily="2" charset="0"/>
              </a:rPr>
              <a:t>আজকের পাঠঃ   আয়তাকার ঘন</a:t>
            </a:r>
          </a:p>
          <a:p>
            <a:pPr>
              <a:buNone/>
            </a:pPr>
            <a:r>
              <a:rPr lang="bn-BD" dirty="0" smtClean="0">
                <a:latin typeface="NikoshBAN" pitchFamily="2" charset="0"/>
                <a:cs typeface="NikoshBAN" pitchFamily="2" charset="0"/>
              </a:rPr>
              <a:t>বস্তু ও ঘনক সংক্রান্ত সমস্যাবলির সমাধান।</a:t>
            </a:r>
          </a:p>
          <a:p>
            <a:pPr>
              <a:buNone/>
            </a:pPr>
            <a:r>
              <a:rPr lang="bn-BD" dirty="0" smtClean="0">
                <a:latin typeface="NikoshBAN" pitchFamily="2" charset="0"/>
                <a:cs typeface="NikoshBAN" pitchFamily="2" charset="0"/>
              </a:rPr>
              <a:t>সময়ঃ ৫০ মিনিট</a:t>
            </a:r>
          </a:p>
          <a:p>
            <a:pPr>
              <a:buNone/>
            </a:pPr>
            <a:r>
              <a:rPr lang="bn-BD" dirty="0" smtClean="0">
                <a:latin typeface="NikoshBAN" pitchFamily="2" charset="0"/>
                <a:cs typeface="NikoshBAN" pitchFamily="2" charset="0"/>
              </a:rPr>
              <a:t>তাং ০৮।০৪।২০১৯</a:t>
            </a:r>
          </a:p>
          <a:p>
            <a:endParaRPr lang="bn-BD" dirty="0" smtClean="0">
              <a:latin typeface="NikoshBAN" pitchFamily="2" charset="0"/>
              <a:cs typeface="NikoshBAN" pitchFamily="2" charset="0"/>
            </a:endParaRPr>
          </a:p>
          <a:p>
            <a:endParaRPr lang="bn-BD" dirty="0" smtClean="0">
              <a:latin typeface="NikoshBAN" pitchFamily="2" charset="0"/>
              <a:cs typeface="NikoshBAN" pitchFamily="2" charset="0"/>
            </a:endParaRPr>
          </a:p>
          <a:p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is.jpgh-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62600" y="304800"/>
            <a:ext cx="3581400" cy="229743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" name="Picture 4" descr="download (1)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43600" y="3352800"/>
            <a:ext cx="2744203" cy="2667000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10" name="Picture 9" descr="download (2).jpgmd.abul hashem mia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19400" y="381000"/>
            <a:ext cx="2143125" cy="2133600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9" name="Picture 8" descr="images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14400" y="3200400"/>
            <a:ext cx="4898954" cy="3231175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304800" y="228600"/>
            <a:ext cx="1640193" cy="646331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লক্ষ্য করঃ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33400" y="1219200"/>
            <a:ext cx="1600200" cy="1815882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2800" dirty="0" smtClean="0">
                <a:latin typeface="NikoshBAN" pitchFamily="2" charset="0"/>
                <a:cs typeface="NikoshBAN" pitchFamily="2" charset="0"/>
              </a:rPr>
              <a:t>চিত্রের বস্তু গুলোর আকৃতি</a:t>
            </a:r>
          </a:p>
          <a:p>
            <a:r>
              <a:rPr lang="bn-BD" sz="2800" dirty="0" smtClean="0">
                <a:latin typeface="NikoshBAN" pitchFamily="2" charset="0"/>
                <a:cs typeface="NikoshBAN" pitchFamily="2" charset="0"/>
              </a:rPr>
              <a:t>কীরূপ?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900" decel="100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900" decel="100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900" decel="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900" decel="100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9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1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" y="304800"/>
            <a:ext cx="8001000" cy="6102370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bn-BD" sz="13800" dirty="0" smtClean="0">
                <a:latin typeface="NikoshBAN" pitchFamily="2" charset="0"/>
                <a:cs typeface="NikoshBAN" pitchFamily="2" charset="0"/>
              </a:rPr>
              <a:t>ঘন বস্তু ও </a:t>
            </a:r>
            <a:r>
              <a:rPr lang="en-US" sz="13800" dirty="0" smtClean="0">
                <a:latin typeface="NikoshBAN" pitchFamily="2" charset="0"/>
                <a:cs typeface="NikoshBAN" pitchFamily="2" charset="0"/>
              </a:rPr>
              <a:t>           </a:t>
            </a:r>
            <a:r>
              <a:rPr lang="bn-BD" sz="13800" dirty="0" smtClean="0">
                <a:latin typeface="NikoshBAN" pitchFamily="2" charset="0"/>
                <a:cs typeface="NikoshBAN" pitchFamily="2" charset="0"/>
              </a:rPr>
              <a:t>ঘনক</a:t>
            </a:r>
            <a:endParaRPr lang="en-US" sz="138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28600" y="1447800"/>
            <a:ext cx="8686800" cy="4555093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endParaRPr lang="en-US" sz="5400" dirty="0" smtClean="0">
              <a:latin typeface="NikoshBAN" pitchFamily="2" charset="0"/>
              <a:cs typeface="NikoshBAN" pitchFamily="2" charset="0"/>
            </a:endParaRPr>
          </a:p>
          <a:p>
            <a:r>
              <a:rPr lang="bn-BD" sz="3600" dirty="0" smtClean="0">
                <a:latin typeface="NikoshBAN" pitchFamily="2" charset="0"/>
                <a:cs typeface="NikoshBAN" pitchFamily="2" charset="0"/>
              </a:rPr>
              <a:t>                   এইপাঠ শেষে শিক্ষার্থীরা -----</a:t>
            </a:r>
          </a:p>
          <a:p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ক) আয়তাকার ঘন বস্তু ও ঘনক কী তা বলতে পারবে।</a:t>
            </a:r>
          </a:p>
          <a:p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খ) আয়তাকার ঘন বস্তুর কর্ণ  ও সমগ্র তলের ক্ষেত্রফল </a:t>
            </a:r>
          </a:p>
          <a:p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নির্ণয় করতে পারবে।</a:t>
            </a:r>
          </a:p>
          <a:p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গ)সূত্র প্রয়োগ করে ঘনক ও ঘন বস্তু সংক্রান্ত  সমস্যা</a:t>
            </a:r>
          </a:p>
          <a:p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বলি সমাধান করতে পারবে।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81000" y="381000"/>
            <a:ext cx="1600200" cy="646331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শিখন ফল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9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304800"/>
            <a:ext cx="8610600" cy="6186309"/>
          </a:xfrm>
          <a:prstGeom prst="rect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4400" dirty="0" smtClean="0">
                <a:ln w="76200">
                  <a:noFill/>
                </a:ln>
                <a:latin typeface="NikoshBAN" pitchFamily="2" charset="0"/>
                <a:cs typeface="NikoshBAN" pitchFamily="2" charset="0"/>
              </a:rPr>
              <a:t>               </a:t>
            </a:r>
            <a:r>
              <a:rPr lang="bn-BD" sz="3200" dirty="0" smtClean="0">
                <a:ln w="76200">
                  <a:noFill/>
                </a:ln>
                <a:latin typeface="NikoshBAN" pitchFamily="2" charset="0"/>
                <a:cs typeface="NikoshBAN" pitchFamily="2" charset="0"/>
              </a:rPr>
              <a:t>যে বস্তুর দৈর্ঘ্য , প্রস্থ ও উচ্চতা আছে তাকে ঘন </a:t>
            </a:r>
          </a:p>
          <a:p>
            <a:r>
              <a:rPr lang="bn-BD" sz="3200" dirty="0" smtClean="0">
                <a:ln w="76200">
                  <a:noFill/>
                </a:ln>
                <a:latin typeface="NikoshBAN" pitchFamily="2" charset="0"/>
                <a:cs typeface="NikoshBAN" pitchFamily="2" charset="0"/>
              </a:rPr>
              <a:t>                   বস্তু বলে। ঘন বস্তুর দৈর্ঘ্য </a:t>
            </a:r>
            <a:r>
              <a:rPr lang="en-US" sz="3200" dirty="0" smtClean="0">
                <a:ln w="76200">
                  <a:noFill/>
                </a:ln>
                <a:latin typeface="NikoshBAN" pitchFamily="2" charset="0"/>
                <a:ea typeface="Ebrima"/>
                <a:cs typeface="NikoshBAN" pitchFamily="2" charset="0"/>
              </a:rPr>
              <a:t>a</a:t>
            </a:r>
            <a:r>
              <a:rPr lang="bn-BD" sz="3200" dirty="0" smtClean="0">
                <a:ln w="76200">
                  <a:noFill/>
                </a:ln>
                <a:latin typeface="NikoshBAN" pitchFamily="2" charset="0"/>
                <a:ea typeface="Ebrima"/>
                <a:cs typeface="NikoshBAN" pitchFamily="2" charset="0"/>
              </a:rPr>
              <a:t> , প্রস্থ </a:t>
            </a:r>
            <a:r>
              <a:rPr lang="en-US" sz="3200" dirty="0" smtClean="0">
                <a:ln w="76200">
                  <a:noFill/>
                </a:ln>
                <a:latin typeface="NikoshBAN" pitchFamily="2" charset="0"/>
                <a:ea typeface="Ebrima"/>
                <a:cs typeface="NikoshBAN" pitchFamily="2" charset="0"/>
              </a:rPr>
              <a:t>b</a:t>
            </a:r>
            <a:r>
              <a:rPr lang="bn-BD" sz="3200" dirty="0" smtClean="0">
                <a:ln w="76200">
                  <a:noFill/>
                </a:ln>
                <a:latin typeface="NikoshBAN" pitchFamily="2" charset="0"/>
                <a:ea typeface="Ebrima"/>
                <a:cs typeface="NikoshBAN" pitchFamily="2" charset="0"/>
              </a:rPr>
              <a:t> </a:t>
            </a:r>
            <a:r>
              <a:rPr lang="bn-BD" sz="3200" dirty="0" smtClean="0">
                <a:ln w="76200">
                  <a:noFill/>
                </a:ln>
                <a:latin typeface="NikoshBAN" pitchFamily="2" charset="0"/>
                <a:ea typeface="Ebrima"/>
                <a:cs typeface="NikoshBAN" pitchFamily="2" charset="0"/>
              </a:rPr>
              <a:t>এবংউচ্চতা </a:t>
            </a:r>
            <a:r>
              <a:rPr lang="en-US" sz="3200" dirty="0" smtClean="0">
                <a:ln w="76200">
                  <a:noFill/>
                </a:ln>
                <a:latin typeface="Arial Unicode MS"/>
                <a:ea typeface="Arial Unicode MS"/>
                <a:cs typeface="Arial Unicode MS"/>
              </a:rPr>
              <a:t>c</a:t>
            </a:r>
            <a:r>
              <a:rPr lang="bn-BD" sz="3200" dirty="0" smtClean="0">
                <a:ln w="76200">
                  <a:noFill/>
                </a:ln>
                <a:latin typeface="NikoshBAN" pitchFamily="2" charset="0"/>
                <a:ea typeface="Arial Unicode MS"/>
                <a:cs typeface="NikoshBAN" pitchFamily="2" charset="0"/>
              </a:rPr>
              <a:t> </a:t>
            </a:r>
            <a:r>
              <a:rPr lang="en-US" sz="3200" dirty="0" smtClean="0">
                <a:ln w="76200">
                  <a:noFill/>
                </a:ln>
                <a:latin typeface="NikoshBAN" pitchFamily="2" charset="0"/>
                <a:ea typeface="Arial Unicode MS"/>
                <a:cs typeface="NikoshBAN" pitchFamily="2" charset="0"/>
              </a:rPr>
              <a:t>    </a:t>
            </a:r>
            <a:r>
              <a:rPr lang="bn-BD" sz="3200" dirty="0" smtClean="0">
                <a:ln w="76200">
                  <a:noFill/>
                </a:ln>
                <a:latin typeface="NikoshBAN" pitchFamily="2" charset="0"/>
                <a:ea typeface="Arial Unicode MS"/>
                <a:cs typeface="NikoshBAN" pitchFamily="2" charset="0"/>
              </a:rPr>
              <a:t>হলে </a:t>
            </a:r>
            <a:r>
              <a:rPr lang="bn-BD" sz="3200" dirty="0" smtClean="0">
                <a:ln w="76200">
                  <a:noFill/>
                </a:ln>
                <a:latin typeface="NikoshBAN" pitchFamily="2" charset="0"/>
                <a:ea typeface="Arial Unicode MS"/>
                <a:cs typeface="NikoshBAN" pitchFamily="2" charset="0"/>
              </a:rPr>
              <a:t>এর আয়তন=</a:t>
            </a:r>
            <a:r>
              <a:rPr lang="en-US" sz="3200" dirty="0" smtClean="0">
                <a:ln w="76200">
                  <a:noFill/>
                </a:ln>
                <a:latin typeface="Arial Unicode MS"/>
                <a:ea typeface="Arial Unicode MS"/>
                <a:cs typeface="Arial Unicode MS"/>
              </a:rPr>
              <a:t>a</a:t>
            </a:r>
            <a:r>
              <a:rPr lang="bn-BD" sz="3200" dirty="0" smtClean="0">
                <a:ln w="76200">
                  <a:noFill/>
                </a:ln>
                <a:latin typeface="Arial Unicode MS"/>
                <a:ea typeface="Arial Unicode MS"/>
                <a:cs typeface="Arial Unicode MS"/>
              </a:rPr>
              <a:t> </a:t>
            </a:r>
            <a:r>
              <a:rPr lang="en-US" sz="3200" dirty="0" smtClean="0">
                <a:ln w="76200">
                  <a:noFill/>
                </a:ln>
                <a:latin typeface="Arial Unicode MS"/>
                <a:ea typeface="Arial Unicode MS"/>
                <a:cs typeface="Arial Unicode MS"/>
              </a:rPr>
              <a:t>b</a:t>
            </a:r>
            <a:r>
              <a:rPr lang="bn-BD" sz="3200" dirty="0" smtClean="0">
                <a:ln w="76200">
                  <a:noFill/>
                </a:ln>
                <a:latin typeface="Arial Unicode MS"/>
                <a:ea typeface="Arial Unicode MS"/>
                <a:cs typeface="Arial Unicode MS"/>
              </a:rPr>
              <a:t> </a:t>
            </a:r>
            <a:r>
              <a:rPr lang="en-US" sz="3200" dirty="0" smtClean="0">
                <a:ln w="76200">
                  <a:noFill/>
                </a:ln>
                <a:latin typeface="Arial Unicode MS"/>
                <a:ea typeface="Arial Unicode MS"/>
                <a:cs typeface="Arial Unicode MS"/>
              </a:rPr>
              <a:t>c</a:t>
            </a:r>
            <a:r>
              <a:rPr lang="bn-BD" sz="3200" dirty="0" smtClean="0">
                <a:ln w="76200">
                  <a:noFill/>
                </a:ln>
                <a:latin typeface="Arial Unicode MS"/>
                <a:ea typeface="Arial Unicode MS"/>
                <a:cs typeface="Arial Unicode MS"/>
              </a:rPr>
              <a:t> </a:t>
            </a:r>
            <a:r>
              <a:rPr lang="bn-BD" sz="3200" dirty="0" smtClean="0">
                <a:ln w="76200">
                  <a:noFill/>
                </a:ln>
                <a:latin typeface="NikoshBAN" pitchFamily="2" charset="0"/>
                <a:ea typeface="Arial Unicode MS"/>
                <a:cs typeface="NikoshBAN" pitchFamily="2" charset="0"/>
              </a:rPr>
              <a:t>ঘন একক </a:t>
            </a:r>
            <a:r>
              <a:rPr lang="en-US" sz="3200" dirty="0" smtClean="0">
                <a:ln w="76200">
                  <a:noFill/>
                </a:ln>
                <a:latin typeface="NikoshBAN" pitchFamily="2" charset="0"/>
                <a:ea typeface="Arial Unicode MS"/>
                <a:cs typeface="NikoshBAN" pitchFamily="2" charset="0"/>
              </a:rPr>
              <a:t>    </a:t>
            </a:r>
            <a:endParaRPr lang="bn-BD" sz="3200" dirty="0" smtClean="0">
              <a:ln w="76200">
                <a:noFill/>
              </a:ln>
              <a:latin typeface="NikoshBAN" pitchFamily="2" charset="0"/>
              <a:ea typeface="Ebrima"/>
              <a:cs typeface="NikoshBAN" pitchFamily="2" charset="0"/>
            </a:endParaRPr>
          </a:p>
          <a:p>
            <a:r>
              <a:rPr lang="bn-BD" sz="3200" dirty="0" smtClean="0">
                <a:ln w="76200">
                  <a:noFill/>
                </a:ln>
                <a:latin typeface="NikoshBAN" pitchFamily="2" charset="0"/>
                <a:ea typeface="Ebrima"/>
                <a:cs typeface="NikoshBAN" pitchFamily="2" charset="0"/>
              </a:rPr>
              <a:t>আয়তাকার ঘন বস্তুর কর্ণের  দৈর্ঘ্য =</a:t>
            </a:r>
            <a:r>
              <a:rPr lang="en-US" sz="3200" dirty="0" smtClean="0">
                <a:ln w="76200">
                  <a:noFill/>
                </a:ln>
                <a:latin typeface="Ebrima"/>
                <a:ea typeface="Ebrima"/>
                <a:cs typeface="Ebrima"/>
              </a:rPr>
              <a:t> </a:t>
            </a:r>
            <a:r>
              <a:rPr lang="bn-BD" sz="3200" dirty="0" smtClean="0">
                <a:ln w="76200">
                  <a:noFill/>
                </a:ln>
                <a:latin typeface="Ebrima"/>
                <a:ea typeface="Ebrima"/>
                <a:cs typeface="Ebrima"/>
              </a:rPr>
              <a:t>          </a:t>
            </a:r>
            <a:r>
              <a:rPr lang="bn-BD" sz="3200" dirty="0" smtClean="0">
                <a:ln w="76200">
                  <a:noFill/>
                </a:ln>
                <a:latin typeface="NikoshBAN" pitchFamily="2" charset="0"/>
                <a:ea typeface="Ebrima"/>
                <a:cs typeface="NikoshBAN" pitchFamily="2" charset="0"/>
              </a:rPr>
              <a:t>একক এবং ঘন বস্তুর সমগ্রতলের ক্ষেত্রফল=</a:t>
            </a:r>
            <a:r>
              <a:rPr lang="en-US" sz="3200" dirty="0" smtClean="0">
                <a:ln w="76200">
                  <a:noFill/>
                </a:ln>
                <a:latin typeface="Ebrima"/>
                <a:ea typeface="Ebrima"/>
                <a:cs typeface="Ebrima"/>
              </a:rPr>
              <a:t>2(a</a:t>
            </a:r>
            <a:r>
              <a:rPr lang="bn-BD" sz="3200" dirty="0" smtClean="0">
                <a:ln w="76200">
                  <a:noFill/>
                </a:ln>
                <a:latin typeface="Ebrima"/>
                <a:ea typeface="Ebrima"/>
                <a:cs typeface="Ebrima"/>
              </a:rPr>
              <a:t> </a:t>
            </a:r>
            <a:r>
              <a:rPr lang="en-US" sz="3200" dirty="0" smtClean="0">
                <a:ln w="76200">
                  <a:noFill/>
                </a:ln>
                <a:latin typeface="Ebrima"/>
                <a:ea typeface="Ebrima"/>
                <a:cs typeface="Ebrima"/>
              </a:rPr>
              <a:t>b</a:t>
            </a:r>
            <a:r>
              <a:rPr lang="bn-BD" sz="3200" dirty="0" smtClean="0">
                <a:ln w="76200">
                  <a:noFill/>
                </a:ln>
                <a:latin typeface="Ebrima"/>
                <a:ea typeface="Ebrima"/>
                <a:cs typeface="Ebrima"/>
              </a:rPr>
              <a:t> </a:t>
            </a:r>
            <a:r>
              <a:rPr lang="en-US" sz="3200" dirty="0" smtClean="0">
                <a:ln w="76200">
                  <a:noFill/>
                </a:ln>
                <a:latin typeface="Ebrima"/>
                <a:ea typeface="Ebrima"/>
                <a:cs typeface="Ebrima"/>
              </a:rPr>
              <a:t>+b</a:t>
            </a:r>
            <a:r>
              <a:rPr lang="bn-BD" sz="3200" dirty="0" smtClean="0">
                <a:ln w="76200">
                  <a:noFill/>
                </a:ln>
                <a:latin typeface="Ebrima"/>
                <a:ea typeface="Ebrima"/>
                <a:cs typeface="Ebrima"/>
              </a:rPr>
              <a:t> </a:t>
            </a:r>
            <a:r>
              <a:rPr lang="en-US" sz="3200" dirty="0" smtClean="0">
                <a:ln w="76200">
                  <a:noFill/>
                </a:ln>
                <a:latin typeface="Ebrima"/>
                <a:ea typeface="Ebrima"/>
                <a:cs typeface="Ebrima"/>
              </a:rPr>
              <a:t>c</a:t>
            </a:r>
            <a:r>
              <a:rPr lang="bn-BD" sz="3200" dirty="0" smtClean="0">
                <a:ln w="76200">
                  <a:noFill/>
                </a:ln>
                <a:latin typeface="Ebrima"/>
                <a:ea typeface="Ebrima"/>
                <a:cs typeface="Ebrima"/>
              </a:rPr>
              <a:t> </a:t>
            </a:r>
            <a:r>
              <a:rPr lang="en-US" sz="3200" dirty="0" smtClean="0">
                <a:ln w="76200">
                  <a:noFill/>
                </a:ln>
                <a:latin typeface="Ebrima"/>
                <a:ea typeface="Ebrima"/>
                <a:cs typeface="Ebrima"/>
              </a:rPr>
              <a:t>+ca</a:t>
            </a:r>
            <a:r>
              <a:rPr lang="bn-BD" sz="3200" dirty="0" smtClean="0">
                <a:ln w="76200">
                  <a:noFill/>
                </a:ln>
                <a:latin typeface="NikoshBAN" pitchFamily="2" charset="0"/>
                <a:ea typeface="Ebrima"/>
                <a:cs typeface="NikoshBAN" pitchFamily="2" charset="0"/>
              </a:rPr>
              <a:t>)বর্গ একক  </a:t>
            </a:r>
          </a:p>
          <a:p>
            <a:r>
              <a:rPr lang="bn-BD" sz="3200" dirty="0" smtClean="0">
                <a:ln w="76200">
                  <a:noFill/>
                </a:ln>
                <a:latin typeface="NikoshBAN" pitchFamily="2" charset="0"/>
                <a:ea typeface="Ebrima"/>
                <a:cs typeface="NikoshBAN" pitchFamily="2" charset="0"/>
              </a:rPr>
              <a:t>                 যে বস্তুর দৈর্ঘ্য, </a:t>
            </a:r>
            <a:r>
              <a:rPr lang="bn-BD" sz="3200" dirty="0" smtClean="0">
                <a:ln w="76200">
                  <a:noFill/>
                </a:ln>
                <a:latin typeface="NikoshBAN" pitchFamily="2" charset="0"/>
                <a:ea typeface="Ebrima"/>
                <a:cs typeface="NikoshBAN" pitchFamily="2" charset="0"/>
              </a:rPr>
              <a:t>প্রস্থ </a:t>
            </a:r>
            <a:r>
              <a:rPr lang="bn-BD" sz="3200" dirty="0" smtClean="0">
                <a:ln w="76200">
                  <a:noFill/>
                </a:ln>
                <a:latin typeface="NikoshBAN" pitchFamily="2" charset="0"/>
                <a:ea typeface="Ebrima"/>
                <a:cs typeface="NikoshBAN" pitchFamily="2" charset="0"/>
              </a:rPr>
              <a:t>ও উচ্চতা সমান তাকে ঘনক বলে।</a:t>
            </a:r>
            <a:endParaRPr lang="en-US" sz="3200" dirty="0" smtClean="0">
              <a:ln w="76200">
                <a:noFill/>
              </a:ln>
              <a:latin typeface="NikoshBAN" pitchFamily="2" charset="0"/>
              <a:ea typeface="Ebrima"/>
              <a:cs typeface="NikoshBAN" pitchFamily="2" charset="0"/>
            </a:endParaRPr>
          </a:p>
          <a:p>
            <a:r>
              <a:rPr lang="bn-BD" sz="3200" dirty="0" smtClean="0">
                <a:ln w="76200">
                  <a:noFill/>
                </a:ln>
                <a:latin typeface="NikoshBAN" pitchFamily="2" charset="0"/>
                <a:ea typeface="Ebrima"/>
                <a:cs typeface="NikoshBAN" pitchFamily="2" charset="0"/>
              </a:rPr>
              <a:t>ঘনকের  দৈর্ঘ্য= প্রস্থ= উচ্চতা=</a:t>
            </a:r>
            <a:r>
              <a:rPr lang="en-US" sz="3200" dirty="0" smtClean="0">
                <a:ln w="76200">
                  <a:noFill/>
                </a:ln>
                <a:latin typeface="Ebrima"/>
                <a:ea typeface="Ebrima"/>
                <a:cs typeface="Ebrima"/>
              </a:rPr>
              <a:t>a</a:t>
            </a:r>
            <a:r>
              <a:rPr lang="bn-BD" sz="3200" dirty="0" smtClean="0">
                <a:ln w="76200">
                  <a:noFill/>
                </a:ln>
                <a:latin typeface="NikoshBAN" pitchFamily="2" charset="0"/>
                <a:ea typeface="Ebrima"/>
                <a:cs typeface="NikoshBAN" pitchFamily="2" charset="0"/>
              </a:rPr>
              <a:t>একক হলে, </a:t>
            </a:r>
          </a:p>
          <a:p>
            <a:r>
              <a:rPr lang="bn-BD" sz="3200" dirty="0" smtClean="0">
                <a:ln w="76200">
                  <a:noFill/>
                </a:ln>
                <a:latin typeface="NikoshBAN" pitchFamily="2" charset="0"/>
                <a:ea typeface="Ebrima"/>
                <a:cs typeface="NikoshBAN" pitchFamily="2" charset="0"/>
              </a:rPr>
              <a:t>ঘনকের আয়তন=</a:t>
            </a:r>
            <a:r>
              <a:rPr lang="en-US" sz="3200" dirty="0" smtClean="0">
                <a:ln w="76200">
                  <a:noFill/>
                </a:ln>
                <a:latin typeface="NikoshBAN" pitchFamily="2" charset="0"/>
                <a:ea typeface="Ebrima"/>
                <a:cs typeface="NikoshBAN" pitchFamily="2" charset="0"/>
              </a:rPr>
              <a:t>a</a:t>
            </a:r>
            <a:r>
              <a:rPr lang="en-US" sz="3200" dirty="0" smtClean="0">
                <a:ln w="76200">
                  <a:noFill/>
                </a:ln>
                <a:latin typeface="Ebrima"/>
                <a:ea typeface="Ebrima"/>
                <a:cs typeface="Ebrima"/>
              </a:rPr>
              <a:t>³</a:t>
            </a:r>
            <a:r>
              <a:rPr lang="bn-BD" sz="3200" dirty="0" smtClean="0">
                <a:ln w="76200">
                  <a:noFill/>
                </a:ln>
                <a:latin typeface="NikoshBAN" pitchFamily="2" charset="0"/>
                <a:ea typeface="Ebrima"/>
                <a:cs typeface="NikoshBAN" pitchFamily="2" charset="0"/>
              </a:rPr>
              <a:t> ঘনএকক  এবং এর কর্ণের দৈর্ঘ্য =</a:t>
            </a:r>
            <a:r>
              <a:rPr lang="en-US" sz="3200" dirty="0" smtClean="0">
                <a:ln w="76200">
                  <a:noFill/>
                </a:ln>
                <a:latin typeface="Ebrima"/>
                <a:ea typeface="Ebrima"/>
                <a:cs typeface="Ebrima"/>
              </a:rPr>
              <a:t>a</a:t>
            </a:r>
            <a:r>
              <a:rPr lang="bn-BD" sz="3200" dirty="0" smtClean="0">
                <a:ln w="76200">
                  <a:noFill/>
                </a:ln>
                <a:latin typeface="Ebrima"/>
                <a:ea typeface="Ebrima"/>
                <a:cs typeface="Ebrima"/>
              </a:rPr>
              <a:t>   </a:t>
            </a:r>
            <a:r>
              <a:rPr lang="en-US" sz="3200" dirty="0" smtClean="0">
                <a:ln w="76200">
                  <a:noFill/>
                </a:ln>
                <a:latin typeface="Ebrima"/>
                <a:ea typeface="Ebrima"/>
                <a:cs typeface="Ebrima"/>
              </a:rPr>
              <a:t>3 </a:t>
            </a:r>
            <a:r>
              <a:rPr lang="bn-BD" sz="3200" dirty="0" smtClean="0">
                <a:ln w="76200">
                  <a:noFill/>
                </a:ln>
                <a:latin typeface="NikoshBAN" pitchFamily="2" charset="0"/>
                <a:ea typeface="Ebrima"/>
                <a:cs typeface="NikoshBAN" pitchFamily="2" charset="0"/>
              </a:rPr>
              <a:t>একক</a:t>
            </a:r>
          </a:p>
          <a:p>
            <a:r>
              <a:rPr lang="bn-BD" sz="3200" dirty="0" smtClean="0">
                <a:ln w="76200">
                  <a:noFill/>
                </a:ln>
                <a:latin typeface="NikoshBAN" pitchFamily="2" charset="0"/>
                <a:ea typeface="Ebrima"/>
                <a:cs typeface="NikoshBAN" pitchFamily="2" charset="0"/>
              </a:rPr>
              <a:t>ঘনকের স</a:t>
            </a:r>
            <a:r>
              <a:rPr lang="bn-BD" sz="3200" dirty="0" smtClean="0">
                <a:ln w="76200">
                  <a:noFill/>
                </a:ln>
                <a:latin typeface="Ebrima"/>
                <a:ea typeface="Ebrima"/>
                <a:cs typeface="NikoshBAN" pitchFamily="2" charset="0"/>
              </a:rPr>
              <a:t>মগ্র তলের ক্ষেত্রফল =</a:t>
            </a:r>
            <a:r>
              <a:rPr lang="en-US" sz="3200" dirty="0" smtClean="0">
                <a:ln w="76200">
                  <a:noFill/>
                </a:ln>
                <a:latin typeface="Ebrima"/>
                <a:ea typeface="Ebrima"/>
                <a:cs typeface="Ebrima"/>
              </a:rPr>
              <a:t>6a²</a:t>
            </a:r>
            <a:r>
              <a:rPr lang="bn-BD" sz="3200" dirty="0" smtClean="0">
                <a:ln w="76200">
                  <a:noFill/>
                </a:ln>
                <a:latin typeface="Ebrima"/>
                <a:ea typeface="Ebrima"/>
                <a:cs typeface="Ebrima"/>
              </a:rPr>
              <a:t> </a:t>
            </a:r>
            <a:r>
              <a:rPr lang="bn-BD" sz="3200" dirty="0" smtClean="0">
                <a:ln w="76200">
                  <a:noFill/>
                </a:ln>
                <a:latin typeface="NikoshBAN" pitchFamily="2" charset="0"/>
                <a:ea typeface="Ebrima"/>
                <a:cs typeface="NikoshBAN" pitchFamily="2" charset="0"/>
              </a:rPr>
              <a:t>বর্গএকক</a:t>
            </a:r>
          </a:p>
          <a:p>
            <a:endParaRPr lang="bn-BD" sz="3200" dirty="0" smtClean="0">
              <a:ln w="76200">
                <a:noFill/>
              </a:ln>
              <a:latin typeface="NikoshBAN" pitchFamily="2" charset="0"/>
              <a:ea typeface="Ebrima"/>
              <a:cs typeface="NikoshBAN" pitchFamily="2" charset="0"/>
            </a:endParaRPr>
          </a:p>
          <a:p>
            <a:r>
              <a:rPr lang="bn-BD" sz="3200" dirty="0" smtClean="0">
                <a:ln w="76200">
                  <a:noFill/>
                </a:ln>
                <a:latin typeface="NikoshBAN" pitchFamily="2" charset="0"/>
                <a:cs typeface="NikoshBAN" pitchFamily="2" charset="0"/>
              </a:rPr>
              <a:t> </a:t>
            </a:r>
            <a:endParaRPr lang="en-US" sz="3200" dirty="0">
              <a:ln w="76200">
                <a:noFill/>
              </a:ln>
              <a:latin typeface="NikoshBAN" pitchFamily="2" charset="0"/>
              <a:cs typeface="NikoshBAN" pitchFamily="2" charset="0"/>
            </a:endParaRPr>
          </a:p>
        </p:txBody>
      </p:sp>
      <p:cxnSp>
        <p:nvCxnSpPr>
          <p:cNvPr id="5" name="Straight Connector 4"/>
          <p:cNvCxnSpPr/>
          <p:nvPr/>
        </p:nvCxnSpPr>
        <p:spPr>
          <a:xfrm rot="10800000">
            <a:off x="-2133600" y="2209800"/>
            <a:ext cx="609600" cy="4572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/>
          <p:nvPr/>
        </p:nvCxnSpPr>
        <p:spPr>
          <a:xfrm rot="10800000">
            <a:off x="-8153400" y="4114800"/>
            <a:ext cx="72390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9" name="Object 8"/>
          <p:cNvGraphicFramePr>
            <a:graphicFrameLocks noChangeAspect="1"/>
          </p:cNvGraphicFramePr>
          <p:nvPr/>
        </p:nvGraphicFramePr>
        <p:xfrm>
          <a:off x="7086600" y="3962400"/>
          <a:ext cx="457200" cy="482600"/>
        </p:xfrm>
        <a:graphic>
          <a:graphicData uri="http://schemas.openxmlformats.org/presentationml/2006/ole">
            <p:oleObj spid="_x0000_s23553" name="Equation" r:id="rId3" imgW="228600" imgH="253800" progId="Equation.3">
              <p:embed/>
            </p:oleObj>
          </a:graphicData>
        </a:graphic>
      </p:graphicFrame>
      <p:graphicFrame>
        <p:nvGraphicFramePr>
          <p:cNvPr id="12" name="Object 11"/>
          <p:cNvGraphicFramePr>
            <a:graphicFrameLocks noChangeAspect="1"/>
          </p:cNvGraphicFramePr>
          <p:nvPr/>
        </p:nvGraphicFramePr>
        <p:xfrm>
          <a:off x="5943600" y="3321050"/>
          <a:ext cx="1676400" cy="215900"/>
        </p:xfrm>
        <a:graphic>
          <a:graphicData uri="http://schemas.openxmlformats.org/presentationml/2006/ole">
            <p:oleObj spid="_x0000_s23554" name="Equation" r:id="rId4" imgW="114120" imgH="215640" progId="Equation.3">
              <p:embed/>
            </p:oleObj>
          </a:graphicData>
        </a:graphic>
      </p:graphicFrame>
      <p:graphicFrame>
        <p:nvGraphicFramePr>
          <p:cNvPr id="14" name="Object 13"/>
          <p:cNvGraphicFramePr>
            <a:graphicFrameLocks noChangeAspect="1"/>
          </p:cNvGraphicFramePr>
          <p:nvPr/>
        </p:nvGraphicFramePr>
        <p:xfrm>
          <a:off x="4572000" y="2057400"/>
          <a:ext cx="1143000" cy="482958"/>
        </p:xfrm>
        <a:graphic>
          <a:graphicData uri="http://schemas.openxmlformats.org/presentationml/2006/ole">
            <p:oleObj spid="_x0000_s23556" name="Equation" r:id="rId5" imgW="901440" imgH="317160" progId="Equation.3">
              <p:embed/>
            </p:oleObj>
          </a:graphicData>
        </a:graphic>
      </p:graphicFrame>
      <p:cxnSp>
        <p:nvCxnSpPr>
          <p:cNvPr id="16" name="Straight Connector 15"/>
          <p:cNvCxnSpPr/>
          <p:nvPr/>
        </p:nvCxnSpPr>
        <p:spPr>
          <a:xfrm>
            <a:off x="4800600" y="2057400"/>
            <a:ext cx="9144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304800" y="381000"/>
            <a:ext cx="1447800" cy="584775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ঘন বস্তুঃ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457200" y="2895601"/>
            <a:ext cx="1066800" cy="584775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ঘনক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9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900" decel="100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900" decel="100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900" decel="100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900" decel="100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900" decel="100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900" decel="100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900" decel="100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18" grpId="0" animBg="1"/>
      <p:bldP spid="19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04800" y="1676400"/>
            <a:ext cx="8610600" cy="424731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5400" dirty="0" smtClean="0">
                <a:latin typeface="NikoshBAN" pitchFamily="2" charset="0"/>
                <a:cs typeface="NikoshBAN" pitchFamily="2" charset="0"/>
              </a:rPr>
              <a:t>                        একটি আয়তাকার ঘন বস্তুর দৈর্ঘ্য , প্রস্থ ও  উচ্চতা যথাক্রমে ১৬ মিটার, ১২মিটার ও </a:t>
            </a:r>
            <a:r>
              <a:rPr lang="en-US" sz="5400" dirty="0" smtClean="0">
                <a:latin typeface="NikoshBAN" pitchFamily="2" charset="0"/>
                <a:ea typeface="Ebrima"/>
                <a:cs typeface="NikoshBAN" pitchFamily="2" charset="0"/>
              </a:rPr>
              <a:t>4.5</a:t>
            </a:r>
            <a:r>
              <a:rPr lang="bn-BD" sz="5400" dirty="0" smtClean="0">
                <a:latin typeface="NikoshBAN" pitchFamily="2" charset="0"/>
                <a:ea typeface="Ebrima"/>
                <a:cs typeface="NikoshBAN" pitchFamily="2" charset="0"/>
              </a:rPr>
              <a:t>মিটার । এর </a:t>
            </a:r>
          </a:p>
          <a:p>
            <a:r>
              <a:rPr lang="bn-BD" sz="5400" dirty="0" smtClean="0">
                <a:latin typeface="NikoshBAN" pitchFamily="2" charset="0"/>
                <a:ea typeface="Ebrima"/>
                <a:cs typeface="NikoshBAN" pitchFamily="2" charset="0"/>
              </a:rPr>
              <a:t>পৃষ্ঠতলের  ক্ষেত্রফল, কর্ণের দৈর্ঘ্য ও আয়তন নির্ণয় কর ।</a:t>
            </a:r>
            <a:endParaRPr lang="en-US" sz="5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57200" y="457200"/>
            <a:ext cx="3276600" cy="923330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r>
              <a:rPr lang="bn-BD" sz="5400" dirty="0" smtClean="0">
                <a:latin typeface="NikoshBAN" pitchFamily="2" charset="0"/>
                <a:cs typeface="NikoshBAN" pitchFamily="2" charset="0"/>
              </a:rPr>
              <a:t>জোড়ায় কাজঃ</a:t>
            </a:r>
            <a:endParaRPr lang="en-US" sz="54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9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28600" y="304800"/>
            <a:ext cx="7848600" cy="2616101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bn-BD" sz="4400" dirty="0" smtClean="0">
                <a:latin typeface="NikoshBAN" pitchFamily="2" charset="0"/>
                <a:cs typeface="NikoshBAN" pitchFamily="2" charset="0"/>
              </a:rPr>
              <a:t>সমাধানঃ</a:t>
            </a:r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মনে করি, আয়তাকার ঘন বস্তুর  দৈর্ঘ্য,</a:t>
            </a:r>
            <a:r>
              <a:rPr lang="en-US" sz="3200" dirty="0" smtClean="0">
                <a:latin typeface="NikoshBAN" pitchFamily="2" charset="0"/>
                <a:ea typeface="Ebrima"/>
                <a:cs typeface="NikoshBAN" pitchFamily="2" charset="0"/>
              </a:rPr>
              <a:t>a=16</a:t>
            </a:r>
            <a:r>
              <a:rPr lang="bn-BD" sz="3200" dirty="0" smtClean="0">
                <a:latin typeface="NikoshBAN" pitchFamily="2" charset="0"/>
                <a:ea typeface="Ebrima"/>
                <a:cs typeface="NikoshBAN" pitchFamily="2" charset="0"/>
              </a:rPr>
              <a:t>মিটার</a:t>
            </a:r>
          </a:p>
          <a:p>
            <a:r>
              <a:rPr lang="bn-BD" sz="3200" dirty="0" smtClean="0">
                <a:latin typeface="NikoshBAN" pitchFamily="2" charset="0"/>
                <a:ea typeface="Ebrima"/>
                <a:cs typeface="NikoshBAN" pitchFamily="2" charset="0"/>
              </a:rPr>
              <a:t>প্রস্থ,</a:t>
            </a:r>
            <a:r>
              <a:rPr lang="en-US" sz="3200" dirty="0" smtClean="0">
                <a:latin typeface="NikoshBAN" pitchFamily="2" charset="0"/>
                <a:ea typeface="Ebrima"/>
                <a:cs typeface="NikoshBAN" pitchFamily="2" charset="0"/>
              </a:rPr>
              <a:t>b=12</a:t>
            </a:r>
            <a:r>
              <a:rPr lang="bn-BD" sz="3200" dirty="0" smtClean="0">
                <a:latin typeface="NikoshBAN" pitchFamily="2" charset="0"/>
                <a:ea typeface="Ebrima"/>
                <a:cs typeface="NikoshBAN" pitchFamily="2" charset="0"/>
              </a:rPr>
              <a:t>মিটার এবং উচ্চতা,</a:t>
            </a:r>
            <a:r>
              <a:rPr lang="en-US" sz="3200" dirty="0" smtClean="0">
                <a:latin typeface="NikoshBAN" pitchFamily="2" charset="0"/>
                <a:ea typeface="Ebrima"/>
                <a:cs typeface="NikoshBAN" pitchFamily="2" charset="0"/>
              </a:rPr>
              <a:t>c=4.5</a:t>
            </a:r>
            <a:r>
              <a:rPr lang="bn-BD" sz="3200" dirty="0" smtClean="0">
                <a:latin typeface="NikoshBAN" pitchFamily="2" charset="0"/>
                <a:ea typeface="Ebrima"/>
                <a:cs typeface="NikoshBAN" pitchFamily="2" charset="0"/>
              </a:rPr>
              <a:t>মিটার</a:t>
            </a:r>
          </a:p>
          <a:p>
            <a:endParaRPr lang="bn-BD" sz="2800" dirty="0" smtClean="0">
              <a:latin typeface="NikoshBAN" pitchFamily="2" charset="0"/>
              <a:ea typeface="Ebrima"/>
              <a:cs typeface="NikoshBAN" pitchFamily="2" charset="0"/>
            </a:endParaRPr>
          </a:p>
          <a:p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  <p:graphicFrame>
        <p:nvGraphicFramePr>
          <p:cNvPr id="3" name="Object 2"/>
          <p:cNvGraphicFramePr>
            <a:graphicFrameLocks noChangeAspect="1"/>
          </p:cNvGraphicFramePr>
          <p:nvPr/>
        </p:nvGraphicFramePr>
        <p:xfrm>
          <a:off x="4502150" y="3365500"/>
          <a:ext cx="139700" cy="1282700"/>
        </p:xfrm>
        <a:graphic>
          <a:graphicData uri="http://schemas.openxmlformats.org/presentationml/2006/ole">
            <p:oleObj spid="_x0000_s21506" name="Equation" r:id="rId3" imgW="139680" imgH="126720" progId="Equation.3">
              <p:embed/>
            </p:oleObj>
          </a:graphicData>
        </a:graphic>
      </p:graphicFrame>
      <p:graphicFrame>
        <p:nvGraphicFramePr>
          <p:cNvPr id="4" name="Object 3"/>
          <p:cNvGraphicFramePr>
            <a:graphicFrameLocks noChangeAspect="1"/>
          </p:cNvGraphicFramePr>
          <p:nvPr/>
        </p:nvGraphicFramePr>
        <p:xfrm>
          <a:off x="304800" y="1905000"/>
          <a:ext cx="609600" cy="544945"/>
        </p:xfrm>
        <a:graphic>
          <a:graphicData uri="http://schemas.openxmlformats.org/presentationml/2006/ole">
            <p:oleObj spid="_x0000_s21507" name="Equation" r:id="rId4" imgW="139680" imgH="126720" progId="Equation.3">
              <p:embed/>
            </p:oleObj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1143000" y="1964353"/>
            <a:ext cx="5791200" cy="4955203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bn-BD" sz="2800" dirty="0" smtClean="0">
                <a:latin typeface="NikoshBAN" pitchFamily="2" charset="0"/>
                <a:cs typeface="NikoshBAN" pitchFamily="2" charset="0"/>
              </a:rPr>
              <a:t>আয়তাকার ঘন  বস্তুর পৃষ্ঠ তলের ক্ষেত্রফল</a:t>
            </a:r>
          </a:p>
          <a:p>
            <a:r>
              <a:rPr lang="bn-BD" sz="2400" dirty="0" smtClean="0">
                <a:latin typeface="NikoshBAN" pitchFamily="2" charset="0"/>
                <a:cs typeface="NikoshBAN" pitchFamily="2" charset="0"/>
              </a:rPr>
              <a:t>=</a:t>
            </a:r>
            <a:r>
              <a:rPr lang="en-US" sz="2400" dirty="0" smtClean="0">
                <a:latin typeface="NikoshBAN" pitchFamily="2" charset="0"/>
                <a:ea typeface="Ebrima"/>
                <a:cs typeface="NikoshBAN" pitchFamily="2" charset="0"/>
              </a:rPr>
              <a:t>     </a:t>
            </a:r>
            <a:r>
              <a:rPr lang="en-US" sz="2400" dirty="0" smtClean="0">
                <a:latin typeface="Ebrima"/>
                <a:ea typeface="Ebrima"/>
                <a:cs typeface="Ebrima"/>
              </a:rPr>
              <a:t>2</a:t>
            </a:r>
            <a:r>
              <a:rPr lang="en-US" sz="2400" dirty="0" smtClean="0">
                <a:latin typeface="NikoshBAN" pitchFamily="2" charset="0"/>
                <a:ea typeface="Ebrima"/>
                <a:cs typeface="NikoshBAN" pitchFamily="2" charset="0"/>
              </a:rPr>
              <a:t> (</a:t>
            </a:r>
            <a:r>
              <a:rPr lang="bn-BD" sz="2400" dirty="0" smtClean="0">
                <a:latin typeface="NikoshBAN" pitchFamily="2" charset="0"/>
                <a:ea typeface="Ebrima"/>
                <a:cs typeface="NikoshBAN" pitchFamily="2" charset="0"/>
              </a:rPr>
              <a:t> </a:t>
            </a:r>
            <a:r>
              <a:rPr lang="en-US" sz="2400" dirty="0" smtClean="0">
                <a:latin typeface="NikoshBAN" pitchFamily="2" charset="0"/>
                <a:ea typeface="Ebrima"/>
                <a:cs typeface="NikoshBAN" pitchFamily="2" charset="0"/>
              </a:rPr>
              <a:t>a</a:t>
            </a:r>
            <a:r>
              <a:rPr lang="bn-BD" sz="2400" dirty="0" smtClean="0">
                <a:latin typeface="NikoshBAN" pitchFamily="2" charset="0"/>
                <a:ea typeface="Ebrima"/>
                <a:cs typeface="NikoshBAN" pitchFamily="2" charset="0"/>
              </a:rPr>
              <a:t> </a:t>
            </a:r>
            <a:r>
              <a:rPr lang="en-US" sz="2400" dirty="0" smtClean="0">
                <a:latin typeface="NikoshBAN" pitchFamily="2" charset="0"/>
                <a:ea typeface="Ebrima"/>
                <a:cs typeface="NikoshBAN" pitchFamily="2" charset="0"/>
              </a:rPr>
              <a:t>b</a:t>
            </a:r>
            <a:r>
              <a:rPr lang="bn-BD" sz="2400" dirty="0" smtClean="0">
                <a:latin typeface="NikoshBAN" pitchFamily="2" charset="0"/>
                <a:ea typeface="Ebrima"/>
                <a:cs typeface="NikoshBAN" pitchFamily="2" charset="0"/>
              </a:rPr>
              <a:t> </a:t>
            </a:r>
            <a:r>
              <a:rPr lang="en-US" sz="2400" dirty="0" smtClean="0">
                <a:latin typeface="NikoshBAN" pitchFamily="2" charset="0"/>
                <a:ea typeface="Ebrima"/>
                <a:cs typeface="NikoshBAN" pitchFamily="2" charset="0"/>
              </a:rPr>
              <a:t>+b</a:t>
            </a:r>
            <a:r>
              <a:rPr lang="bn-BD" sz="2400" dirty="0" smtClean="0">
                <a:latin typeface="NikoshBAN" pitchFamily="2" charset="0"/>
                <a:ea typeface="Ebrima"/>
                <a:cs typeface="NikoshBAN" pitchFamily="2" charset="0"/>
              </a:rPr>
              <a:t> </a:t>
            </a:r>
            <a:r>
              <a:rPr lang="en-US" sz="2400" dirty="0" smtClean="0">
                <a:latin typeface="NikoshBAN" pitchFamily="2" charset="0"/>
                <a:ea typeface="Ebrima"/>
                <a:cs typeface="NikoshBAN" pitchFamily="2" charset="0"/>
              </a:rPr>
              <a:t>c</a:t>
            </a:r>
            <a:r>
              <a:rPr lang="bn-BD" sz="2400" dirty="0" smtClean="0">
                <a:latin typeface="NikoshBAN" pitchFamily="2" charset="0"/>
                <a:ea typeface="Ebrima"/>
                <a:cs typeface="NikoshBAN" pitchFamily="2" charset="0"/>
              </a:rPr>
              <a:t> </a:t>
            </a:r>
            <a:r>
              <a:rPr lang="en-US" sz="2400" dirty="0" smtClean="0">
                <a:latin typeface="NikoshBAN" pitchFamily="2" charset="0"/>
                <a:ea typeface="Ebrima"/>
                <a:cs typeface="NikoshBAN" pitchFamily="2" charset="0"/>
              </a:rPr>
              <a:t>+c</a:t>
            </a:r>
            <a:r>
              <a:rPr lang="bn-BD" sz="2400" dirty="0" smtClean="0">
                <a:latin typeface="NikoshBAN" pitchFamily="2" charset="0"/>
                <a:ea typeface="Ebrima"/>
                <a:cs typeface="NikoshBAN" pitchFamily="2" charset="0"/>
              </a:rPr>
              <a:t> </a:t>
            </a:r>
            <a:r>
              <a:rPr lang="en-US" sz="2400" dirty="0" smtClean="0">
                <a:latin typeface="NikoshBAN" pitchFamily="2" charset="0"/>
                <a:ea typeface="Ebrima"/>
                <a:cs typeface="NikoshBAN" pitchFamily="2" charset="0"/>
              </a:rPr>
              <a:t>a)</a:t>
            </a:r>
            <a:r>
              <a:rPr lang="bn-BD" sz="2400" dirty="0" smtClean="0">
                <a:latin typeface="NikoshBAN" pitchFamily="2" charset="0"/>
                <a:ea typeface="Ebrima"/>
                <a:cs typeface="NikoshBAN" pitchFamily="2" charset="0"/>
              </a:rPr>
              <a:t> বর্গমিটার </a:t>
            </a:r>
          </a:p>
          <a:p>
            <a:r>
              <a:rPr lang="bn-BD" sz="2400" dirty="0" smtClean="0">
                <a:latin typeface="NikoshBAN" pitchFamily="2" charset="0"/>
                <a:ea typeface="Ebrima"/>
                <a:cs typeface="NikoshBAN" pitchFamily="2" charset="0"/>
              </a:rPr>
              <a:t>=২(১৬ </a:t>
            </a:r>
            <a:r>
              <a:rPr lang="en-US" sz="2400" dirty="0" smtClean="0">
                <a:latin typeface="NikoshBAN" pitchFamily="2" charset="0"/>
                <a:ea typeface="Ebrima"/>
                <a:cs typeface="NikoshBAN" pitchFamily="2" charset="0"/>
              </a:rPr>
              <a:t>   </a:t>
            </a:r>
            <a:r>
              <a:rPr lang="bn-BD" sz="2400" dirty="0" smtClean="0">
                <a:latin typeface="NikoshBAN" pitchFamily="2" charset="0"/>
                <a:ea typeface="Ebrima"/>
                <a:cs typeface="NikoshBAN" pitchFamily="2" charset="0"/>
              </a:rPr>
              <a:t>১ ২+১২    ৪</a:t>
            </a:r>
            <a:r>
              <a:rPr lang="en-US" sz="2400" dirty="0" smtClean="0">
                <a:latin typeface="Ebrima"/>
                <a:ea typeface="Ebrima"/>
                <a:cs typeface="Ebrima"/>
              </a:rPr>
              <a:t>.</a:t>
            </a:r>
            <a:r>
              <a:rPr lang="en-US" sz="2400" dirty="0" smtClean="0">
                <a:latin typeface="NikoshBAN" pitchFamily="2" charset="0"/>
                <a:ea typeface="Ebrima"/>
                <a:cs typeface="NikoshBAN" pitchFamily="2" charset="0"/>
              </a:rPr>
              <a:t>5+4.</a:t>
            </a:r>
            <a:r>
              <a:rPr lang="bn-BD" sz="2400" dirty="0" smtClean="0">
                <a:latin typeface="NikoshBAN" pitchFamily="2" charset="0"/>
                <a:ea typeface="Ebrima"/>
                <a:cs typeface="NikoshBAN" pitchFamily="2" charset="0"/>
              </a:rPr>
              <a:t> </a:t>
            </a:r>
            <a:r>
              <a:rPr lang="en-US" sz="2400" dirty="0" smtClean="0">
                <a:latin typeface="NikoshBAN" pitchFamily="2" charset="0"/>
                <a:ea typeface="Ebrima"/>
                <a:cs typeface="NikoshBAN" pitchFamily="2" charset="0"/>
              </a:rPr>
              <a:t>5</a:t>
            </a:r>
            <a:r>
              <a:rPr lang="bn-BD" sz="2400" dirty="0" smtClean="0">
                <a:latin typeface="NikoshBAN" pitchFamily="2" charset="0"/>
                <a:ea typeface="Ebrima"/>
                <a:cs typeface="NikoshBAN" pitchFamily="2" charset="0"/>
              </a:rPr>
              <a:t>   ১৬) বর্গমিটার </a:t>
            </a:r>
          </a:p>
          <a:p>
            <a:r>
              <a:rPr lang="bn-BD" sz="2400" dirty="0" smtClean="0">
                <a:latin typeface="NikoshBAN" pitchFamily="2" charset="0"/>
                <a:ea typeface="Ebrima"/>
                <a:cs typeface="NikoshBAN" pitchFamily="2" charset="0"/>
              </a:rPr>
              <a:t>=২(১৯২+৫৪+৭২) বর্গমিটার</a:t>
            </a:r>
          </a:p>
          <a:p>
            <a:r>
              <a:rPr lang="bn-BD" sz="2400" dirty="0" smtClean="0">
                <a:latin typeface="NikoshBAN" pitchFamily="2" charset="0"/>
                <a:ea typeface="Ebrima"/>
                <a:cs typeface="NikoshBAN" pitchFamily="2" charset="0"/>
              </a:rPr>
              <a:t>=২   </a:t>
            </a:r>
            <a:r>
              <a:rPr lang="en-US" sz="2400" dirty="0" smtClean="0">
                <a:latin typeface="NikoshBAN" pitchFamily="2" charset="0"/>
                <a:ea typeface="Ebrima"/>
                <a:cs typeface="NikoshBAN" pitchFamily="2" charset="0"/>
              </a:rPr>
              <a:t>  </a:t>
            </a:r>
            <a:r>
              <a:rPr lang="bn-BD" sz="2400" dirty="0" smtClean="0">
                <a:latin typeface="NikoshBAN" pitchFamily="2" charset="0"/>
                <a:ea typeface="Ebrima"/>
                <a:cs typeface="NikoshBAN" pitchFamily="2" charset="0"/>
              </a:rPr>
              <a:t>৩১৮ বর্গমিটার</a:t>
            </a:r>
          </a:p>
          <a:p>
            <a:r>
              <a:rPr lang="bn-BD" sz="2400" dirty="0" smtClean="0">
                <a:latin typeface="NikoshBAN" pitchFamily="2" charset="0"/>
                <a:ea typeface="Ebrima"/>
                <a:cs typeface="NikoshBAN" pitchFamily="2" charset="0"/>
              </a:rPr>
              <a:t>=৬৩৬ বর্গমিটার (</a:t>
            </a:r>
            <a:r>
              <a:rPr lang="en-US" sz="2400" dirty="0" smtClean="0">
                <a:latin typeface="Ebrima"/>
                <a:ea typeface="Ebrima"/>
                <a:cs typeface="Ebrima"/>
              </a:rPr>
              <a:t>Ans.)</a:t>
            </a:r>
            <a:endParaRPr lang="bn-BD" sz="2400" dirty="0" smtClean="0">
              <a:latin typeface="Ebrima"/>
              <a:ea typeface="Ebrima"/>
              <a:cs typeface="Ebrima"/>
            </a:endParaRPr>
          </a:p>
          <a:p>
            <a:r>
              <a:rPr lang="bn-BD" sz="2400" dirty="0" smtClean="0">
                <a:latin typeface="Ebrima"/>
                <a:ea typeface="Ebrima"/>
                <a:cs typeface="NikoshBAN" pitchFamily="2" charset="0"/>
              </a:rPr>
              <a:t>আবার, ঘন বস্তুর কর্ণের দৈর্ঘ্য=     (</a:t>
            </a:r>
            <a:r>
              <a:rPr lang="en-US" sz="2400" dirty="0" smtClean="0">
                <a:latin typeface="Ebrima"/>
                <a:ea typeface="Ebrima"/>
                <a:cs typeface="Ebrima"/>
              </a:rPr>
              <a:t>a²+b²+c²)</a:t>
            </a:r>
            <a:r>
              <a:rPr lang="bn-BD" sz="2400" dirty="0" smtClean="0">
                <a:latin typeface="NikoshBAN" pitchFamily="2" charset="0"/>
                <a:ea typeface="Ebrima"/>
                <a:cs typeface="NikoshBAN" pitchFamily="2" charset="0"/>
              </a:rPr>
              <a:t>মিটার </a:t>
            </a:r>
          </a:p>
          <a:p>
            <a:r>
              <a:rPr lang="bn-BD" sz="2400" dirty="0" smtClean="0">
                <a:latin typeface="NikoshBAN" pitchFamily="2" charset="0"/>
                <a:ea typeface="Ebrima"/>
                <a:cs typeface="NikoshBAN" pitchFamily="2" charset="0"/>
              </a:rPr>
              <a:t>=    (১৬</a:t>
            </a:r>
            <a:r>
              <a:rPr lang="en-US" sz="2400" dirty="0" smtClean="0">
                <a:latin typeface="Ebrima"/>
                <a:ea typeface="Ebrima"/>
                <a:cs typeface="Ebrima"/>
              </a:rPr>
              <a:t>²</a:t>
            </a:r>
            <a:r>
              <a:rPr lang="bn-BD" sz="2400" dirty="0" smtClean="0">
                <a:latin typeface="NikoshBAN" pitchFamily="2" charset="0"/>
                <a:ea typeface="Ebrima"/>
                <a:cs typeface="NikoshBAN" pitchFamily="2" charset="0"/>
              </a:rPr>
              <a:t>+১২</a:t>
            </a:r>
            <a:r>
              <a:rPr lang="en-US" sz="2400" dirty="0" smtClean="0">
                <a:latin typeface="Ebrima"/>
                <a:ea typeface="Ebrima"/>
                <a:cs typeface="Ebrima"/>
              </a:rPr>
              <a:t>²</a:t>
            </a:r>
            <a:r>
              <a:rPr lang="bn-BD" sz="2400" dirty="0" smtClean="0">
                <a:latin typeface="NikoshBAN" pitchFamily="2" charset="0"/>
                <a:ea typeface="Ebrima"/>
                <a:cs typeface="NikoshBAN" pitchFamily="2" charset="0"/>
              </a:rPr>
              <a:t>+৪</a:t>
            </a:r>
            <a:r>
              <a:rPr lang="en-US" sz="2400" dirty="0" smtClean="0">
                <a:latin typeface="NikoshBAN" pitchFamily="2" charset="0"/>
                <a:ea typeface="Ebrima"/>
                <a:cs typeface="NikoshBAN" pitchFamily="2" charset="0"/>
              </a:rPr>
              <a:t>.5</a:t>
            </a:r>
            <a:r>
              <a:rPr lang="en-US" sz="2400" dirty="0" smtClean="0">
                <a:latin typeface="Ebrima"/>
                <a:ea typeface="Ebrima"/>
                <a:cs typeface="Ebrima"/>
              </a:rPr>
              <a:t>²</a:t>
            </a:r>
            <a:r>
              <a:rPr lang="en-US" sz="2400" dirty="0" smtClean="0">
                <a:latin typeface="NikoshBAN" pitchFamily="2" charset="0"/>
                <a:ea typeface="Ebrima"/>
                <a:cs typeface="NikoshBAN" pitchFamily="2" charset="0"/>
              </a:rPr>
              <a:t>)</a:t>
            </a:r>
            <a:r>
              <a:rPr lang="bn-BD" sz="2400" dirty="0" smtClean="0">
                <a:latin typeface="NikoshBAN" pitchFamily="2" charset="0"/>
                <a:ea typeface="Ebrima"/>
                <a:cs typeface="NikoshBAN" pitchFamily="2" charset="0"/>
              </a:rPr>
              <a:t> মিটার</a:t>
            </a:r>
          </a:p>
          <a:p>
            <a:r>
              <a:rPr lang="bn-BD" sz="2400" dirty="0" smtClean="0">
                <a:latin typeface="NikoshBAN" pitchFamily="2" charset="0"/>
                <a:ea typeface="Ebrima"/>
                <a:cs typeface="NikoshBAN" pitchFamily="2" charset="0"/>
              </a:rPr>
              <a:t>=   (৪২০</a:t>
            </a:r>
            <a:r>
              <a:rPr lang="en-US" sz="2400" dirty="0" smtClean="0">
                <a:latin typeface="NikoshBAN" pitchFamily="2" charset="0"/>
                <a:ea typeface="Ebrima"/>
                <a:cs typeface="NikoshBAN" pitchFamily="2" charset="0"/>
              </a:rPr>
              <a:t>.25)</a:t>
            </a:r>
            <a:r>
              <a:rPr lang="bn-BD" sz="2400" dirty="0" smtClean="0">
                <a:latin typeface="NikoshBAN" pitchFamily="2" charset="0"/>
                <a:ea typeface="Ebrima"/>
                <a:cs typeface="NikoshBAN" pitchFamily="2" charset="0"/>
              </a:rPr>
              <a:t> মিটার </a:t>
            </a:r>
          </a:p>
          <a:p>
            <a:r>
              <a:rPr lang="bn-BD" sz="2400" dirty="0" smtClean="0">
                <a:latin typeface="NikoshBAN" pitchFamily="2" charset="0"/>
                <a:ea typeface="Ebrima"/>
                <a:cs typeface="NikoshBAN" pitchFamily="2" charset="0"/>
              </a:rPr>
              <a:t>=২০</a:t>
            </a:r>
            <a:r>
              <a:rPr lang="en-US" sz="2400" dirty="0" smtClean="0">
                <a:latin typeface="NikoshBAN" pitchFamily="2" charset="0"/>
                <a:ea typeface="Ebrima"/>
                <a:cs typeface="NikoshBAN" pitchFamily="2" charset="0"/>
              </a:rPr>
              <a:t>.5</a:t>
            </a:r>
            <a:r>
              <a:rPr lang="bn-BD" sz="2400" dirty="0" smtClean="0">
                <a:latin typeface="NikoshBAN" pitchFamily="2" charset="0"/>
                <a:ea typeface="Ebrima"/>
                <a:cs typeface="NikoshBAN" pitchFamily="2" charset="0"/>
              </a:rPr>
              <a:t>মিটার(</a:t>
            </a:r>
            <a:r>
              <a:rPr lang="en-US" sz="2400" dirty="0" smtClean="0">
                <a:latin typeface="Ebrima"/>
                <a:ea typeface="Ebrima"/>
                <a:cs typeface="Ebrima"/>
              </a:rPr>
              <a:t>Ans.)</a:t>
            </a:r>
            <a:endParaRPr lang="bn-BD" sz="2400" dirty="0" smtClean="0">
              <a:latin typeface="Ebrima"/>
              <a:ea typeface="Ebrima"/>
              <a:cs typeface="Ebrima"/>
            </a:endParaRPr>
          </a:p>
          <a:p>
            <a:r>
              <a:rPr lang="bn-BD" sz="2400" dirty="0" smtClean="0">
                <a:latin typeface="Ebrima"/>
                <a:ea typeface="Ebrima"/>
                <a:cs typeface="NikoshBAN" pitchFamily="2" charset="0"/>
              </a:rPr>
              <a:t>এবং ঘন বস্তুর আয়তন=</a:t>
            </a:r>
            <a:r>
              <a:rPr lang="en-US" sz="2400" dirty="0" err="1" smtClean="0">
                <a:latin typeface="NikoshBAN" pitchFamily="2" charset="0"/>
                <a:ea typeface="Ebrima"/>
                <a:cs typeface="NikoshBAN" pitchFamily="2" charset="0"/>
              </a:rPr>
              <a:t>abc</a:t>
            </a:r>
            <a:r>
              <a:rPr lang="bn-BD" sz="2400" dirty="0" smtClean="0">
                <a:latin typeface="NikoshBAN" pitchFamily="2" charset="0"/>
                <a:ea typeface="Ebrima"/>
                <a:cs typeface="NikoshBAN" pitchFamily="2" charset="0"/>
              </a:rPr>
              <a:t> ঘনমিটার </a:t>
            </a:r>
          </a:p>
          <a:p>
            <a:r>
              <a:rPr lang="bn-BD" sz="2400" dirty="0" smtClean="0">
                <a:latin typeface="NikoshBAN" pitchFamily="2" charset="0"/>
                <a:ea typeface="Ebrima"/>
                <a:cs typeface="NikoshBAN" pitchFamily="2" charset="0"/>
              </a:rPr>
              <a:t>=(</a:t>
            </a:r>
            <a:r>
              <a:rPr lang="en-US" sz="2400" dirty="0" smtClean="0">
                <a:latin typeface="NikoshBAN" pitchFamily="2" charset="0"/>
                <a:ea typeface="Ebrima"/>
                <a:cs typeface="NikoshBAN" pitchFamily="2" charset="0"/>
              </a:rPr>
              <a:t> 16</a:t>
            </a:r>
            <a:r>
              <a:rPr lang="en-US" sz="2400" dirty="0" smtClean="0">
                <a:latin typeface="Ebrima"/>
                <a:ea typeface="Ebrima"/>
                <a:cs typeface="Ebrima"/>
              </a:rPr>
              <a:t>x</a:t>
            </a:r>
            <a:r>
              <a:rPr lang="en-US" sz="2400" dirty="0" smtClean="0">
                <a:latin typeface="NikoshBAN" pitchFamily="2" charset="0"/>
                <a:ea typeface="Ebrima"/>
                <a:cs typeface="NikoshBAN" pitchFamily="2" charset="0"/>
              </a:rPr>
              <a:t>12</a:t>
            </a:r>
            <a:r>
              <a:rPr lang="en-US" sz="2400" dirty="0" smtClean="0">
                <a:latin typeface="Ebrima"/>
                <a:ea typeface="Ebrima"/>
                <a:cs typeface="Ebrima"/>
              </a:rPr>
              <a:t>x</a:t>
            </a:r>
            <a:r>
              <a:rPr lang="en-US" sz="2400" dirty="0" smtClean="0">
                <a:latin typeface="NikoshBAN" pitchFamily="2" charset="0"/>
                <a:ea typeface="Ebrima"/>
                <a:cs typeface="NikoshBAN" pitchFamily="2" charset="0"/>
              </a:rPr>
              <a:t>4.5)</a:t>
            </a:r>
            <a:r>
              <a:rPr lang="bn-BD" sz="2400" dirty="0" smtClean="0">
                <a:latin typeface="NikoshBAN" pitchFamily="2" charset="0"/>
                <a:ea typeface="Ebrima"/>
                <a:cs typeface="NikoshBAN" pitchFamily="2" charset="0"/>
              </a:rPr>
              <a:t> ঘনমিটার</a:t>
            </a:r>
          </a:p>
          <a:p>
            <a:r>
              <a:rPr lang="bn-BD" sz="2400" dirty="0" smtClean="0">
                <a:latin typeface="NikoshBAN" pitchFamily="2" charset="0"/>
                <a:ea typeface="Ebrima"/>
                <a:cs typeface="NikoshBAN" pitchFamily="2" charset="0"/>
              </a:rPr>
              <a:t>=৮৬৪ ঘনমিটার(</a:t>
            </a:r>
            <a:r>
              <a:rPr lang="en-US" sz="2400" dirty="0" smtClean="0">
                <a:latin typeface="Ebrima"/>
                <a:ea typeface="Ebrima"/>
                <a:cs typeface="Ebrima"/>
              </a:rPr>
              <a:t>Ans.)</a:t>
            </a:r>
            <a:endParaRPr lang="en-US" sz="2400" dirty="0">
              <a:latin typeface="NikoshBAN" pitchFamily="2" charset="0"/>
              <a:cs typeface="NikoshBAN" pitchFamily="2" charset="0"/>
            </a:endParaRPr>
          </a:p>
        </p:txBody>
      </p:sp>
      <p:graphicFrame>
        <p:nvGraphicFramePr>
          <p:cNvPr id="89" name="Object 88"/>
          <p:cNvGraphicFramePr>
            <a:graphicFrameLocks noChangeAspect="1"/>
          </p:cNvGraphicFramePr>
          <p:nvPr/>
        </p:nvGraphicFramePr>
        <p:xfrm>
          <a:off x="4114800" y="4038601"/>
          <a:ext cx="609600" cy="609600"/>
        </p:xfrm>
        <a:graphic>
          <a:graphicData uri="http://schemas.openxmlformats.org/presentationml/2006/ole">
            <p:oleObj spid="_x0000_s21509" name="Equation" r:id="rId5" imgW="228600" imgH="253800" progId="Equation.3">
              <p:embed/>
            </p:oleObj>
          </a:graphicData>
        </a:graphic>
      </p:graphicFrame>
      <p:graphicFrame>
        <p:nvGraphicFramePr>
          <p:cNvPr id="90" name="Object 89"/>
          <p:cNvGraphicFramePr>
            <a:graphicFrameLocks noChangeAspect="1"/>
          </p:cNvGraphicFramePr>
          <p:nvPr/>
        </p:nvGraphicFramePr>
        <p:xfrm>
          <a:off x="1371600" y="4572000"/>
          <a:ext cx="762000" cy="406400"/>
        </p:xfrm>
        <a:graphic>
          <a:graphicData uri="http://schemas.openxmlformats.org/presentationml/2006/ole">
            <p:oleObj spid="_x0000_s21510" name="Equation" r:id="rId6" imgW="228600" imgH="253800" progId="Equation.3">
              <p:embed/>
            </p:oleObj>
          </a:graphicData>
        </a:graphic>
      </p:graphicFrame>
      <p:graphicFrame>
        <p:nvGraphicFramePr>
          <p:cNvPr id="21" name="Object 20"/>
          <p:cNvGraphicFramePr>
            <a:graphicFrameLocks noChangeAspect="1"/>
          </p:cNvGraphicFramePr>
          <p:nvPr/>
        </p:nvGraphicFramePr>
        <p:xfrm>
          <a:off x="4514850" y="3321050"/>
          <a:ext cx="114300" cy="215900"/>
        </p:xfrm>
        <a:graphic>
          <a:graphicData uri="http://schemas.openxmlformats.org/presentationml/2006/ole">
            <p:oleObj spid="_x0000_s21512" name="Equation" r:id="rId7" imgW="114120" imgH="215640" progId="Equation.3">
              <p:embed/>
            </p:oleObj>
          </a:graphicData>
        </a:graphic>
      </p:graphicFrame>
      <p:graphicFrame>
        <p:nvGraphicFramePr>
          <p:cNvPr id="13" name="Object 12"/>
          <p:cNvGraphicFramePr>
            <a:graphicFrameLocks noChangeAspect="1"/>
          </p:cNvGraphicFramePr>
          <p:nvPr/>
        </p:nvGraphicFramePr>
        <p:xfrm>
          <a:off x="1981200" y="2895600"/>
          <a:ext cx="304800" cy="228600"/>
        </p:xfrm>
        <a:graphic>
          <a:graphicData uri="http://schemas.openxmlformats.org/presentationml/2006/ole">
            <p:oleObj spid="_x0000_s21517" name="Equation" r:id="rId8" imgW="114120" imgH="126720" progId="Equation.3">
              <p:embed/>
            </p:oleObj>
          </a:graphicData>
        </a:graphic>
      </p:graphicFrame>
      <p:graphicFrame>
        <p:nvGraphicFramePr>
          <p:cNvPr id="14" name="Object 13"/>
          <p:cNvGraphicFramePr>
            <a:graphicFrameLocks noChangeAspect="1"/>
          </p:cNvGraphicFramePr>
          <p:nvPr/>
        </p:nvGraphicFramePr>
        <p:xfrm>
          <a:off x="2971800" y="2819400"/>
          <a:ext cx="381000" cy="304800"/>
        </p:xfrm>
        <a:graphic>
          <a:graphicData uri="http://schemas.openxmlformats.org/presentationml/2006/ole">
            <p:oleObj spid="_x0000_s21518" name="Equation" r:id="rId9" imgW="114120" imgH="126720" progId="Equation.3">
              <p:embed/>
            </p:oleObj>
          </a:graphicData>
        </a:graphic>
      </p:graphicFrame>
      <p:graphicFrame>
        <p:nvGraphicFramePr>
          <p:cNvPr id="15" name="Object 14"/>
          <p:cNvGraphicFramePr>
            <a:graphicFrameLocks noChangeAspect="1"/>
          </p:cNvGraphicFramePr>
          <p:nvPr/>
        </p:nvGraphicFramePr>
        <p:xfrm>
          <a:off x="4267200" y="2895600"/>
          <a:ext cx="228600" cy="228600"/>
        </p:xfrm>
        <a:graphic>
          <a:graphicData uri="http://schemas.openxmlformats.org/presentationml/2006/ole">
            <p:oleObj spid="_x0000_s21519" name="Equation" r:id="rId10" imgW="114120" imgH="126720" progId="Equation.3">
              <p:embed/>
            </p:oleObj>
          </a:graphicData>
        </a:graphic>
      </p:graphicFrame>
      <p:graphicFrame>
        <p:nvGraphicFramePr>
          <p:cNvPr id="16" name="Object 15"/>
          <p:cNvGraphicFramePr>
            <a:graphicFrameLocks noChangeAspect="1"/>
          </p:cNvGraphicFramePr>
          <p:nvPr/>
        </p:nvGraphicFramePr>
        <p:xfrm>
          <a:off x="1676400" y="3581400"/>
          <a:ext cx="228600" cy="228600"/>
        </p:xfrm>
        <a:graphic>
          <a:graphicData uri="http://schemas.openxmlformats.org/presentationml/2006/ole">
            <p:oleObj spid="_x0000_s21520" name="Equation" r:id="rId11" imgW="114120" imgH="126720" progId="Equation.3">
              <p:embed/>
            </p:oleObj>
          </a:graphicData>
        </a:graphic>
      </p:graphicFrame>
      <p:cxnSp>
        <p:nvCxnSpPr>
          <p:cNvPr id="18" name="Straight Connector 17"/>
          <p:cNvCxnSpPr/>
          <p:nvPr/>
        </p:nvCxnSpPr>
        <p:spPr>
          <a:xfrm>
            <a:off x="4648200" y="4114800"/>
            <a:ext cx="11430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>
            <a:off x="1981200" y="4648200"/>
            <a:ext cx="15240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9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9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9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900" decel="1000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900" decel="1000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900" decel="100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900" decel="100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900" decel="100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900" decel="100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900" decel="100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900" decel="100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900" decel="100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6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04800" y="1752600"/>
            <a:ext cx="8001000" cy="4893647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bn-BD" sz="6000" dirty="0" smtClean="0">
                <a:latin typeface="NikoshBAN" pitchFamily="2" charset="0"/>
                <a:cs typeface="NikoshBAN" pitchFamily="2" charset="0"/>
              </a:rPr>
              <a:t>একটি  ঘনক আকৃতির বস্তুর পৃষ্ঠতলের ক্ষেত্রফল</a:t>
            </a:r>
          </a:p>
          <a:p>
            <a:r>
              <a:rPr lang="bn-BD" sz="6000" dirty="0" smtClean="0">
                <a:latin typeface="NikoshBAN" pitchFamily="2" charset="0"/>
                <a:cs typeface="NikoshBAN" pitchFamily="2" charset="0"/>
              </a:rPr>
              <a:t>২৪০০ বর্গ সে,মি,।ঘনকটির কর্ণের দৈর্ঘ্য, আয়তন ও একটি তলের</a:t>
            </a:r>
          </a:p>
          <a:p>
            <a:r>
              <a:rPr lang="bn-BD" sz="6000" dirty="0" smtClean="0">
                <a:latin typeface="NikoshBAN" pitchFamily="2" charset="0"/>
                <a:cs typeface="NikoshBAN" pitchFamily="2" charset="0"/>
              </a:rPr>
              <a:t>ক্ষেত্রফল নির্ণয় কর।</a:t>
            </a:r>
            <a:endParaRPr lang="en-US" sz="6000" dirty="0">
              <a:latin typeface="NikoshBAN" pitchFamily="2" charset="0"/>
              <a:cs typeface="NikoshBAN" pitchFamily="2" charset="0"/>
            </a:endParaRPr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/>
        </p:nvGraphicFramePr>
        <p:xfrm>
          <a:off x="4514850" y="3321050"/>
          <a:ext cx="114300" cy="215900"/>
        </p:xfrm>
        <a:graphic>
          <a:graphicData uri="http://schemas.openxmlformats.org/presentationml/2006/ole">
            <p:oleObj spid="_x0000_s44033" name="Equation" r:id="rId3" imgW="114120" imgH="215640" progId="Equation.3">
              <p:embed/>
            </p:oleObj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381000" y="381000"/>
            <a:ext cx="3635932" cy="1107996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r>
              <a:rPr lang="bn-BD" sz="6600" dirty="0" smtClean="0">
                <a:latin typeface="NikoshBAN" pitchFamily="2" charset="0"/>
                <a:cs typeface="NikoshBAN" pitchFamily="2" charset="0"/>
              </a:rPr>
              <a:t>দলগত কাজঃ</a:t>
            </a:r>
            <a:endParaRPr lang="en-US" sz="66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9144000" cy="7171194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 anchor="ctr">
            <a:spAutoFit/>
          </a:bodyPr>
          <a:lstStyle/>
          <a:p>
            <a:r>
              <a:rPr lang="bn-BD" sz="4400" dirty="0" smtClean="0">
                <a:latin typeface="NikoshBAN" pitchFamily="2" charset="0"/>
                <a:cs typeface="NikoshBAN" pitchFamily="2" charset="0"/>
              </a:rPr>
              <a:t>সমাধানঃ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        </a:t>
            </a:r>
            <a:r>
              <a:rPr lang="bn-BD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ঘনকের ধার </a:t>
            </a:r>
            <a:r>
              <a:rPr lang="en-US" sz="3200" dirty="0" smtClean="0">
                <a:latin typeface="Ebrima"/>
                <a:ea typeface="Ebrima"/>
                <a:cs typeface="Ebrima"/>
              </a:rPr>
              <a:t>a</a:t>
            </a:r>
            <a:r>
              <a:rPr lang="bn-BD" sz="3200" dirty="0" smtClean="0">
                <a:latin typeface="NikoshBAN" pitchFamily="2" charset="0"/>
                <a:ea typeface="Ebrima"/>
                <a:cs typeface="NikoshBAN" pitchFamily="2" charset="0"/>
              </a:rPr>
              <a:t>সে,মি</a:t>
            </a:r>
            <a:r>
              <a:rPr lang="bn-BD" sz="3200" dirty="0" smtClean="0">
                <a:latin typeface="Ebrima"/>
                <a:ea typeface="Ebrima"/>
                <a:cs typeface="NikoshBAN" pitchFamily="2" charset="0"/>
              </a:rPr>
              <a:t>, হলে </a:t>
            </a:r>
          </a:p>
          <a:p>
            <a:r>
              <a:rPr lang="en-US" sz="3200" dirty="0" smtClean="0">
                <a:latin typeface="Ebrima"/>
                <a:ea typeface="Ebrima"/>
                <a:cs typeface="NikoshBAN" pitchFamily="2" charset="0"/>
              </a:rPr>
              <a:t>            </a:t>
            </a:r>
            <a:r>
              <a:rPr lang="bn-BD" sz="3200" dirty="0" smtClean="0">
                <a:latin typeface="Ebrima"/>
                <a:ea typeface="Ebrima"/>
                <a:cs typeface="NikoshBAN" pitchFamily="2" charset="0"/>
              </a:rPr>
              <a:t>ঘনকের </a:t>
            </a:r>
            <a:r>
              <a:rPr lang="bn-BD" sz="3200" dirty="0" smtClean="0">
                <a:latin typeface="Ebrima"/>
                <a:ea typeface="Ebrima"/>
                <a:cs typeface="NikoshBAN" pitchFamily="2" charset="0"/>
              </a:rPr>
              <a:t>পৃষ্ঠতলের ক্ষেত্রফল=৬</a:t>
            </a:r>
            <a:r>
              <a:rPr lang="en-US" sz="3200" dirty="0" smtClean="0">
                <a:latin typeface="NikoshBAN" pitchFamily="2" charset="0"/>
                <a:ea typeface="Ebrima"/>
                <a:cs typeface="NikoshBAN" pitchFamily="2" charset="0"/>
              </a:rPr>
              <a:t>a</a:t>
            </a:r>
            <a:r>
              <a:rPr lang="en-US" sz="3200" dirty="0" smtClean="0">
                <a:latin typeface="Ebrima"/>
                <a:ea typeface="Ebrima"/>
                <a:cs typeface="Ebrima"/>
              </a:rPr>
              <a:t>²</a:t>
            </a:r>
            <a:r>
              <a:rPr lang="bn-BD" sz="3200" dirty="0" smtClean="0">
                <a:latin typeface="NikoshBAN" pitchFamily="2" charset="0"/>
                <a:ea typeface="Ebrima"/>
                <a:cs typeface="NikoshBAN" pitchFamily="2" charset="0"/>
              </a:rPr>
              <a:t> বর্গ সে,মিটার </a:t>
            </a:r>
          </a:p>
          <a:p>
            <a:r>
              <a:rPr lang="en-US" sz="3200" dirty="0" smtClean="0">
                <a:latin typeface="NikoshBAN" pitchFamily="2" charset="0"/>
                <a:ea typeface="Ebrima"/>
                <a:cs typeface="NikoshBAN" pitchFamily="2" charset="0"/>
              </a:rPr>
              <a:t>               </a:t>
            </a:r>
            <a:r>
              <a:rPr lang="bn-BD" sz="3200" dirty="0" smtClean="0">
                <a:latin typeface="NikoshBAN" pitchFamily="2" charset="0"/>
                <a:ea typeface="Ebrima"/>
                <a:cs typeface="NikoshBAN" pitchFamily="2" charset="0"/>
              </a:rPr>
              <a:t>প্রশ্ন </a:t>
            </a:r>
            <a:r>
              <a:rPr lang="bn-BD" sz="3200" dirty="0" smtClean="0">
                <a:latin typeface="NikoshBAN" pitchFamily="2" charset="0"/>
                <a:ea typeface="Ebrima"/>
                <a:cs typeface="NikoshBAN" pitchFamily="2" charset="0"/>
              </a:rPr>
              <a:t>মতে, ৬</a:t>
            </a:r>
            <a:r>
              <a:rPr lang="en-US" sz="3200" dirty="0" smtClean="0">
                <a:latin typeface="NikoshBAN" pitchFamily="2" charset="0"/>
                <a:ea typeface="Ebrima"/>
                <a:cs typeface="NikoshBAN" pitchFamily="2" charset="0"/>
              </a:rPr>
              <a:t>a</a:t>
            </a:r>
            <a:r>
              <a:rPr lang="en-US" sz="3200" dirty="0" smtClean="0">
                <a:latin typeface="Ebrima"/>
                <a:ea typeface="Ebrima"/>
                <a:cs typeface="Ebrima"/>
              </a:rPr>
              <a:t>²</a:t>
            </a:r>
            <a:r>
              <a:rPr lang="en-US" sz="3200" dirty="0" smtClean="0">
                <a:latin typeface="NikoshBAN" pitchFamily="2" charset="0"/>
                <a:ea typeface="Ebrima"/>
                <a:cs typeface="NikoshBAN" pitchFamily="2" charset="0"/>
              </a:rPr>
              <a:t>=240</a:t>
            </a:r>
            <a:r>
              <a:rPr lang="bn-BD" sz="3200" dirty="0" smtClean="0">
                <a:latin typeface="NikoshBAN" pitchFamily="2" charset="0"/>
                <a:ea typeface="Ebrima"/>
                <a:cs typeface="NikoshBAN" pitchFamily="2" charset="0"/>
              </a:rPr>
              <a:t>০</a:t>
            </a:r>
          </a:p>
          <a:p>
            <a:r>
              <a:rPr lang="en-US" sz="3200" dirty="0" smtClean="0">
                <a:latin typeface="NikoshBAN" pitchFamily="2" charset="0"/>
                <a:ea typeface="Ebrima"/>
                <a:cs typeface="NikoshBAN" pitchFamily="2" charset="0"/>
              </a:rPr>
              <a:t>                            </a:t>
            </a:r>
            <a:r>
              <a:rPr lang="bn-BD" sz="3200" dirty="0" smtClean="0">
                <a:latin typeface="NikoshBAN" pitchFamily="2" charset="0"/>
                <a:ea typeface="Ebrima"/>
                <a:cs typeface="NikoshBAN" pitchFamily="2" charset="0"/>
              </a:rPr>
              <a:t>বা,</a:t>
            </a:r>
            <a:r>
              <a:rPr lang="en-US" sz="3200" dirty="0" smtClean="0">
                <a:latin typeface="Ebrima"/>
                <a:ea typeface="Ebrima"/>
                <a:cs typeface="Ebrima"/>
              </a:rPr>
              <a:t>a²=</a:t>
            </a:r>
            <a:r>
              <a:rPr lang="en-US" sz="3200" dirty="0" smtClean="0">
                <a:latin typeface="NikoshBAN" pitchFamily="2" charset="0"/>
                <a:ea typeface="Ebrima"/>
                <a:cs typeface="NikoshBAN" pitchFamily="2" charset="0"/>
              </a:rPr>
              <a:t>400</a:t>
            </a:r>
            <a:endParaRPr lang="bn-BD" sz="3200" dirty="0" smtClean="0">
              <a:latin typeface="NikoshBAN" pitchFamily="2" charset="0"/>
              <a:ea typeface="Ebrima"/>
              <a:cs typeface="NikoshBAN" pitchFamily="2" charset="0"/>
            </a:endParaRPr>
          </a:p>
          <a:p>
            <a:r>
              <a:rPr lang="en-US" sz="3200" dirty="0" smtClean="0">
                <a:latin typeface="NikoshBAN" pitchFamily="2" charset="0"/>
                <a:ea typeface="Ebrima"/>
                <a:cs typeface="NikoshBAN" pitchFamily="2" charset="0"/>
              </a:rPr>
              <a:t>                               </a:t>
            </a:r>
            <a:r>
              <a:rPr lang="bn-BD" sz="3200" dirty="0" smtClean="0">
                <a:latin typeface="NikoshBAN" pitchFamily="2" charset="0"/>
                <a:ea typeface="Ebrima"/>
                <a:cs typeface="NikoshBAN" pitchFamily="2" charset="0"/>
              </a:rPr>
              <a:t>বা,</a:t>
            </a:r>
            <a:r>
              <a:rPr lang="en-US" sz="3200" dirty="0" smtClean="0">
                <a:latin typeface="Ebrima"/>
                <a:ea typeface="Ebrima"/>
                <a:cs typeface="Ebrima"/>
              </a:rPr>
              <a:t>a=</a:t>
            </a:r>
            <a:r>
              <a:rPr lang="en-US" sz="3200" dirty="0" smtClean="0">
                <a:latin typeface="NikoshBAN" pitchFamily="2" charset="0"/>
                <a:ea typeface="Ebrima"/>
                <a:cs typeface="NikoshBAN" pitchFamily="2" charset="0"/>
              </a:rPr>
              <a:t>20</a:t>
            </a:r>
            <a:endParaRPr lang="bn-BD" sz="3200" dirty="0" smtClean="0">
              <a:latin typeface="NikoshBAN" pitchFamily="2" charset="0"/>
              <a:ea typeface="Ebrima"/>
              <a:cs typeface="NikoshBAN" pitchFamily="2" charset="0"/>
            </a:endParaRPr>
          </a:p>
          <a:p>
            <a:r>
              <a:rPr lang="en-US" sz="3200" dirty="0" smtClean="0">
                <a:latin typeface="NikoshBAN" pitchFamily="2" charset="0"/>
                <a:ea typeface="Ebrima"/>
                <a:cs typeface="NikoshBAN" pitchFamily="2" charset="0"/>
              </a:rPr>
              <a:t>      </a:t>
            </a:r>
            <a:r>
              <a:rPr lang="bn-BD" sz="3200" dirty="0" smtClean="0">
                <a:latin typeface="NikoshBAN" pitchFamily="2" charset="0"/>
                <a:ea typeface="Ebrima"/>
                <a:cs typeface="NikoshBAN" pitchFamily="2" charset="0"/>
              </a:rPr>
              <a:t>অতএব</a:t>
            </a:r>
            <a:r>
              <a:rPr lang="bn-BD" sz="3200" dirty="0" smtClean="0">
                <a:latin typeface="NikoshBAN" pitchFamily="2" charset="0"/>
                <a:ea typeface="Ebrima"/>
                <a:cs typeface="NikoshBAN" pitchFamily="2" charset="0"/>
              </a:rPr>
              <a:t>, ঘনকের কর্ণের দৈর্ঘ্য= </a:t>
            </a:r>
            <a:r>
              <a:rPr lang="en-US" sz="3200" dirty="0" smtClean="0">
                <a:latin typeface="Ebrima"/>
                <a:ea typeface="Ebrima"/>
                <a:cs typeface="Ebrima"/>
              </a:rPr>
              <a:t>a</a:t>
            </a:r>
            <a:r>
              <a:rPr lang="bn-BD" sz="3200" dirty="0" smtClean="0">
                <a:latin typeface="Ebrima"/>
                <a:ea typeface="Ebrima"/>
                <a:cs typeface="Ebrima"/>
              </a:rPr>
              <a:t>    </a:t>
            </a:r>
            <a:r>
              <a:rPr lang="bn-BD" sz="3200" dirty="0" smtClean="0">
                <a:latin typeface="NikoshBAN" pitchFamily="2" charset="0"/>
                <a:ea typeface="Ebrima"/>
                <a:cs typeface="NikoshBAN" pitchFamily="2" charset="0"/>
              </a:rPr>
              <a:t>একক </a:t>
            </a:r>
          </a:p>
          <a:p>
            <a:r>
              <a:rPr lang="en-US" sz="3200" dirty="0" smtClean="0">
                <a:latin typeface="NikoshBAN" pitchFamily="2" charset="0"/>
                <a:ea typeface="Ebrima"/>
                <a:cs typeface="NikoshBAN" pitchFamily="2" charset="0"/>
              </a:rPr>
              <a:t>                   </a:t>
            </a:r>
            <a:r>
              <a:rPr lang="bn-BD" sz="3200" dirty="0" smtClean="0">
                <a:latin typeface="NikoshBAN" pitchFamily="2" charset="0"/>
                <a:ea typeface="Ebrima"/>
                <a:cs typeface="NikoshBAN" pitchFamily="2" charset="0"/>
              </a:rPr>
              <a:t>=</a:t>
            </a:r>
            <a:r>
              <a:rPr lang="bn-BD" sz="3200" dirty="0" smtClean="0">
                <a:latin typeface="NikoshBAN" pitchFamily="2" charset="0"/>
                <a:ea typeface="Ebrima"/>
                <a:cs typeface="NikoshBAN" pitchFamily="2" charset="0"/>
              </a:rPr>
              <a:t>২০       সে,মি,(</a:t>
            </a:r>
            <a:r>
              <a:rPr lang="en-US" sz="3200" dirty="0" smtClean="0">
                <a:latin typeface="Ebrima"/>
                <a:ea typeface="Ebrima"/>
                <a:cs typeface="Ebrima"/>
              </a:rPr>
              <a:t>Ans.)</a:t>
            </a:r>
            <a:endParaRPr lang="bn-BD" sz="3200" dirty="0" smtClean="0">
              <a:latin typeface="Ebrima"/>
              <a:ea typeface="Ebrima"/>
              <a:cs typeface="Ebrima"/>
            </a:endParaRPr>
          </a:p>
          <a:p>
            <a:r>
              <a:rPr lang="en-US" sz="3200" dirty="0" smtClean="0">
                <a:latin typeface="Ebrima"/>
                <a:ea typeface="Ebrima"/>
                <a:cs typeface="NikoshBAN" pitchFamily="2" charset="0"/>
              </a:rPr>
              <a:t>              </a:t>
            </a:r>
            <a:r>
              <a:rPr lang="bn-BD" sz="3200" dirty="0" smtClean="0">
                <a:latin typeface="Ebrima"/>
                <a:ea typeface="Ebrima"/>
                <a:cs typeface="NikoshBAN" pitchFamily="2" charset="0"/>
              </a:rPr>
              <a:t> </a:t>
            </a:r>
            <a:r>
              <a:rPr lang="bn-BD" sz="3200" dirty="0" smtClean="0">
                <a:latin typeface="Ebrima"/>
                <a:ea typeface="Ebrima"/>
                <a:cs typeface="NikoshBAN" pitchFamily="2" charset="0"/>
              </a:rPr>
              <a:t>ঘনকের আয়তন=</a:t>
            </a:r>
            <a:r>
              <a:rPr lang="en-US" sz="3200" dirty="0" smtClean="0">
                <a:latin typeface="Ebrima"/>
                <a:ea typeface="Ebrima"/>
                <a:cs typeface="Ebrima"/>
              </a:rPr>
              <a:t>a³</a:t>
            </a:r>
            <a:r>
              <a:rPr lang="bn-BD" sz="3200" dirty="0" smtClean="0">
                <a:latin typeface="Ebrima"/>
                <a:ea typeface="Ebrima"/>
                <a:cs typeface="Ebrima"/>
              </a:rPr>
              <a:t> </a:t>
            </a:r>
            <a:r>
              <a:rPr lang="bn-BD" sz="3200" dirty="0" smtClean="0">
                <a:latin typeface="NikoshBAN" pitchFamily="2" charset="0"/>
                <a:ea typeface="Ebrima"/>
                <a:cs typeface="NikoshBAN" pitchFamily="2" charset="0"/>
              </a:rPr>
              <a:t>ঘনএকক</a:t>
            </a:r>
          </a:p>
          <a:p>
            <a:r>
              <a:rPr lang="en-US" sz="3200" dirty="0" smtClean="0">
                <a:latin typeface="NikoshBAN" pitchFamily="2" charset="0"/>
                <a:ea typeface="Ebrima"/>
                <a:cs typeface="NikoshBAN" pitchFamily="2" charset="0"/>
              </a:rPr>
              <a:t>                                    </a:t>
            </a:r>
            <a:r>
              <a:rPr lang="bn-BD" sz="3200" dirty="0" smtClean="0">
                <a:latin typeface="NikoshBAN" pitchFamily="2" charset="0"/>
                <a:ea typeface="Ebrima"/>
                <a:cs typeface="NikoshBAN" pitchFamily="2" charset="0"/>
              </a:rPr>
              <a:t>=</a:t>
            </a:r>
            <a:r>
              <a:rPr lang="bn-BD" sz="3200" dirty="0" smtClean="0">
                <a:latin typeface="NikoshBAN" pitchFamily="2" charset="0"/>
                <a:ea typeface="Ebrima"/>
                <a:cs typeface="NikoshBAN" pitchFamily="2" charset="0"/>
              </a:rPr>
              <a:t>২০</a:t>
            </a:r>
            <a:r>
              <a:rPr lang="en-US" sz="3200" dirty="0" smtClean="0">
                <a:latin typeface="Ebrima"/>
                <a:ea typeface="Ebrima"/>
                <a:cs typeface="Ebrima"/>
              </a:rPr>
              <a:t>³</a:t>
            </a:r>
            <a:r>
              <a:rPr lang="bn-BD" sz="3200" dirty="0" smtClean="0">
                <a:latin typeface="Ebrima"/>
                <a:ea typeface="Ebrima"/>
                <a:cs typeface="Ebrima"/>
              </a:rPr>
              <a:t> </a:t>
            </a:r>
            <a:r>
              <a:rPr lang="bn-BD" sz="3200" dirty="0" smtClean="0">
                <a:latin typeface="NikoshBAN" pitchFamily="2" charset="0"/>
                <a:ea typeface="Ebrima"/>
                <a:cs typeface="NikoshBAN" pitchFamily="2" charset="0"/>
              </a:rPr>
              <a:t>ঘনসে,মি,।</a:t>
            </a:r>
          </a:p>
          <a:p>
            <a:r>
              <a:rPr lang="en-US" sz="3200" dirty="0" smtClean="0">
                <a:latin typeface="Ebrima"/>
                <a:ea typeface="Ebrima"/>
                <a:cs typeface="NikoshBAN" pitchFamily="2" charset="0"/>
              </a:rPr>
              <a:t>                                 </a:t>
            </a:r>
            <a:r>
              <a:rPr lang="bn-BD" sz="3200" dirty="0" smtClean="0">
                <a:latin typeface="Ebrima"/>
                <a:ea typeface="Ebrima"/>
                <a:cs typeface="NikoshBAN" pitchFamily="2" charset="0"/>
              </a:rPr>
              <a:t>=</a:t>
            </a:r>
            <a:r>
              <a:rPr lang="bn-BD" sz="3200" dirty="0" smtClean="0">
                <a:latin typeface="Ebrima"/>
                <a:ea typeface="Ebrima"/>
                <a:cs typeface="NikoshBAN" pitchFamily="2" charset="0"/>
              </a:rPr>
              <a:t>৮০০০ ঘনসে,মি,।(</a:t>
            </a:r>
            <a:r>
              <a:rPr lang="en-US" sz="3200" dirty="0" smtClean="0">
                <a:latin typeface="Ebrima"/>
                <a:ea typeface="Ebrima"/>
                <a:cs typeface="Ebrima"/>
              </a:rPr>
              <a:t>Ans.)</a:t>
            </a:r>
            <a:endParaRPr lang="bn-BD" sz="3200" dirty="0" smtClean="0">
              <a:latin typeface="Ebrima"/>
              <a:ea typeface="Ebrima"/>
              <a:cs typeface="Ebrima"/>
            </a:endParaRPr>
          </a:p>
          <a:p>
            <a:r>
              <a:rPr lang="bn-BD" sz="3200" dirty="0" smtClean="0">
                <a:latin typeface="NikoshBAN" pitchFamily="2" charset="0"/>
                <a:ea typeface="Ebrima"/>
                <a:cs typeface="NikoshBAN" pitchFamily="2" charset="0"/>
              </a:rPr>
              <a:t>আবার,ঘনকের একটিতলের ক্ষেত্রফল=</a:t>
            </a:r>
            <a:r>
              <a:rPr lang="en-US" sz="3200" dirty="0" smtClean="0">
                <a:latin typeface="NikoshBAN" pitchFamily="2" charset="0"/>
                <a:ea typeface="Ebrima"/>
                <a:cs typeface="NikoshBAN" pitchFamily="2" charset="0"/>
              </a:rPr>
              <a:t>a</a:t>
            </a:r>
            <a:r>
              <a:rPr lang="en-US" sz="3200" dirty="0" smtClean="0">
                <a:latin typeface="Ebrima"/>
                <a:ea typeface="Ebrima"/>
                <a:cs typeface="Ebrima"/>
              </a:rPr>
              <a:t>²</a:t>
            </a:r>
            <a:r>
              <a:rPr lang="bn-BD" sz="3200" dirty="0" smtClean="0">
                <a:latin typeface="Ebrima"/>
                <a:ea typeface="Ebrima"/>
                <a:cs typeface="Ebrima"/>
              </a:rPr>
              <a:t> </a:t>
            </a:r>
            <a:r>
              <a:rPr lang="bn-BD" sz="3200" dirty="0" smtClean="0">
                <a:latin typeface="NikoshBAN" pitchFamily="2" charset="0"/>
                <a:ea typeface="Ebrima"/>
                <a:cs typeface="NikoshBAN" pitchFamily="2" charset="0"/>
              </a:rPr>
              <a:t>বর্গএকক</a:t>
            </a:r>
          </a:p>
          <a:p>
            <a:r>
              <a:rPr lang="en-US" sz="3200" dirty="0" smtClean="0">
                <a:latin typeface="NikoshBAN" pitchFamily="2" charset="0"/>
                <a:ea typeface="Ebrima"/>
                <a:cs typeface="NikoshBAN" pitchFamily="2" charset="0"/>
              </a:rPr>
              <a:t>                                           </a:t>
            </a:r>
            <a:r>
              <a:rPr lang="bn-BD" sz="3200" dirty="0" smtClean="0">
                <a:latin typeface="NikoshBAN" pitchFamily="2" charset="0"/>
                <a:ea typeface="Ebrima"/>
                <a:cs typeface="NikoshBAN" pitchFamily="2" charset="0"/>
              </a:rPr>
              <a:t>=</a:t>
            </a:r>
            <a:r>
              <a:rPr lang="bn-BD" sz="3200" dirty="0" smtClean="0">
                <a:latin typeface="NikoshBAN" pitchFamily="2" charset="0"/>
                <a:ea typeface="Ebrima"/>
                <a:cs typeface="NikoshBAN" pitchFamily="2" charset="0"/>
              </a:rPr>
              <a:t>২০</a:t>
            </a:r>
            <a:r>
              <a:rPr lang="en-US" sz="3200" dirty="0" smtClean="0">
                <a:latin typeface="Ebrima"/>
                <a:ea typeface="Ebrima"/>
                <a:cs typeface="Ebrima"/>
              </a:rPr>
              <a:t>²</a:t>
            </a:r>
            <a:r>
              <a:rPr lang="bn-BD" sz="3200" dirty="0" smtClean="0">
                <a:latin typeface="Ebrima"/>
                <a:ea typeface="Ebrima"/>
                <a:cs typeface="Ebrima"/>
              </a:rPr>
              <a:t> </a:t>
            </a:r>
            <a:r>
              <a:rPr lang="bn-BD" sz="3200" dirty="0" smtClean="0">
                <a:latin typeface="NikoshBAN" pitchFamily="2" charset="0"/>
                <a:ea typeface="Ebrima"/>
                <a:cs typeface="NikoshBAN" pitchFamily="2" charset="0"/>
              </a:rPr>
              <a:t>বর্গসে,মি,।</a:t>
            </a:r>
          </a:p>
          <a:p>
            <a:r>
              <a:rPr lang="en-US" sz="3200" dirty="0" smtClean="0">
                <a:latin typeface="NikoshBAN" pitchFamily="2" charset="0"/>
                <a:ea typeface="Ebrima"/>
                <a:cs typeface="NikoshBAN" pitchFamily="2" charset="0"/>
              </a:rPr>
              <a:t>                                           </a:t>
            </a:r>
            <a:r>
              <a:rPr lang="bn-BD" sz="3200" dirty="0" smtClean="0">
                <a:latin typeface="NikoshBAN" pitchFamily="2" charset="0"/>
                <a:ea typeface="Ebrima"/>
                <a:cs typeface="NikoshBAN" pitchFamily="2" charset="0"/>
              </a:rPr>
              <a:t>=</a:t>
            </a:r>
            <a:r>
              <a:rPr lang="bn-BD" sz="3200" dirty="0" smtClean="0">
                <a:latin typeface="NikoshBAN" pitchFamily="2" charset="0"/>
                <a:ea typeface="Ebrima"/>
                <a:cs typeface="NikoshBAN" pitchFamily="2" charset="0"/>
              </a:rPr>
              <a:t>৪০০বর্গসে,মি,।(</a:t>
            </a:r>
            <a:r>
              <a:rPr lang="en-US" sz="3200" dirty="0" smtClean="0">
                <a:latin typeface="Ebrima"/>
                <a:ea typeface="Ebrima"/>
                <a:cs typeface="Ebrima"/>
              </a:rPr>
              <a:t>Ans.)</a:t>
            </a:r>
            <a:endParaRPr lang="bn-BD" sz="3200" dirty="0" smtClean="0">
              <a:latin typeface="NikoshBAN" pitchFamily="2" charset="0"/>
              <a:ea typeface="Ebrima"/>
              <a:cs typeface="NikoshBAN" pitchFamily="2" charset="0"/>
            </a:endParaRPr>
          </a:p>
          <a:p>
            <a:endParaRPr lang="bn-BD" sz="3200" dirty="0" smtClean="0">
              <a:latin typeface="NikoshBAN" pitchFamily="2" charset="0"/>
              <a:ea typeface="Ebrima"/>
              <a:cs typeface="NikoshBAN" pitchFamily="2" charset="0"/>
            </a:endParaRPr>
          </a:p>
        </p:txBody>
      </p:sp>
      <p:graphicFrame>
        <p:nvGraphicFramePr>
          <p:cNvPr id="3" name="Object 2"/>
          <p:cNvGraphicFramePr>
            <a:graphicFrameLocks noChangeAspect="1"/>
          </p:cNvGraphicFramePr>
          <p:nvPr/>
        </p:nvGraphicFramePr>
        <p:xfrm>
          <a:off x="2667000" y="3200400"/>
          <a:ext cx="457200" cy="457200"/>
        </p:xfrm>
        <a:graphic>
          <a:graphicData uri="http://schemas.openxmlformats.org/presentationml/2006/ole">
            <p:oleObj spid="_x0000_s43010" name="Equation" r:id="rId3" imgW="228600" imgH="228600" progId="Equation.3">
              <p:embed/>
            </p:oleObj>
          </a:graphicData>
        </a:graphic>
      </p:graphicFrame>
      <p:graphicFrame>
        <p:nvGraphicFramePr>
          <p:cNvPr id="5" name="Object 4"/>
          <p:cNvGraphicFramePr>
            <a:graphicFrameLocks noChangeAspect="1"/>
          </p:cNvGraphicFramePr>
          <p:nvPr/>
        </p:nvGraphicFramePr>
        <p:xfrm>
          <a:off x="4419600" y="2286000"/>
          <a:ext cx="419100" cy="342900"/>
        </p:xfrm>
        <a:graphic>
          <a:graphicData uri="http://schemas.openxmlformats.org/presentationml/2006/ole">
            <p:oleObj spid="_x0000_s43012" name="Equation" r:id="rId4" imgW="228600" imgH="22860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9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9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914400" y="0"/>
            <a:ext cx="8229600" cy="563231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endParaRPr lang="bn-BD" sz="6000" dirty="0" smtClean="0">
              <a:latin typeface="NikoshBAN" pitchFamily="2" charset="0"/>
              <a:cs typeface="NikoshBAN" pitchFamily="2" charset="0"/>
            </a:endParaRPr>
          </a:p>
          <a:p>
            <a:endParaRPr lang="bn-BD" sz="6000" dirty="0" smtClean="0">
              <a:latin typeface="NikoshBAN" pitchFamily="2" charset="0"/>
              <a:cs typeface="NikoshBAN" pitchFamily="2" charset="0"/>
            </a:endParaRPr>
          </a:p>
          <a:p>
            <a:endParaRPr lang="bn-BD" sz="6000" dirty="0" smtClean="0">
              <a:latin typeface="NikoshBAN" pitchFamily="2" charset="0"/>
              <a:cs typeface="NikoshBAN" pitchFamily="2" charset="0"/>
            </a:endParaRPr>
          </a:p>
          <a:p>
            <a:endParaRPr lang="bn-BD" sz="6000" dirty="0" smtClean="0">
              <a:latin typeface="NikoshBAN" pitchFamily="2" charset="0"/>
              <a:cs typeface="NikoshBAN" pitchFamily="2" charset="0"/>
            </a:endParaRPr>
          </a:p>
          <a:p>
            <a:endParaRPr lang="bn-BD" sz="6000" dirty="0" smtClean="0">
              <a:latin typeface="NikoshBAN" pitchFamily="2" charset="0"/>
              <a:cs typeface="NikoshBAN" pitchFamily="2" charset="0"/>
            </a:endParaRPr>
          </a:p>
          <a:p>
            <a:endParaRPr lang="bn-BD" sz="6000" dirty="0" smtClean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8" name="Picture 7" descr="new content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09800" y="990600"/>
            <a:ext cx="3200400" cy="2724193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990600" y="0"/>
            <a:ext cx="2286000" cy="830997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bn-BD" sz="4800" dirty="0" smtClean="0">
                <a:latin typeface="NikoshBAN" pitchFamily="2" charset="0"/>
                <a:cs typeface="NikoshBAN" pitchFamily="2" charset="0"/>
              </a:rPr>
              <a:t>মূল্যায়নঃ</a:t>
            </a:r>
            <a:endParaRPr lang="en-US" sz="4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971800" y="3657600"/>
            <a:ext cx="1524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400" dirty="0" smtClean="0">
                <a:latin typeface="NikoshBAN" pitchFamily="2" charset="0"/>
                <a:cs typeface="NikoshBAN" pitchFamily="2" charset="0"/>
              </a:rPr>
              <a:t>       চিত্র-ক</a:t>
            </a:r>
            <a:endParaRPr lang="en-US" sz="2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7010400" y="3276600"/>
            <a:ext cx="838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dirty="0" smtClean="0">
                <a:latin typeface="NikoshBAN" pitchFamily="2" charset="0"/>
                <a:cs typeface="NikoshBAN" pitchFamily="2" charset="0"/>
              </a:rPr>
              <a:t>চিত্র-খ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371600" y="4114801"/>
            <a:ext cx="7010400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742950" indent="-742950">
              <a:buAutoNum type="arabicPeriod"/>
            </a:pPr>
            <a:r>
              <a:rPr lang="bn-BD" sz="4000" dirty="0" smtClean="0">
                <a:latin typeface="NikoshBAN" pitchFamily="2" charset="0"/>
                <a:ea typeface="Ebrima"/>
                <a:cs typeface="NikoshBAN" pitchFamily="2" charset="0"/>
              </a:rPr>
              <a:t>ঘনক কোন টি?</a:t>
            </a:r>
          </a:p>
          <a:p>
            <a:pPr marL="742950" indent="-742950">
              <a:buAutoNum type="arabicPeriod"/>
            </a:pPr>
            <a:r>
              <a:rPr lang="bn-BD" sz="4000" dirty="0" smtClean="0">
                <a:latin typeface="NikoshBAN" pitchFamily="2" charset="0"/>
                <a:ea typeface="Ebrima"/>
                <a:cs typeface="NikoshBAN" pitchFamily="2" charset="0"/>
              </a:rPr>
              <a:t>ঘন বস্তু ও ঘনকের পার্থক্য কী?</a:t>
            </a:r>
          </a:p>
          <a:p>
            <a:pPr marL="742950" indent="-742950">
              <a:buAutoNum type="arabicPeriod"/>
            </a:pPr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ঘনকের ধার </a:t>
            </a:r>
            <a:r>
              <a:rPr lang="en-US" sz="4000" dirty="0" smtClean="0">
                <a:latin typeface="Ebrima"/>
                <a:ea typeface="Ebrima"/>
                <a:cs typeface="Ebrima"/>
              </a:rPr>
              <a:t>a</a:t>
            </a:r>
            <a:r>
              <a:rPr lang="bn-BD" sz="4000" dirty="0" smtClean="0">
                <a:latin typeface="Ebrima"/>
                <a:ea typeface="Ebrima"/>
                <a:cs typeface="Ebrima"/>
              </a:rPr>
              <a:t> </a:t>
            </a:r>
            <a:r>
              <a:rPr lang="bn-BD" sz="4000" dirty="0" smtClean="0">
                <a:latin typeface="NikoshBAN" pitchFamily="2" charset="0"/>
                <a:ea typeface="Ebrima"/>
                <a:cs typeface="NikoshBAN" pitchFamily="2" charset="0"/>
              </a:rPr>
              <a:t>একক হলে,এর কর্ণের </a:t>
            </a:r>
          </a:p>
          <a:p>
            <a:pPr marL="742950" indent="-742950"/>
            <a:r>
              <a:rPr lang="bn-BD" sz="4000" dirty="0" smtClean="0">
                <a:latin typeface="NikoshBAN" pitchFamily="2" charset="0"/>
                <a:ea typeface="Ebrima"/>
                <a:cs typeface="NikoshBAN" pitchFamily="2" charset="0"/>
              </a:rPr>
              <a:t>দৈর্ঘ্য কত?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13" name="Picture 12" descr="is.jpgচিত্র-৫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0" y="533400"/>
            <a:ext cx="3200400" cy="27432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900" decel="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900" decel="100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900" decel="100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900" decel="100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900" decel="100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/>
      <p:bldP spid="11" grpId="0"/>
      <p:bldP spid="1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14400"/>
            <a:ext cx="9144000" cy="477053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bn-BD" sz="6000" dirty="0" smtClean="0">
                <a:latin typeface="NikoshBAN" pitchFamily="2" charset="0"/>
                <a:cs typeface="NikoshBAN" pitchFamily="2" charset="0"/>
              </a:rPr>
              <a:t>                      </a:t>
            </a:r>
            <a:r>
              <a:rPr lang="bn-BD" sz="5400" dirty="0" smtClean="0">
                <a:latin typeface="NikoshBAN" pitchFamily="2" charset="0"/>
                <a:cs typeface="NikoshBAN" pitchFamily="2" charset="0"/>
              </a:rPr>
              <a:t>একটি  আয়তাকার ঘনবস্তুর দৈর্ঘ্য, প্রস্থ ও উচ্চতার অনুপাত যথাক্রমে </a:t>
            </a:r>
            <a:r>
              <a:rPr lang="en-US" sz="5400" dirty="0" smtClean="0">
                <a:latin typeface="NikoshBAN" pitchFamily="2" charset="0"/>
                <a:ea typeface="Ebrima"/>
                <a:cs typeface="NikoshBAN" pitchFamily="2" charset="0"/>
              </a:rPr>
              <a:t>21:16:12</a:t>
            </a:r>
            <a:r>
              <a:rPr lang="bn-BD" sz="5400" dirty="0" smtClean="0">
                <a:latin typeface="NikoshBAN" pitchFamily="2" charset="0"/>
                <a:ea typeface="Ebrima"/>
                <a:cs typeface="NikoshBAN" pitchFamily="2" charset="0"/>
              </a:rPr>
              <a:t> এবং কর্ণের দৈর্ঘ্য </a:t>
            </a:r>
            <a:r>
              <a:rPr lang="en-US" sz="5400" dirty="0" smtClean="0">
                <a:latin typeface="NikoshBAN" pitchFamily="2" charset="0"/>
                <a:ea typeface="Ebrima"/>
                <a:cs typeface="NikoshBAN" pitchFamily="2" charset="0"/>
              </a:rPr>
              <a:t>87</a:t>
            </a:r>
            <a:r>
              <a:rPr lang="bn-BD" sz="5400" dirty="0" smtClean="0">
                <a:latin typeface="NikoshBAN" pitchFamily="2" charset="0"/>
                <a:ea typeface="Ebrima"/>
                <a:cs typeface="NikoshBAN" pitchFamily="2" charset="0"/>
              </a:rPr>
              <a:t> সে,মি।এর সমগ্রতলের  ক্ষেত্রফল নির্ণয়</a:t>
            </a:r>
          </a:p>
          <a:p>
            <a:r>
              <a:rPr lang="bn-BD" sz="5400" dirty="0" smtClean="0">
                <a:latin typeface="NikoshBAN" pitchFamily="2" charset="0"/>
                <a:ea typeface="Ebrima"/>
                <a:cs typeface="NikoshBAN" pitchFamily="2" charset="0"/>
              </a:rPr>
              <a:t>কর।</a:t>
            </a:r>
          </a:p>
          <a:p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28600" y="228600"/>
            <a:ext cx="4572000" cy="646331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bn-BD" sz="3600" dirty="0" smtClean="0"/>
              <a:t>   বাড়ির কাজঃ</a:t>
            </a:r>
            <a:endParaRPr lang="en-US" sz="36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971800" y="381000"/>
            <a:ext cx="2133600" cy="830997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4800" dirty="0" smtClean="0">
                <a:latin typeface="NikoshBAN" pitchFamily="2" charset="0"/>
                <a:cs typeface="NikoshBAN" pitchFamily="2" charset="0"/>
              </a:rPr>
              <a:t>ধন্যবাদ</a:t>
            </a:r>
            <a:endParaRPr lang="en-US" sz="48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3" name="Picture 2" descr="is.jpgflowers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19200" y="1219200"/>
            <a:ext cx="6400800" cy="382921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9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876</TotalTime>
  <Words>503</Words>
  <Application>Microsoft Office PowerPoint</Application>
  <PresentationFormat>On-screen Show (4:3)</PresentationFormat>
  <Paragraphs>88</Paragraphs>
  <Slides>13</Slides>
  <Notes>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13</vt:i4>
      </vt:variant>
    </vt:vector>
  </HeadingPairs>
  <TitlesOfParts>
    <vt:vector size="16" baseType="lpstr">
      <vt:lpstr>Office Theme</vt:lpstr>
      <vt:lpstr>Equation</vt:lpstr>
      <vt:lpstr>Microsoft Equation 3.0</vt:lpstr>
      <vt:lpstr>Slide 1</vt:lpstr>
      <vt:lpstr>পরিচিতি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himu</dc:creator>
  <cp:lastModifiedBy>USER</cp:lastModifiedBy>
  <cp:revision>153</cp:revision>
  <dcterms:created xsi:type="dcterms:W3CDTF">2006-08-16T00:00:00Z</dcterms:created>
  <dcterms:modified xsi:type="dcterms:W3CDTF">2019-10-24T15:22:28Z</dcterms:modified>
</cp:coreProperties>
</file>