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6" r:id="rId1"/>
  </p:sldMasterIdLst>
  <p:notesMasterIdLst>
    <p:notesMasterId r:id="rId17"/>
  </p:notesMasterIdLst>
  <p:sldIdLst>
    <p:sldId id="256" r:id="rId2"/>
    <p:sldId id="272" r:id="rId3"/>
    <p:sldId id="274" r:id="rId4"/>
    <p:sldId id="273" r:id="rId5"/>
    <p:sldId id="275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76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33CC"/>
    <a:srgbClr val="CC00FF"/>
    <a:srgbClr val="FFFFCC"/>
    <a:srgbClr val="085091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C6BB9-C794-4B85-82AD-82674172A506}" type="datetimeFigureOut">
              <a:rPr lang="en-US" smtClean="0"/>
              <a:pPr/>
              <a:t>2019-10-24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01741-8AB6-4EF0-9945-7F034C3264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01741-8AB6-4EF0-9945-7F034C32643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D8BD707-D9CF-40AE-B4C6-C98DA3205C09}" type="datetimeFigureOut">
              <a:rPr lang="en-US" smtClean="0"/>
              <a:pPr/>
              <a:t>2019-10-24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2019-10-24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2019-10-24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2019-10-24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2019-10-24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2019-10-24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2019-10-24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2019-10-24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2019-10-24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2019-10-24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2019-10-24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2019-10-24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09800" y="3276600"/>
            <a:ext cx="56185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/>
              <a:t>Gmail:aziburrahman6231@gmail.com</a:t>
            </a:r>
            <a:endParaRPr lang="en-US" sz="2800" dirty="0"/>
          </a:p>
        </p:txBody>
      </p:sp>
      <p:pic>
        <p:nvPicPr>
          <p:cNvPr id="10" name="Picture 9" descr="Hydrange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0"/>
            <a:ext cx="9144000" cy="7086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90600" y="26670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</a:rPr>
              <a:t>আজকের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ক্লাশে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সবাইকে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শুভেচ্ছা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12" name="Picture 11" descr="batayon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0"/>
            <a:ext cx="1905000" cy="1752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24000" y="62484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Gmail:aziburrahman6231@gmail.com</a:t>
            </a:r>
            <a:endParaRPr lang="en-US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57600" y="1219200"/>
            <a:ext cx="4876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প্রথমে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আমরা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এককের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অংক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বিয়োগ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করি</a:t>
            </a:r>
            <a:r>
              <a:rPr lang="en-US" sz="2000" b="1" dirty="0" smtClean="0"/>
              <a:t>।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3657600" y="2362200"/>
            <a:ext cx="990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১৫</a:t>
            </a:r>
            <a:endParaRPr lang="en-US" sz="3600" dirty="0"/>
          </a:p>
        </p:txBody>
      </p:sp>
      <p:sp>
        <p:nvSpPr>
          <p:cNvPr id="14" name="Rectangle 13"/>
          <p:cNvSpPr/>
          <p:nvPr/>
        </p:nvSpPr>
        <p:spPr>
          <a:xfrm>
            <a:off x="3657600" y="3657600"/>
            <a:ext cx="4953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এখন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আমরা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দশকের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অংক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বিয়োগ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করি</a:t>
            </a:r>
            <a:r>
              <a:rPr lang="en-US" sz="2000" b="1" dirty="0" smtClean="0"/>
              <a:t>।</a:t>
            </a:r>
            <a:endParaRPr lang="en-US" sz="2000" b="1" dirty="0"/>
          </a:p>
        </p:txBody>
      </p:sp>
      <p:sp>
        <p:nvSpPr>
          <p:cNvPr id="16" name="Rectangle 15"/>
          <p:cNvSpPr/>
          <p:nvPr/>
        </p:nvSpPr>
        <p:spPr>
          <a:xfrm>
            <a:off x="4724400" y="2362200"/>
            <a:ext cx="990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-</a:t>
            </a:r>
            <a:endParaRPr lang="en-US" sz="6000" dirty="0"/>
          </a:p>
        </p:txBody>
      </p:sp>
      <p:sp>
        <p:nvSpPr>
          <p:cNvPr id="17" name="Rectangle 16"/>
          <p:cNvSpPr/>
          <p:nvPr/>
        </p:nvSpPr>
        <p:spPr>
          <a:xfrm>
            <a:off x="5791200" y="2362200"/>
            <a:ext cx="990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৮</a:t>
            </a:r>
            <a:endParaRPr lang="en-US" sz="4400" dirty="0"/>
          </a:p>
        </p:txBody>
      </p:sp>
      <p:sp>
        <p:nvSpPr>
          <p:cNvPr id="18" name="Rectangle 17"/>
          <p:cNvSpPr/>
          <p:nvPr/>
        </p:nvSpPr>
        <p:spPr>
          <a:xfrm>
            <a:off x="6858000" y="2362200"/>
            <a:ext cx="838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=</a:t>
            </a:r>
            <a:endParaRPr lang="en-US" sz="4400" dirty="0"/>
          </a:p>
        </p:txBody>
      </p:sp>
      <p:sp>
        <p:nvSpPr>
          <p:cNvPr id="19" name="Rectangle 18"/>
          <p:cNvSpPr/>
          <p:nvPr/>
        </p:nvSpPr>
        <p:spPr>
          <a:xfrm>
            <a:off x="7772400" y="2362200"/>
            <a:ext cx="838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৭</a:t>
            </a:r>
            <a:endParaRPr lang="en-US" sz="4800" dirty="0"/>
          </a:p>
        </p:txBody>
      </p:sp>
      <p:sp>
        <p:nvSpPr>
          <p:cNvPr id="20" name="Rectangle 19"/>
          <p:cNvSpPr/>
          <p:nvPr/>
        </p:nvSpPr>
        <p:spPr>
          <a:xfrm>
            <a:off x="3657600" y="4800600"/>
            <a:ext cx="914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২</a:t>
            </a:r>
            <a:endParaRPr lang="en-US" sz="4800" dirty="0"/>
          </a:p>
        </p:txBody>
      </p:sp>
      <p:sp>
        <p:nvSpPr>
          <p:cNvPr id="21" name="Rectangle 20"/>
          <p:cNvSpPr/>
          <p:nvPr/>
        </p:nvSpPr>
        <p:spPr>
          <a:xfrm>
            <a:off x="4648200" y="4800600"/>
            <a:ext cx="990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-</a:t>
            </a:r>
            <a:endParaRPr lang="en-US" sz="5400" dirty="0"/>
          </a:p>
        </p:txBody>
      </p:sp>
      <p:sp>
        <p:nvSpPr>
          <p:cNvPr id="22" name="Rectangle 21"/>
          <p:cNvSpPr/>
          <p:nvPr/>
        </p:nvSpPr>
        <p:spPr>
          <a:xfrm>
            <a:off x="5715000" y="4800600"/>
            <a:ext cx="990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১</a:t>
            </a:r>
            <a:endParaRPr lang="en-US" sz="4000" dirty="0"/>
          </a:p>
        </p:txBody>
      </p:sp>
      <p:sp>
        <p:nvSpPr>
          <p:cNvPr id="23" name="Rectangle 22"/>
          <p:cNvSpPr/>
          <p:nvPr/>
        </p:nvSpPr>
        <p:spPr>
          <a:xfrm>
            <a:off x="6781800" y="4800600"/>
            <a:ext cx="838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=</a:t>
            </a:r>
            <a:endParaRPr lang="en-US" sz="4400" dirty="0"/>
          </a:p>
        </p:txBody>
      </p:sp>
      <p:sp>
        <p:nvSpPr>
          <p:cNvPr id="24" name="Rectangle 23"/>
          <p:cNvSpPr/>
          <p:nvPr/>
        </p:nvSpPr>
        <p:spPr>
          <a:xfrm>
            <a:off x="7696200" y="4800600"/>
            <a:ext cx="914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১</a:t>
            </a:r>
            <a:endParaRPr lang="en-US" sz="4000" dirty="0"/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457200" y="1600201"/>
          <a:ext cx="2667000" cy="2974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909"/>
                <a:gridCol w="1293091"/>
              </a:tblGrid>
              <a:tr h="685799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দশক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 </a:t>
                      </a:r>
                      <a:r>
                        <a:rPr lang="en-US" sz="3200" baseline="0" dirty="0" err="1" smtClean="0"/>
                        <a:t>এ</a:t>
                      </a:r>
                      <a:r>
                        <a:rPr lang="en-US" sz="3200" dirty="0" err="1" smtClean="0"/>
                        <a:t>কক</a:t>
                      </a:r>
                      <a:endParaRPr lang="en-US" sz="3200" dirty="0"/>
                    </a:p>
                  </a:txBody>
                  <a:tcPr/>
                </a:tc>
              </a:tr>
              <a:tr h="765195"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  ৩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   ৫</a:t>
                      </a:r>
                      <a:endParaRPr lang="en-US" sz="4400" dirty="0"/>
                    </a:p>
                  </a:txBody>
                  <a:tcPr/>
                </a:tc>
              </a:tr>
              <a:tr h="743641"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- ১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  ৮</a:t>
                      </a:r>
                      <a:endParaRPr lang="en-US" sz="4400" dirty="0"/>
                    </a:p>
                  </a:txBody>
                  <a:tcPr/>
                </a:tc>
              </a:tr>
              <a:tr h="743641"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  </a:t>
                      </a:r>
                      <a:r>
                        <a:rPr lang="en-US" sz="4400" baseline="0" dirty="0" smtClean="0"/>
                        <a:t> </a:t>
                      </a:r>
                      <a:r>
                        <a:rPr lang="en-US" sz="4400" dirty="0" smtClean="0"/>
                        <a:t>১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   ৭</a:t>
                      </a:r>
                      <a:endParaRPr lang="en-US" sz="4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3048000" y="6324600"/>
            <a:ext cx="3903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Gmail:aziburrahman6231@gmail.com</a:t>
            </a:r>
            <a:endParaRPr lang="en-US" dirty="0"/>
          </a:p>
        </p:txBody>
      </p:sp>
      <p:pic>
        <p:nvPicPr>
          <p:cNvPr id="25" name="Picture 24" descr="batayon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0304" y="0"/>
            <a:ext cx="1573696" cy="1143000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8686800" cy="2438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বোর্ড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থেকে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অংকটি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তোমাদের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খাতায়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লিখ</a:t>
            </a:r>
            <a:r>
              <a:rPr lang="en-US" sz="3200" dirty="0" smtClean="0">
                <a:solidFill>
                  <a:schemeClr val="tx1"/>
                </a:solidFill>
              </a:rPr>
              <a:t>।</a:t>
            </a: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প্রথমে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এককের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অংক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দুইটি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বিয়োগ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এককের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ঘরে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ফল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বসাতে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হবে।এর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পর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দশকের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দুইটি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অংক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বিয়োগ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দশকের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ঘরে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ফল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বসাতে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হবে</a:t>
            </a:r>
            <a:r>
              <a:rPr lang="en-US" sz="2000" dirty="0" smtClean="0">
                <a:solidFill>
                  <a:schemeClr val="tx1"/>
                </a:solidFill>
              </a:rPr>
              <a:t>।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3048000"/>
            <a:ext cx="15240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দশক</a:t>
            </a:r>
            <a:r>
              <a:rPr lang="en-US" sz="2000" dirty="0" smtClean="0"/>
              <a:t>   </a:t>
            </a:r>
            <a:r>
              <a:rPr lang="en-US" sz="2000" dirty="0" err="1" smtClean="0"/>
              <a:t>একক</a:t>
            </a:r>
            <a:r>
              <a:rPr lang="en-US" sz="2000" dirty="0" smtClean="0"/>
              <a:t>  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3200" dirty="0" smtClean="0"/>
              <a:t>৩     ৫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3581400" y="3048000"/>
            <a:ext cx="16002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দশক</a:t>
            </a:r>
            <a:r>
              <a:rPr lang="en-US" sz="2000" dirty="0" smtClean="0"/>
              <a:t>     </a:t>
            </a:r>
            <a:r>
              <a:rPr lang="en-US" sz="2000" dirty="0" err="1" smtClean="0"/>
              <a:t>একক</a:t>
            </a:r>
            <a:r>
              <a:rPr lang="en-US" sz="2000" dirty="0" smtClean="0"/>
              <a:t>   </a:t>
            </a:r>
          </a:p>
          <a:p>
            <a:pPr algn="ctr"/>
            <a:endParaRPr lang="en-US" dirty="0" smtClean="0"/>
          </a:p>
          <a:p>
            <a:pPr algn="ctr"/>
            <a:r>
              <a:rPr lang="en-US" sz="3200" dirty="0" smtClean="0"/>
              <a:t>১    ৮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2209800" y="3048000"/>
            <a:ext cx="12192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-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8000" y="3048000"/>
            <a:ext cx="16002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দশক</a:t>
            </a:r>
            <a:r>
              <a:rPr lang="en-US" sz="2000" dirty="0" smtClean="0"/>
              <a:t>     </a:t>
            </a:r>
            <a:r>
              <a:rPr lang="en-US" sz="2000" dirty="0" err="1" smtClean="0"/>
              <a:t>একক</a:t>
            </a:r>
            <a:r>
              <a:rPr lang="en-US" sz="2000" dirty="0" smtClean="0"/>
              <a:t>   </a:t>
            </a:r>
          </a:p>
          <a:p>
            <a:pPr algn="ctr"/>
            <a:endParaRPr lang="en-US" dirty="0" smtClean="0"/>
          </a:p>
          <a:p>
            <a:pPr algn="ctr"/>
            <a:r>
              <a:rPr lang="en-US" sz="3200" dirty="0" smtClean="0"/>
              <a:t>১    ৭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5334000" y="3048000"/>
            <a:ext cx="13716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=</a:t>
            </a:r>
          </a:p>
        </p:txBody>
      </p:sp>
      <p:sp>
        <p:nvSpPr>
          <p:cNvPr id="9" name="Rectangle 8"/>
          <p:cNvSpPr/>
          <p:nvPr/>
        </p:nvSpPr>
        <p:spPr>
          <a:xfrm>
            <a:off x="3200400" y="6248400"/>
            <a:ext cx="3903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Gmail:aziburrahman6231@gmail.com</a:t>
            </a:r>
            <a:endParaRPr lang="en-US" dirty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505200" y="3429000"/>
            <a:ext cx="1828800" cy="205740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৭৪</a:t>
            </a:r>
          </a:p>
          <a:p>
            <a:pPr algn="ctr"/>
            <a:r>
              <a:rPr lang="en-US" sz="4400" dirty="0" smtClean="0"/>
              <a:t>-৪৯</a:t>
            </a:r>
            <a:endParaRPr lang="en-US" sz="4400" dirty="0"/>
          </a:p>
        </p:txBody>
      </p:sp>
      <p:sp>
        <p:nvSpPr>
          <p:cNvPr id="3" name="Rounded Rectangle 2"/>
          <p:cNvSpPr/>
          <p:nvPr/>
        </p:nvSpPr>
        <p:spPr>
          <a:xfrm>
            <a:off x="381000" y="2057400"/>
            <a:ext cx="2514600" cy="121920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শাপলা</a:t>
            </a:r>
            <a:endParaRPr lang="en-US" sz="4400" dirty="0"/>
          </a:p>
        </p:txBody>
      </p:sp>
      <p:sp>
        <p:nvSpPr>
          <p:cNvPr id="4" name="Rounded Rectangle 3"/>
          <p:cNvSpPr/>
          <p:nvPr/>
        </p:nvSpPr>
        <p:spPr>
          <a:xfrm>
            <a:off x="3200400" y="2057400"/>
            <a:ext cx="2514600" cy="121920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গোলাপ</a:t>
            </a:r>
            <a:endParaRPr lang="en-US" sz="4400" dirty="0"/>
          </a:p>
        </p:txBody>
      </p:sp>
      <p:sp>
        <p:nvSpPr>
          <p:cNvPr id="5" name="Rounded Rectangle 4"/>
          <p:cNvSpPr/>
          <p:nvPr/>
        </p:nvSpPr>
        <p:spPr>
          <a:xfrm>
            <a:off x="6096000" y="2057400"/>
            <a:ext cx="2514600" cy="121920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জবা</a:t>
            </a:r>
            <a:endParaRPr lang="en-US" sz="4400" dirty="0"/>
          </a:p>
        </p:txBody>
      </p:sp>
      <p:sp>
        <p:nvSpPr>
          <p:cNvPr id="6" name="Rounded Rectangle 5"/>
          <p:cNvSpPr/>
          <p:nvPr/>
        </p:nvSpPr>
        <p:spPr>
          <a:xfrm>
            <a:off x="685800" y="3505200"/>
            <a:ext cx="1828800" cy="213360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 ৪৬</a:t>
            </a:r>
          </a:p>
          <a:p>
            <a:pPr algn="ctr"/>
            <a:r>
              <a:rPr lang="en-US" sz="4400" dirty="0" smtClean="0"/>
              <a:t>-১৮</a:t>
            </a:r>
            <a:endParaRPr lang="en-US" sz="4400" dirty="0"/>
          </a:p>
        </p:txBody>
      </p:sp>
      <p:sp>
        <p:nvSpPr>
          <p:cNvPr id="7" name="Rounded Rectangle 6"/>
          <p:cNvSpPr/>
          <p:nvPr/>
        </p:nvSpPr>
        <p:spPr>
          <a:xfrm>
            <a:off x="3124200" y="381000"/>
            <a:ext cx="2514600" cy="121920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দলীয়</a:t>
            </a:r>
            <a:r>
              <a:rPr lang="en-US" sz="4400" dirty="0" smtClean="0"/>
              <a:t> </a:t>
            </a:r>
            <a:r>
              <a:rPr lang="en-US" sz="4400" dirty="0" err="1" smtClean="0"/>
              <a:t>কাজ</a:t>
            </a:r>
            <a:endParaRPr lang="en-US" sz="4400" dirty="0"/>
          </a:p>
        </p:txBody>
      </p:sp>
      <p:sp>
        <p:nvSpPr>
          <p:cNvPr id="8" name="Rounded Rectangle 7"/>
          <p:cNvSpPr/>
          <p:nvPr/>
        </p:nvSpPr>
        <p:spPr>
          <a:xfrm>
            <a:off x="6477000" y="3505200"/>
            <a:ext cx="1828800" cy="198120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৩২</a:t>
            </a:r>
          </a:p>
          <a:p>
            <a:pPr algn="ctr"/>
            <a:r>
              <a:rPr lang="en-US" sz="4400" dirty="0" smtClean="0"/>
              <a:t>-১৫</a:t>
            </a:r>
            <a:endParaRPr lang="en-US" sz="4400" dirty="0"/>
          </a:p>
        </p:txBody>
      </p:sp>
      <p:sp>
        <p:nvSpPr>
          <p:cNvPr id="9" name="Rectangle 8"/>
          <p:cNvSpPr/>
          <p:nvPr/>
        </p:nvSpPr>
        <p:spPr>
          <a:xfrm>
            <a:off x="3352800" y="6248400"/>
            <a:ext cx="3903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Gmail:aziburrahman6231@gmail.com</a:t>
            </a:r>
            <a:endParaRPr lang="en-US" dirty="0"/>
          </a:p>
        </p:txBody>
      </p:sp>
      <p:pic>
        <p:nvPicPr>
          <p:cNvPr id="10" name="Picture 9" descr="batayon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7600" y="0"/>
            <a:ext cx="1676400" cy="154228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914400" y="5029200"/>
            <a:ext cx="12192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14400" y="5180012"/>
            <a:ext cx="1447800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657600" y="5015132"/>
            <a:ext cx="12192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657600" y="5181600"/>
            <a:ext cx="1447800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781800" y="5180012"/>
            <a:ext cx="1447800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048000" y="381000"/>
            <a:ext cx="26670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মূল্যায়ন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304800" y="2286000"/>
            <a:ext cx="26670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৬১</a:t>
            </a:r>
          </a:p>
          <a:p>
            <a:pPr algn="ctr"/>
            <a:r>
              <a:rPr lang="en-US" sz="4800" dirty="0" smtClean="0"/>
              <a:t>-৩২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3429000" y="2286000"/>
            <a:ext cx="25146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৪৩</a:t>
            </a:r>
          </a:p>
          <a:p>
            <a:pPr algn="ctr"/>
            <a:r>
              <a:rPr lang="en-US" sz="4800" dirty="0" smtClean="0"/>
              <a:t>-৩৪</a:t>
            </a:r>
            <a:endParaRPr lang="en-US" sz="4800" dirty="0"/>
          </a:p>
        </p:txBody>
      </p:sp>
      <p:sp>
        <p:nvSpPr>
          <p:cNvPr id="5" name="Rectangle 4"/>
          <p:cNvSpPr/>
          <p:nvPr/>
        </p:nvSpPr>
        <p:spPr>
          <a:xfrm>
            <a:off x="6324600" y="2514600"/>
            <a:ext cx="24384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৭৫-৬৮=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3048000" y="6324600"/>
            <a:ext cx="3903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Gmail:aziburrahman6231@gmail.com</a:t>
            </a:r>
            <a:endParaRPr lang="en-US" dirty="0"/>
          </a:p>
        </p:txBody>
      </p:sp>
      <p:pic>
        <p:nvPicPr>
          <p:cNvPr id="7" name="Picture 6" descr="batayon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0"/>
            <a:ext cx="1066800" cy="99060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990600" y="3962400"/>
            <a:ext cx="1447800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886200" y="3960812"/>
            <a:ext cx="1752600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3048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70C0"/>
                </a:solidFill>
              </a:rPr>
              <a:t>বাড়ির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কাজ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16002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</a:rPr>
              <a:t>ক) ৪৫</a:t>
            </a:r>
          </a:p>
          <a:p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</a:rPr>
              <a:t>   - ২৪   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0200" y="3352800"/>
            <a:ext cx="693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ক) ৭৫-২৫=       খ) ৭৯-৪৪=   </a:t>
            </a:r>
          </a:p>
          <a:p>
            <a:r>
              <a:rPr lang="en-US" sz="4000" dirty="0" smtClean="0"/>
              <a:t>                    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029200" y="1600200"/>
            <a:ext cx="236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খ) ৫৮</a:t>
            </a:r>
          </a:p>
          <a:p>
            <a:r>
              <a:rPr lang="en-US" sz="3200" b="1" dirty="0" smtClean="0"/>
              <a:t>   -১৮</a:t>
            </a:r>
            <a:endParaRPr lang="en-US" sz="3200" b="1" dirty="0"/>
          </a:p>
        </p:txBody>
      </p:sp>
      <p:pic>
        <p:nvPicPr>
          <p:cNvPr id="6" name="Picture 5" descr="batayon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9000" y="0"/>
            <a:ext cx="1905000" cy="17526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524000" y="2665412"/>
            <a:ext cx="19050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724400" y="2590800"/>
            <a:ext cx="2057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lip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6700"/>
            <a:ext cx="9499600" cy="71247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71800" y="6488668"/>
            <a:ext cx="3903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Gmail:aziburrahman6231@gmail.com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2286000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/>
              <a:t>ধন্যবাদ</a:t>
            </a:r>
            <a:r>
              <a:rPr lang="en-US" sz="6000" dirty="0" smtClean="0"/>
              <a:t> </a:t>
            </a:r>
            <a:r>
              <a:rPr lang="en-US" sz="6000" dirty="0" err="1" smtClean="0"/>
              <a:t>সবাইকে</a:t>
            </a:r>
            <a:endParaRPr lang="en-US" sz="6000" dirty="0"/>
          </a:p>
        </p:txBody>
      </p:sp>
      <p:pic>
        <p:nvPicPr>
          <p:cNvPr id="6" name="Picture 5" descr="batayon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-304800"/>
            <a:ext cx="1905000" cy="152400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5200" y="533400"/>
            <a:ext cx="4290556" cy="639762"/>
          </a:xfrm>
        </p:spPr>
        <p:txBody>
          <a:bodyPr>
            <a:noAutofit/>
          </a:bodyPr>
          <a:lstStyle/>
          <a:p>
            <a:r>
              <a:rPr lang="en-US" sz="3600" b="1" dirty="0" err="1" smtClean="0"/>
              <a:t>শিক্ষক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পরিচিতি</a:t>
            </a:r>
            <a:endParaRPr lang="en-US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352800" y="1371601"/>
            <a:ext cx="4267200" cy="3352799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 err="1" smtClean="0"/>
              <a:t>নামঃআজিবুর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রহমান</a:t>
            </a:r>
            <a:endParaRPr lang="en-US" sz="2800" b="1" dirty="0" smtClean="0"/>
          </a:p>
          <a:p>
            <a:pPr>
              <a:buFont typeface="Wingdings" pitchFamily="2" charset="2"/>
              <a:buChar char="v"/>
            </a:pPr>
            <a:r>
              <a:rPr lang="en-US" sz="2800" b="1" dirty="0" err="1" smtClean="0"/>
              <a:t>সহকারি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শিক্ষক</a:t>
            </a:r>
            <a:endParaRPr lang="en-US" sz="2800" b="1" dirty="0" smtClean="0"/>
          </a:p>
          <a:p>
            <a:pPr>
              <a:buFont typeface="Wingdings" pitchFamily="2" charset="2"/>
              <a:buChar char="v"/>
            </a:pPr>
            <a:r>
              <a:rPr lang="en-US" sz="2800" b="1" dirty="0" err="1" smtClean="0"/>
              <a:t>ফুড়ারপার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সরকারি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প্রাথমিক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বিদ্যালয়</a:t>
            </a:r>
            <a:endParaRPr lang="en-US" sz="2800" b="1" dirty="0" smtClean="0"/>
          </a:p>
          <a:p>
            <a:pPr>
              <a:buFont typeface="Wingdings" pitchFamily="2" charset="2"/>
              <a:buChar char="v"/>
            </a:pPr>
            <a:r>
              <a:rPr lang="en-US" sz="2800" b="1" dirty="0" err="1" smtClean="0"/>
              <a:t>উপজেলাঃকোম্পানীগঞ্জ,জেলাঃসিলেট</a:t>
            </a:r>
            <a:r>
              <a:rPr lang="en-US" sz="2800" b="1" dirty="0" smtClean="0"/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 smtClean="0"/>
              <a:t>মোবাইলঃ০১৭১৫৭২১০৮১</a:t>
            </a:r>
            <a:endParaRPr lang="en-US" sz="2800" b="1" dirty="0"/>
          </a:p>
        </p:txBody>
      </p:sp>
      <p:pic>
        <p:nvPicPr>
          <p:cNvPr id="9" name="Picture 8" descr="Azibur5555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1" y="457200"/>
            <a:ext cx="2514599" cy="2743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057400" y="6284686"/>
            <a:ext cx="5410200" cy="344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Gmail:aziburrahman6231@gmail.com</a:t>
            </a:r>
            <a:endParaRPr lang="en-US" sz="1400" dirty="0"/>
          </a:p>
        </p:txBody>
      </p:sp>
      <p:pic>
        <p:nvPicPr>
          <p:cNvPr id="6" name="Picture 5" descr="batayon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0"/>
            <a:ext cx="1905000" cy="17526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191000" y="152400"/>
            <a:ext cx="2590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পাঠ</a:t>
            </a:r>
            <a:r>
              <a:rPr lang="en-US" sz="3200" dirty="0" smtClean="0"/>
              <a:t> </a:t>
            </a:r>
            <a:r>
              <a:rPr lang="en-US" sz="3200" dirty="0" err="1" smtClean="0"/>
              <a:t>পরিচিতি</a:t>
            </a:r>
            <a:endParaRPr lang="en-US" sz="3200" dirty="0"/>
          </a:p>
        </p:txBody>
      </p:sp>
      <p:pic>
        <p:nvPicPr>
          <p:cNvPr id="7" name="Picture 6" descr="20191012_1732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19200"/>
            <a:ext cx="2819400" cy="3505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05200" y="1219200"/>
            <a:ext cx="5029200" cy="373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বিষয়ঃ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প্রাথমিক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গণিত</a:t>
            </a:r>
            <a:endParaRPr lang="en-US" sz="2800" dirty="0" smtClean="0"/>
          </a:p>
          <a:p>
            <a:pPr algn="ctr"/>
            <a:r>
              <a:rPr lang="en-US" sz="2800" dirty="0" err="1" smtClean="0"/>
              <a:t>শ্রেণিঃ</a:t>
            </a:r>
            <a:r>
              <a:rPr lang="en-US" sz="2800" dirty="0" smtClean="0"/>
              <a:t> </a:t>
            </a:r>
            <a:r>
              <a:rPr lang="en-US" sz="2800" dirty="0" err="1" smtClean="0"/>
              <a:t>দ্বিতীয়</a:t>
            </a:r>
            <a:endParaRPr lang="en-US" sz="2800" dirty="0" smtClean="0"/>
          </a:p>
          <a:p>
            <a:pPr algn="ctr"/>
            <a:r>
              <a:rPr lang="en-US" sz="2800" dirty="0" smtClean="0"/>
              <a:t>অধ্যায়:৩</a:t>
            </a:r>
            <a:endParaRPr lang="en-US" sz="2800" dirty="0" smtClean="0"/>
          </a:p>
          <a:p>
            <a:pPr algn="ctr"/>
            <a:r>
              <a:rPr lang="en-US" sz="2800" dirty="0" err="1" smtClean="0"/>
              <a:t>পাঠঃ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বিয়োগ</a:t>
            </a:r>
            <a:endParaRPr lang="en-US" sz="2800" dirty="0" smtClean="0"/>
          </a:p>
          <a:p>
            <a:pPr algn="ctr"/>
            <a:r>
              <a:rPr lang="en-US" sz="2800" dirty="0" err="1" smtClean="0"/>
              <a:t>প্যাঠ্যাংশঃ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বিয়োগ</a:t>
            </a:r>
            <a:r>
              <a:rPr lang="en-US" sz="2800" dirty="0" smtClean="0"/>
              <a:t> (</a:t>
            </a:r>
            <a:r>
              <a:rPr lang="en-US" sz="2800" dirty="0" err="1" smtClean="0"/>
              <a:t>হাতে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রেখে</a:t>
            </a:r>
            <a:r>
              <a:rPr lang="en-US" sz="2800" dirty="0" smtClean="0"/>
              <a:t>)</a:t>
            </a:r>
          </a:p>
          <a:p>
            <a:pPr algn="ctr"/>
            <a:r>
              <a:rPr lang="en-US" sz="2800" dirty="0" err="1" smtClean="0"/>
              <a:t>পৃষ্ঠাঃ</a:t>
            </a:r>
            <a:r>
              <a:rPr lang="en-US" sz="2800" dirty="0" smtClean="0"/>
              <a:t> ২৯-৩০</a:t>
            </a:r>
          </a:p>
          <a:p>
            <a:pPr algn="ctr"/>
            <a:r>
              <a:rPr lang="en-US" sz="2800" dirty="0" err="1" smtClean="0"/>
              <a:t>সময়ঃ</a:t>
            </a:r>
            <a:r>
              <a:rPr lang="en-US" sz="2800" dirty="0" smtClean="0"/>
              <a:t> ৪০ </a:t>
            </a:r>
            <a:r>
              <a:rPr lang="en-US" sz="2800" dirty="0" err="1" smtClean="0"/>
              <a:t>মিনিট</a:t>
            </a:r>
            <a:r>
              <a:rPr lang="en-US" sz="2800" dirty="0" smtClean="0"/>
              <a:t>।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2667000" y="6324600"/>
            <a:ext cx="3903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Gmail:aziburrahman6231@gmail.com</a:t>
            </a:r>
            <a:endParaRPr lang="en-US" dirty="0"/>
          </a:p>
        </p:txBody>
      </p:sp>
      <p:pic>
        <p:nvPicPr>
          <p:cNvPr id="9" name="Picture 8" descr="batayon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5200" y="-94488"/>
            <a:ext cx="1828800" cy="154228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14600" y="228600"/>
            <a:ext cx="35052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</a:rPr>
              <a:t>শিখনফল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19200" y="1600200"/>
            <a:ext cx="6858000" cy="457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</a:rPr>
              <a:t>১০.১.১-উপকরণ </a:t>
            </a:r>
            <a:r>
              <a:rPr lang="en-US" sz="4000" b="1" dirty="0" err="1" smtClean="0">
                <a:solidFill>
                  <a:srgbClr val="000000"/>
                </a:solidFill>
              </a:rPr>
              <a:t>ব্যবহার</a:t>
            </a:r>
            <a:r>
              <a:rPr lang="en-US" sz="4000" b="1" dirty="0" smtClean="0">
                <a:solidFill>
                  <a:srgbClr val="000000"/>
                </a:solidFill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</a:rPr>
              <a:t>করে</a:t>
            </a:r>
            <a:r>
              <a:rPr lang="en-US" sz="4000" b="1" dirty="0" smtClean="0">
                <a:solidFill>
                  <a:srgbClr val="000000"/>
                </a:solidFill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</a:rPr>
              <a:t>বিয়োগ</a:t>
            </a:r>
            <a:r>
              <a:rPr lang="en-US" sz="4000" b="1" dirty="0" smtClean="0">
                <a:solidFill>
                  <a:srgbClr val="000000"/>
                </a:solidFill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</a:rPr>
              <a:t>করতে</a:t>
            </a:r>
            <a:r>
              <a:rPr lang="en-US" sz="4000" b="1" dirty="0" smtClean="0">
                <a:solidFill>
                  <a:srgbClr val="000000"/>
                </a:solidFill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</a:rPr>
              <a:t>পারবে</a:t>
            </a:r>
            <a:r>
              <a:rPr lang="en-US" sz="4000" b="1" dirty="0" smtClean="0">
                <a:solidFill>
                  <a:srgbClr val="000000"/>
                </a:solidFill>
              </a:rPr>
              <a:t>। </a:t>
            </a:r>
          </a:p>
          <a:p>
            <a:pPr algn="ctr"/>
            <a:endParaRPr lang="en-US" sz="1200" dirty="0" smtClean="0">
              <a:solidFill>
                <a:srgbClr val="000000"/>
              </a:solidFill>
            </a:endParaRPr>
          </a:p>
          <a:p>
            <a:pPr algn="ctr"/>
            <a:endParaRPr lang="en-US" sz="1200" dirty="0" smtClean="0">
              <a:solidFill>
                <a:srgbClr val="000000"/>
              </a:solidFill>
            </a:endParaRPr>
          </a:p>
          <a:p>
            <a:pPr algn="ctr"/>
            <a:endParaRPr lang="en-US" sz="1200" dirty="0" smtClean="0">
              <a:solidFill>
                <a:srgbClr val="000000"/>
              </a:solidFill>
            </a:endParaRPr>
          </a:p>
          <a:p>
            <a:pPr algn="ctr"/>
            <a:endParaRPr lang="en-US" sz="1200" dirty="0" smtClean="0">
              <a:solidFill>
                <a:srgbClr val="000000"/>
              </a:solidFill>
            </a:endParaRPr>
          </a:p>
          <a:p>
            <a:pPr algn="ctr"/>
            <a:endParaRPr lang="en-US" sz="1200" dirty="0" smtClean="0">
              <a:solidFill>
                <a:srgbClr val="000000"/>
              </a:solidFill>
            </a:endParaRPr>
          </a:p>
          <a:p>
            <a:pPr algn="ctr"/>
            <a:endParaRPr lang="en-US" sz="1100" dirty="0" smtClean="0"/>
          </a:p>
          <a:p>
            <a:pPr algn="ctr"/>
            <a:endParaRPr lang="en-US" sz="1100" dirty="0" smtClean="0"/>
          </a:p>
          <a:p>
            <a:pPr algn="ctr"/>
            <a:endParaRPr lang="en-US" sz="1100" dirty="0" smtClean="0"/>
          </a:p>
          <a:p>
            <a:pPr algn="ctr"/>
            <a:endParaRPr lang="en-US" sz="11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2819400" y="6488668"/>
            <a:ext cx="3903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Gmail:aziburrahman6231@gmail.com</a:t>
            </a:r>
            <a:endParaRPr lang="en-US" dirty="0"/>
          </a:p>
        </p:txBody>
      </p:sp>
      <p:pic>
        <p:nvPicPr>
          <p:cNvPr id="6" name="Picture 5" descr="batayon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-381000"/>
            <a:ext cx="1905000" cy="1828800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ppl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590800"/>
            <a:ext cx="1371600" cy="1371600"/>
          </a:xfrm>
          <a:prstGeom prst="rect">
            <a:avLst/>
          </a:prstGeom>
        </p:spPr>
      </p:pic>
      <p:pic>
        <p:nvPicPr>
          <p:cNvPr id="6" name="Picture 5" descr="appl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590800"/>
            <a:ext cx="1371600" cy="1371600"/>
          </a:xfrm>
          <a:prstGeom prst="rect">
            <a:avLst/>
          </a:prstGeom>
        </p:spPr>
      </p:pic>
      <p:pic>
        <p:nvPicPr>
          <p:cNvPr id="7" name="Picture 6" descr="appl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2590800"/>
            <a:ext cx="1371600" cy="1371600"/>
          </a:xfrm>
          <a:prstGeom prst="rect">
            <a:avLst/>
          </a:prstGeom>
        </p:spPr>
      </p:pic>
      <p:pic>
        <p:nvPicPr>
          <p:cNvPr id="8" name="Picture 7" descr="appl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2514600"/>
            <a:ext cx="1371600" cy="1371600"/>
          </a:xfrm>
          <a:prstGeom prst="rect">
            <a:avLst/>
          </a:prstGeom>
        </p:spPr>
      </p:pic>
      <p:pic>
        <p:nvPicPr>
          <p:cNvPr id="9" name="Picture 8" descr="appl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2514600"/>
            <a:ext cx="1371600" cy="1371600"/>
          </a:xfrm>
          <a:prstGeom prst="rect">
            <a:avLst/>
          </a:prstGeom>
        </p:spPr>
      </p:pic>
      <p:pic>
        <p:nvPicPr>
          <p:cNvPr id="10" name="Picture 9" descr="appl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2514600"/>
            <a:ext cx="1371600" cy="1371600"/>
          </a:xfrm>
          <a:prstGeom prst="rect">
            <a:avLst/>
          </a:prstGeom>
        </p:spPr>
      </p:pic>
      <p:pic>
        <p:nvPicPr>
          <p:cNvPr id="11" name="Picture 10" descr="appl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2438400"/>
            <a:ext cx="1371600" cy="1371600"/>
          </a:xfrm>
          <a:prstGeom prst="rect">
            <a:avLst/>
          </a:prstGeom>
        </p:spPr>
      </p:pic>
      <p:pic>
        <p:nvPicPr>
          <p:cNvPr id="12" name="Picture 11" descr="appl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62400"/>
            <a:ext cx="1371600" cy="1371600"/>
          </a:xfrm>
          <a:prstGeom prst="rect">
            <a:avLst/>
          </a:prstGeom>
        </p:spPr>
      </p:pic>
      <p:pic>
        <p:nvPicPr>
          <p:cNvPr id="13" name="Picture 12" descr="appl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90800"/>
            <a:ext cx="1371600" cy="1371600"/>
          </a:xfrm>
          <a:prstGeom prst="rect">
            <a:avLst/>
          </a:prstGeom>
        </p:spPr>
      </p:pic>
      <p:pic>
        <p:nvPicPr>
          <p:cNvPr id="14" name="Picture 13" descr="appl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962400"/>
            <a:ext cx="1371600" cy="1371600"/>
          </a:xfrm>
          <a:prstGeom prst="rect">
            <a:avLst/>
          </a:prstGeom>
        </p:spPr>
      </p:pic>
      <p:pic>
        <p:nvPicPr>
          <p:cNvPr id="15" name="Picture 14" descr="appl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3962400"/>
            <a:ext cx="1371600" cy="1371600"/>
          </a:xfrm>
          <a:prstGeom prst="rect">
            <a:avLst/>
          </a:prstGeom>
        </p:spPr>
      </p:pic>
      <p:pic>
        <p:nvPicPr>
          <p:cNvPr id="16" name="Picture 15" descr="appl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3886200"/>
            <a:ext cx="1371600" cy="1371600"/>
          </a:xfrm>
          <a:prstGeom prst="rect">
            <a:avLst/>
          </a:prstGeom>
        </p:spPr>
      </p:pic>
      <p:pic>
        <p:nvPicPr>
          <p:cNvPr id="17" name="Picture 16" descr="appl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3810000"/>
            <a:ext cx="1371600" cy="13716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200400" y="6488668"/>
            <a:ext cx="3903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Gmail:aziburrahman6231@gmail.com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752600" y="5410200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১২ </a:t>
            </a:r>
            <a:r>
              <a:rPr lang="en-US" sz="2800" dirty="0" err="1" smtClean="0"/>
              <a:t>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আপেল</a:t>
            </a:r>
            <a:r>
              <a:rPr lang="en-US" sz="2800" dirty="0" smtClean="0"/>
              <a:t> </a:t>
            </a:r>
            <a:r>
              <a:rPr lang="en-US" sz="2800" dirty="0" err="1" smtClean="0"/>
              <a:t>থেকে</a:t>
            </a:r>
            <a:r>
              <a:rPr lang="en-US" sz="2800" dirty="0" smtClean="0"/>
              <a:t> ৭টি </a:t>
            </a:r>
            <a:r>
              <a:rPr lang="en-US" sz="2800" dirty="0" err="1" smtClean="0"/>
              <a:t>আপেল</a:t>
            </a:r>
            <a:r>
              <a:rPr lang="en-US" sz="2800" dirty="0" smtClean="0"/>
              <a:t> </a:t>
            </a:r>
            <a:r>
              <a:rPr lang="en-US" sz="2800" dirty="0" err="1" smtClean="0"/>
              <a:t>বাদ</a:t>
            </a:r>
            <a:r>
              <a:rPr lang="en-US" sz="2800" dirty="0" smtClean="0"/>
              <a:t> </a:t>
            </a:r>
            <a:r>
              <a:rPr lang="en-US" sz="2800" dirty="0" err="1" smtClean="0"/>
              <a:t>দিলে</a:t>
            </a:r>
            <a:r>
              <a:rPr lang="en-US" sz="2800" dirty="0" smtClean="0"/>
              <a:t> ৫ </a:t>
            </a:r>
            <a:r>
              <a:rPr lang="en-US" sz="2800" dirty="0" err="1" smtClean="0"/>
              <a:t>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আপেল</a:t>
            </a:r>
            <a:r>
              <a:rPr lang="en-US" sz="2800" dirty="0" smtClean="0"/>
              <a:t> </a:t>
            </a:r>
            <a:r>
              <a:rPr lang="en-US" sz="2800" dirty="0" err="1" smtClean="0"/>
              <a:t>রহিল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2438400" y="0"/>
            <a:ext cx="434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accent2"/>
                </a:solidFill>
              </a:rPr>
              <a:t>এসো</a:t>
            </a:r>
            <a:r>
              <a:rPr lang="en-US" sz="3200" b="1" dirty="0" smtClean="0">
                <a:solidFill>
                  <a:schemeClr val="accent2"/>
                </a:solidFill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</a:rPr>
              <a:t>আমরা</a:t>
            </a:r>
            <a:r>
              <a:rPr lang="en-US" sz="3200" b="1" dirty="0" smtClean="0">
                <a:solidFill>
                  <a:schemeClr val="accent2"/>
                </a:solidFill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</a:rPr>
              <a:t>ছবির</a:t>
            </a:r>
            <a:r>
              <a:rPr lang="en-US" sz="3200" b="1" dirty="0" smtClean="0">
                <a:solidFill>
                  <a:schemeClr val="accent2"/>
                </a:solidFill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</a:rPr>
              <a:t>সাহায্য</a:t>
            </a:r>
            <a:r>
              <a:rPr lang="en-US" sz="3200" b="1" dirty="0" smtClean="0">
                <a:solidFill>
                  <a:schemeClr val="accent2"/>
                </a:solidFill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</a:rPr>
              <a:t>দেখি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57400" y="114300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১২-৭=৫</a:t>
            </a:r>
            <a:endParaRPr lang="en-US" sz="4000" dirty="0"/>
          </a:p>
        </p:txBody>
      </p:sp>
      <p:pic>
        <p:nvPicPr>
          <p:cNvPr id="23" name="Picture 22" descr="batayon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-381000"/>
            <a:ext cx="1905000" cy="175260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62200" y="228600"/>
            <a:ext cx="39624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তাহলে</a:t>
            </a:r>
            <a:r>
              <a:rPr lang="en-US" sz="2800" dirty="0" smtClean="0"/>
              <a:t> </a:t>
            </a:r>
            <a:r>
              <a:rPr lang="en-US" sz="2800" dirty="0" err="1" smtClean="0"/>
              <a:t>আমাদের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আজকের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বিষয়</a:t>
            </a:r>
            <a:r>
              <a:rPr lang="en-US" sz="2800" dirty="0" smtClean="0"/>
              <a:t> (</a:t>
            </a:r>
            <a:r>
              <a:rPr lang="en-US" sz="2800" dirty="0" err="1" smtClean="0"/>
              <a:t>বিয়োগ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914400" y="1524000"/>
            <a:ext cx="7696200" cy="403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buFont typeface="Wingdings" pitchFamily="2" charset="2"/>
              <a:buChar char="v"/>
            </a:pPr>
            <a:r>
              <a:rPr lang="en-US" sz="2800" dirty="0" err="1" smtClean="0"/>
              <a:t>রেজার</a:t>
            </a:r>
            <a:r>
              <a:rPr lang="en-US" sz="2800" dirty="0" smtClean="0"/>
              <a:t> ৩৫ </a:t>
            </a:r>
            <a:r>
              <a:rPr lang="en-US" sz="2800" dirty="0" err="1" smtClean="0"/>
              <a:t>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কাগজ</a:t>
            </a:r>
            <a:r>
              <a:rPr lang="en-US" sz="2800" dirty="0" smtClean="0"/>
              <a:t> </a:t>
            </a:r>
            <a:r>
              <a:rPr lang="en-US" sz="2800" dirty="0" err="1" smtClean="0"/>
              <a:t>ছিল।সে</a:t>
            </a:r>
            <a:r>
              <a:rPr lang="en-US" sz="2800" dirty="0" smtClean="0"/>
              <a:t> </a:t>
            </a:r>
            <a:r>
              <a:rPr lang="en-US" sz="2800" dirty="0" err="1" smtClean="0"/>
              <a:t>এর</a:t>
            </a:r>
            <a:r>
              <a:rPr lang="en-US" sz="2800" dirty="0" smtClean="0"/>
              <a:t> </a:t>
            </a:r>
            <a:r>
              <a:rPr lang="en-US" sz="2800" dirty="0" err="1" smtClean="0"/>
              <a:t>থেকে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মিনাকে</a:t>
            </a:r>
            <a:r>
              <a:rPr lang="en-US" sz="2800" dirty="0" smtClean="0"/>
              <a:t> ১৮ </a:t>
            </a:r>
            <a:r>
              <a:rPr lang="en-US" sz="2800" dirty="0" err="1" smtClean="0"/>
              <a:t>টি</a:t>
            </a:r>
            <a:r>
              <a:rPr lang="en-US" sz="2800" dirty="0" smtClean="0"/>
              <a:t>  </a:t>
            </a:r>
            <a:r>
              <a:rPr lang="en-US" sz="2800" dirty="0" err="1" smtClean="0"/>
              <a:t>দিল</a:t>
            </a:r>
            <a:r>
              <a:rPr lang="en-US" sz="2800" dirty="0" smtClean="0"/>
              <a:t>। </a:t>
            </a:r>
            <a:r>
              <a:rPr lang="en-US" sz="2800" dirty="0" err="1" smtClean="0"/>
              <a:t>রেজার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কাছে</a:t>
            </a:r>
            <a:r>
              <a:rPr lang="en-US" sz="2800" dirty="0" smtClean="0"/>
              <a:t> </a:t>
            </a:r>
            <a:r>
              <a:rPr lang="en-US" sz="2800" dirty="0" err="1" smtClean="0"/>
              <a:t>কতটি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কাগজ</a:t>
            </a:r>
            <a:r>
              <a:rPr lang="en-US" sz="2800" dirty="0" smtClean="0"/>
              <a:t> </a:t>
            </a:r>
            <a:r>
              <a:rPr lang="en-US" sz="2800" dirty="0" err="1" smtClean="0"/>
              <a:t>রইল</a:t>
            </a:r>
            <a:r>
              <a:rPr lang="en-US" sz="2800" dirty="0" smtClean="0"/>
              <a:t> ?</a:t>
            </a:r>
          </a:p>
          <a:p>
            <a:pPr lvl="8" algn="ctr">
              <a:buFont typeface="Wingdings" pitchFamily="2" charset="2"/>
              <a:buChar char="v"/>
            </a:pPr>
            <a:endParaRPr lang="en-US" sz="2400" dirty="0" smtClean="0"/>
          </a:p>
          <a:p>
            <a:pPr lvl="8" algn="ctr">
              <a:buFont typeface="Wingdings" pitchFamily="2" charset="2"/>
              <a:buChar char="v"/>
            </a:pPr>
            <a:endParaRPr lang="en-US" sz="2400" dirty="0" smtClean="0"/>
          </a:p>
          <a:p>
            <a:pPr lvl="8" algn="ctr">
              <a:buFont typeface="Wingdings" pitchFamily="2" charset="2"/>
              <a:buChar char="v"/>
            </a:pPr>
            <a:endParaRPr lang="en-US" sz="2400" dirty="0" smtClean="0"/>
          </a:p>
          <a:p>
            <a:pPr lvl="8" algn="ctr">
              <a:buFont typeface="Wingdings" pitchFamily="2" charset="2"/>
              <a:buChar char="v"/>
            </a:pPr>
            <a:endParaRPr lang="en-US" sz="2400" dirty="0" smtClean="0"/>
          </a:p>
          <a:p>
            <a:pPr lvl="8" algn="ctr">
              <a:buFont typeface="Wingdings" pitchFamily="2" charset="2"/>
              <a:buChar char="v"/>
            </a:pPr>
            <a:endParaRPr lang="en-US" sz="2400" dirty="0" smtClean="0"/>
          </a:p>
          <a:p>
            <a:pPr lvl="8">
              <a:buFont typeface="Wingdings" pitchFamily="2" charset="2"/>
              <a:buChar char="v"/>
            </a:pP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2743200" y="6172200"/>
            <a:ext cx="3903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Gmail:aziburrahman6231@gmail.com</a:t>
            </a:r>
            <a:endParaRPr lang="en-US" dirty="0"/>
          </a:p>
        </p:txBody>
      </p:sp>
      <p:pic>
        <p:nvPicPr>
          <p:cNvPr id="5" name="Picture 4" descr="batayon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9000" y="-381000"/>
            <a:ext cx="1905000" cy="175260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667000" y="0"/>
            <a:ext cx="33528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শিখন</a:t>
            </a:r>
            <a:r>
              <a:rPr lang="en-US" sz="2800" dirty="0" smtClean="0"/>
              <a:t> </a:t>
            </a:r>
            <a:r>
              <a:rPr lang="en-US" sz="2800" dirty="0" err="1" smtClean="0"/>
              <a:t>শেখানো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কার্যাবলী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52400" y="1066800"/>
            <a:ext cx="8839200" cy="533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(১)</a:t>
            </a:r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(১)</a:t>
            </a:r>
            <a:r>
              <a:rPr lang="en-US" sz="2400" dirty="0" err="1" smtClean="0"/>
              <a:t>শিক্ষার্থীদের</a:t>
            </a:r>
            <a:r>
              <a:rPr lang="en-US" sz="2400" dirty="0" smtClean="0"/>
              <a:t> ৩৫ </a:t>
            </a:r>
            <a:r>
              <a:rPr lang="en-US" sz="2400" dirty="0" err="1" smtClean="0"/>
              <a:t>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কাগজের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টুকরো</a:t>
            </a:r>
            <a:r>
              <a:rPr lang="en-US" sz="2400" dirty="0" smtClean="0"/>
              <a:t> </a:t>
            </a:r>
            <a:r>
              <a:rPr lang="en-US" sz="2400" dirty="0" err="1" smtClean="0"/>
              <a:t>দেখাব।শিক্ষার্থীদের</a:t>
            </a:r>
            <a:r>
              <a:rPr lang="en-US" sz="2400" dirty="0" smtClean="0"/>
              <a:t> ৩টি </a:t>
            </a:r>
            <a:r>
              <a:rPr lang="en-US" sz="2400" dirty="0" err="1" smtClean="0"/>
              <a:t>দশ</a:t>
            </a:r>
            <a:r>
              <a:rPr lang="en-US" sz="2400" dirty="0" smtClean="0"/>
              <a:t> ও ৫ </a:t>
            </a:r>
            <a:r>
              <a:rPr lang="en-US" sz="2400" dirty="0" err="1" smtClean="0"/>
              <a:t>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একক</a:t>
            </a:r>
            <a:r>
              <a:rPr lang="en-US" sz="2400" dirty="0" smtClean="0"/>
              <a:t> </a:t>
            </a:r>
            <a:r>
              <a:rPr lang="en-US" sz="2400" dirty="0" err="1" smtClean="0"/>
              <a:t>মিলে</a:t>
            </a:r>
            <a:r>
              <a:rPr lang="en-US" sz="2400" dirty="0" smtClean="0"/>
              <a:t> ৩৫ </a:t>
            </a:r>
            <a:r>
              <a:rPr lang="en-US" sz="2400" dirty="0" err="1" smtClean="0"/>
              <a:t>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কাগজ</a:t>
            </a:r>
            <a:r>
              <a:rPr lang="en-US" sz="2400" dirty="0" smtClean="0"/>
              <a:t> </a:t>
            </a:r>
            <a:r>
              <a:rPr lang="en-US" sz="2400" dirty="0" err="1" smtClean="0"/>
              <a:t>বোঝানো</a:t>
            </a:r>
            <a:r>
              <a:rPr lang="en-US" sz="2400" dirty="0" smtClean="0"/>
              <a:t> </a:t>
            </a:r>
            <a:r>
              <a:rPr lang="en-US" sz="2400" dirty="0" err="1" smtClean="0"/>
              <a:t>হয়েছে</a:t>
            </a:r>
            <a:r>
              <a:rPr lang="en-US" sz="2400" dirty="0" smtClean="0"/>
              <a:t> </a:t>
            </a:r>
            <a:r>
              <a:rPr lang="en-US" sz="2400" dirty="0" err="1" smtClean="0"/>
              <a:t>এই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বিষয়টি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ব্যাখ্যা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করব।তাদের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বলব</a:t>
            </a:r>
            <a:r>
              <a:rPr lang="en-US" sz="2400" dirty="0" smtClean="0"/>
              <a:t> ৩৫ </a:t>
            </a:r>
            <a:r>
              <a:rPr lang="en-US" sz="2400" dirty="0" err="1" smtClean="0"/>
              <a:t>এর</a:t>
            </a:r>
            <a:r>
              <a:rPr lang="en-US" sz="2400" dirty="0" smtClean="0"/>
              <a:t> ৫ </a:t>
            </a:r>
            <a:r>
              <a:rPr lang="en-US" sz="2400" dirty="0" err="1" smtClean="0"/>
              <a:t>একক</a:t>
            </a:r>
            <a:r>
              <a:rPr lang="en-US" sz="2400" dirty="0" smtClean="0"/>
              <a:t> </a:t>
            </a:r>
            <a:r>
              <a:rPr lang="en-US" sz="2400" dirty="0" err="1" smtClean="0"/>
              <a:t>থেকে</a:t>
            </a:r>
            <a:r>
              <a:rPr lang="en-US" sz="2400" dirty="0" smtClean="0"/>
              <a:t>  ১৮ </a:t>
            </a:r>
            <a:r>
              <a:rPr lang="en-US" sz="2400" dirty="0" err="1" smtClean="0"/>
              <a:t>এর</a:t>
            </a:r>
            <a:r>
              <a:rPr lang="en-US" sz="2400" dirty="0" smtClean="0"/>
              <a:t> ৮ </a:t>
            </a:r>
            <a:r>
              <a:rPr lang="en-US" sz="2400" dirty="0" err="1" smtClean="0"/>
              <a:t>একক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বিয়োগ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পারব</a:t>
            </a:r>
            <a:r>
              <a:rPr lang="en-US" sz="2400" dirty="0" smtClean="0"/>
              <a:t> </a:t>
            </a:r>
            <a:r>
              <a:rPr lang="en-US" sz="2400" dirty="0" err="1" smtClean="0"/>
              <a:t>কী</a:t>
            </a:r>
            <a:r>
              <a:rPr lang="en-US" sz="2400" dirty="0" smtClean="0"/>
              <a:t>? </a:t>
            </a:r>
            <a:r>
              <a:rPr lang="en-US" sz="2400" dirty="0" err="1" smtClean="0"/>
              <a:t>তাদের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চিন্তা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বলব।তার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বলব</a:t>
            </a:r>
            <a:r>
              <a:rPr lang="en-US" sz="2400" dirty="0" smtClean="0"/>
              <a:t>, </a:t>
            </a:r>
            <a:r>
              <a:rPr lang="en-US" sz="2400" dirty="0" err="1" smtClean="0"/>
              <a:t>আমরা</a:t>
            </a:r>
            <a:r>
              <a:rPr lang="en-US" sz="2400" dirty="0" smtClean="0"/>
              <a:t> ৩ </a:t>
            </a:r>
            <a:r>
              <a:rPr lang="en-US" sz="2400" dirty="0" err="1" smtClean="0"/>
              <a:t>দশ</a:t>
            </a:r>
            <a:r>
              <a:rPr lang="en-US" sz="2400" dirty="0" smtClean="0"/>
              <a:t> </a:t>
            </a:r>
            <a:r>
              <a:rPr lang="en-US" sz="2400" dirty="0" err="1" smtClean="0"/>
              <a:t>থেকে</a:t>
            </a:r>
            <a:r>
              <a:rPr lang="en-US" sz="2400" dirty="0" smtClean="0"/>
              <a:t> ১ </a:t>
            </a:r>
            <a:r>
              <a:rPr lang="en-US" sz="2400" dirty="0" err="1" smtClean="0"/>
              <a:t>দশ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আসি</a:t>
            </a:r>
            <a:r>
              <a:rPr lang="en-US" sz="2400" dirty="0" smtClean="0"/>
              <a:t>। ১ </a:t>
            </a:r>
            <a:r>
              <a:rPr lang="en-US" sz="2400" dirty="0" err="1" smtClean="0"/>
              <a:t>দশ</a:t>
            </a:r>
            <a:r>
              <a:rPr lang="en-US" sz="2400" dirty="0" smtClean="0"/>
              <a:t> </a:t>
            </a:r>
            <a:r>
              <a:rPr lang="en-US" sz="2400" dirty="0" err="1" smtClean="0"/>
              <a:t>এর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সাথে</a:t>
            </a:r>
            <a:r>
              <a:rPr lang="en-US" sz="2400" dirty="0" smtClean="0"/>
              <a:t> ৫ </a:t>
            </a:r>
            <a:r>
              <a:rPr lang="en-US" sz="2400" dirty="0" err="1" smtClean="0"/>
              <a:t>একক</a:t>
            </a:r>
            <a:r>
              <a:rPr lang="en-US" sz="2400" dirty="0" smtClean="0"/>
              <a:t> </a:t>
            </a:r>
            <a:r>
              <a:rPr lang="en-US" sz="2400" dirty="0" err="1" smtClean="0"/>
              <a:t>য়োগ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করলে</a:t>
            </a:r>
            <a:r>
              <a:rPr lang="en-US" sz="2400" dirty="0" smtClean="0"/>
              <a:t> ১৫ </a:t>
            </a:r>
            <a:r>
              <a:rPr lang="en-US" sz="2400" dirty="0" err="1" smtClean="0"/>
              <a:t>হবে</a:t>
            </a:r>
            <a:r>
              <a:rPr lang="en-US" sz="2400" dirty="0" smtClean="0"/>
              <a:t>। ১৫ </a:t>
            </a:r>
            <a:r>
              <a:rPr lang="en-US" sz="2400" dirty="0" err="1" smtClean="0"/>
              <a:t>থেকে</a:t>
            </a:r>
            <a:r>
              <a:rPr lang="en-US" sz="2400" dirty="0" smtClean="0"/>
              <a:t> ৮ </a:t>
            </a:r>
            <a:r>
              <a:rPr lang="en-US" sz="2400" dirty="0" err="1" smtClean="0"/>
              <a:t>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কাগজের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টুকরো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বাদ</a:t>
            </a:r>
            <a:r>
              <a:rPr lang="en-US" sz="2400" dirty="0" smtClean="0"/>
              <a:t> </a:t>
            </a:r>
            <a:r>
              <a:rPr lang="en-US" sz="2400" dirty="0" err="1" smtClean="0"/>
              <a:t>দিলে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এককের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ঘরে</a:t>
            </a:r>
            <a:r>
              <a:rPr lang="en-US" sz="2400" dirty="0" smtClean="0"/>
              <a:t> ৭ </a:t>
            </a:r>
            <a:r>
              <a:rPr lang="en-US" sz="2400" dirty="0" err="1" smtClean="0"/>
              <a:t>পাব।দশকের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ঘরে</a:t>
            </a:r>
            <a:r>
              <a:rPr lang="en-US" sz="2400" dirty="0" smtClean="0"/>
              <a:t> ২ </a:t>
            </a:r>
            <a:r>
              <a:rPr lang="en-US" sz="2400" dirty="0" err="1" smtClean="0"/>
              <a:t>দশ</a:t>
            </a:r>
            <a:r>
              <a:rPr lang="en-US" sz="2400" dirty="0" smtClean="0"/>
              <a:t> </a:t>
            </a:r>
            <a:r>
              <a:rPr lang="en-US" sz="2400" dirty="0" err="1" smtClean="0"/>
              <a:t>থাকবে।এবার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দশকের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ঘরের</a:t>
            </a:r>
            <a:r>
              <a:rPr lang="en-US" sz="2400" dirty="0" smtClean="0"/>
              <a:t> ২ </a:t>
            </a:r>
            <a:r>
              <a:rPr lang="en-US" sz="2400" dirty="0" err="1" smtClean="0"/>
              <a:t>দশ</a:t>
            </a:r>
            <a:r>
              <a:rPr lang="en-US" sz="2400" dirty="0" smtClean="0"/>
              <a:t> </a:t>
            </a:r>
            <a:r>
              <a:rPr lang="en-US" sz="2400" dirty="0" err="1" smtClean="0"/>
              <a:t>থেকে</a:t>
            </a:r>
            <a:r>
              <a:rPr lang="en-US" sz="2400" dirty="0" smtClean="0"/>
              <a:t> ১ </a:t>
            </a:r>
            <a:r>
              <a:rPr lang="en-US" sz="2400" dirty="0" err="1" smtClean="0"/>
              <a:t>দশ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কাগজের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টুকরো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বাদ</a:t>
            </a:r>
            <a:r>
              <a:rPr lang="en-US" sz="2400" dirty="0" smtClean="0"/>
              <a:t> </a:t>
            </a:r>
            <a:r>
              <a:rPr lang="en-US" sz="2400" dirty="0" err="1" smtClean="0"/>
              <a:t>দিলে</a:t>
            </a:r>
            <a:r>
              <a:rPr lang="en-US" sz="2400" dirty="0" smtClean="0"/>
              <a:t> ১ </a:t>
            </a:r>
            <a:r>
              <a:rPr lang="en-US" sz="2400" dirty="0" err="1" smtClean="0"/>
              <a:t>দশ</a:t>
            </a:r>
            <a:r>
              <a:rPr lang="en-US" sz="2400" dirty="0" smtClean="0"/>
              <a:t> </a:t>
            </a:r>
            <a:r>
              <a:rPr lang="en-US" sz="2400" dirty="0" err="1" smtClean="0"/>
              <a:t>থাকবে।এভাবে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সমস্যাটি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শিক্ষার্থীদের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বুঝিয়ে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বলব</a:t>
            </a:r>
            <a:r>
              <a:rPr lang="en-US" sz="2400" dirty="0" smtClean="0"/>
              <a:t>।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(২)</a:t>
            </a:r>
            <a:r>
              <a:rPr lang="en-US" sz="2400" dirty="0" err="1" smtClean="0"/>
              <a:t>পাঠ্যপুস্তকের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নির্দেশনা</a:t>
            </a:r>
            <a:r>
              <a:rPr lang="en-US" sz="2400" dirty="0" smtClean="0"/>
              <a:t> </a:t>
            </a:r>
            <a:r>
              <a:rPr lang="en-US" sz="2400" dirty="0" err="1" smtClean="0"/>
              <a:t>অনুসরণ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হিসাবটি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ধাপে</a:t>
            </a:r>
            <a:r>
              <a:rPr lang="en-US" sz="2400" dirty="0" smtClean="0"/>
              <a:t> </a:t>
            </a:r>
            <a:r>
              <a:rPr lang="en-US" sz="2400" dirty="0" err="1" smtClean="0"/>
              <a:t>ধাপে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কিভাবে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সমাধান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 </a:t>
            </a:r>
            <a:r>
              <a:rPr lang="en-US" sz="2400" dirty="0" err="1" smtClean="0"/>
              <a:t>তা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ব্যাখ্যা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করব</a:t>
            </a:r>
            <a:r>
              <a:rPr lang="en-US" sz="2400" dirty="0" smtClean="0"/>
              <a:t>।</a:t>
            </a:r>
          </a:p>
          <a:p>
            <a:pPr algn="ctr"/>
            <a:endParaRPr lang="en-US" sz="2400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19400" y="6488668"/>
            <a:ext cx="3903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Gmail:aziburrahman6231@gmail.com</a:t>
            </a:r>
            <a:endParaRPr lang="en-US" dirty="0"/>
          </a:p>
        </p:txBody>
      </p:sp>
      <p:pic>
        <p:nvPicPr>
          <p:cNvPr id="5" name="Picture 4" descr="batayon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9000" y="0"/>
            <a:ext cx="1905000" cy="129540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91013_0004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58288"/>
            <a:ext cx="8839200" cy="67210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57600" y="6324600"/>
            <a:ext cx="3903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Gmail:aziburrahman6231@gmail.com</a:t>
            </a:r>
            <a:endParaRPr lang="en-US" dirty="0"/>
          </a:p>
        </p:txBody>
      </p:sp>
      <p:pic>
        <p:nvPicPr>
          <p:cNvPr id="4" name="Picture 3" descr="batayon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37443" y="0"/>
            <a:ext cx="1106557" cy="1018032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91013_0002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0"/>
            <a:ext cx="6477000" cy="65301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43200" y="6488668"/>
            <a:ext cx="3903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Gmail:aziburrahman6231@gmail.com</a:t>
            </a:r>
            <a:endParaRPr lang="en-US" dirty="0"/>
          </a:p>
        </p:txBody>
      </p:sp>
      <p:pic>
        <p:nvPicPr>
          <p:cNvPr id="4" name="Picture 3" descr="batayon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7930" y="0"/>
            <a:ext cx="1186070" cy="1091184"/>
          </a:xfrm>
          <a:prstGeom prst="rect">
            <a:avLst/>
          </a:prstGeom>
        </p:spPr>
      </p:pic>
    </p:spTree>
  </p:cSld>
  <p:clrMapOvr>
    <a:masterClrMapping/>
  </p:clrMapOvr>
  <p:transition spd="slow" advClick="0"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483</TotalTime>
  <Words>376</Words>
  <Application>Microsoft Office PowerPoint</Application>
  <PresentationFormat>On-screen Show (4:3)</PresentationFormat>
  <Paragraphs>134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Origin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This</dc:creator>
  <cp:lastModifiedBy>Asar Alo</cp:lastModifiedBy>
  <cp:revision>119</cp:revision>
  <dcterms:created xsi:type="dcterms:W3CDTF">2006-08-16T00:00:00Z</dcterms:created>
  <dcterms:modified xsi:type="dcterms:W3CDTF">2019-10-24T12:03:02Z</dcterms:modified>
</cp:coreProperties>
</file>