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78" r:id="rId9"/>
    <p:sldId id="264" r:id="rId10"/>
    <p:sldId id="265" r:id="rId11"/>
    <p:sldId id="266" r:id="rId12"/>
    <p:sldId id="267" r:id="rId13"/>
    <p:sldId id="272" r:id="rId14"/>
    <p:sldId id="268" r:id="rId15"/>
    <p:sldId id="269" r:id="rId16"/>
    <p:sldId id="271" r:id="rId17"/>
    <p:sldId id="270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132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316B3-95F4-494E-B03C-DC1558447659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B17DF3-6F1C-4645-A4FD-F2B27EBDA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572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CCEEC-A9F4-4B5B-85C0-EB454C04E92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838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1EAED6-D97F-421B-B66E-62EACD3AA54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056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867DB-09BD-4DB2-AF08-7633C0F911ED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639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AF365-9DD1-43F0-85DE-B85E09DB248C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EFAF-114F-49F1-8811-737A6168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79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AF365-9DD1-43F0-85DE-B85E09DB248C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EFAF-114F-49F1-8811-737A6168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986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AF365-9DD1-43F0-85DE-B85E09DB248C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EFAF-114F-49F1-8811-737A6168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834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AF365-9DD1-43F0-85DE-B85E09DB248C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EFAF-114F-49F1-8811-737A6168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240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AF365-9DD1-43F0-85DE-B85E09DB248C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EFAF-114F-49F1-8811-737A6168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25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AF365-9DD1-43F0-85DE-B85E09DB248C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EFAF-114F-49F1-8811-737A6168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567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AF365-9DD1-43F0-85DE-B85E09DB248C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EFAF-114F-49F1-8811-737A6168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794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AF365-9DD1-43F0-85DE-B85E09DB248C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EFAF-114F-49F1-8811-737A6168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221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AF365-9DD1-43F0-85DE-B85E09DB248C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EFAF-114F-49F1-8811-737A6168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423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AF365-9DD1-43F0-85DE-B85E09DB248C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EFAF-114F-49F1-8811-737A6168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973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AF365-9DD1-43F0-85DE-B85E09DB248C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EFAF-114F-49F1-8811-737A6168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422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AF365-9DD1-43F0-85DE-B85E09DB248C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9EFAF-114F-49F1-8811-737A61681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4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nargisat1981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TAUR RAHMAN\Pictures\AutoCollage\FLOOD_AutoCollage_7_Images.jpg"/>
          <p:cNvPicPr>
            <a:picLocks noChangeAspect="1" noChangeArrowheads="1"/>
          </p:cNvPicPr>
          <p:nvPr/>
        </p:nvPicPr>
        <p:blipFill>
          <a:blip r:embed="rId2"/>
          <a:srcRect t="7463" b="895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sp>
        <p:nvSpPr>
          <p:cNvPr id="3" name="TextBox 2"/>
          <p:cNvSpPr txBox="1"/>
          <p:nvPr/>
        </p:nvSpPr>
        <p:spPr>
          <a:xfrm>
            <a:off x="255130" y="0"/>
            <a:ext cx="64780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পাঠে সবাইকে... </a:t>
            </a:r>
            <a:endParaRPr lang="en-US" sz="6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82817" y="2612156"/>
            <a:ext cx="458303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3000" b="1" dirty="0" smtClean="0">
                <a:ln w="12700" cmpd="sng">
                  <a:solidFill>
                    <a:schemeClr val="bg1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000" b="1" dirty="0">
              <a:ln w="12700" cmpd="sng">
                <a:solidFill>
                  <a:schemeClr val="bg1"/>
                </a:solidFill>
                <a:prstDash val="solid"/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25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428179" y="3082754"/>
            <a:ext cx="287644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bn-IN" sz="4050" b="1" spc="38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endParaRPr lang="en-US" sz="4050" b="1" spc="38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" name="Oval 1"/>
          <p:cNvSpPr/>
          <p:nvPr/>
        </p:nvSpPr>
        <p:spPr>
          <a:xfrm>
            <a:off x="1669774" y="117932"/>
            <a:ext cx="5236562" cy="1204609"/>
          </a:xfrm>
          <a:prstGeom prst="ellipse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u="sng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5400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u="sng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5400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8259" y="3626346"/>
            <a:ext cx="7010401" cy="286232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নার্গিস আক্তার </a:t>
            </a:r>
            <a:endParaRPr lang="bn-IN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</a:p>
          <a:p>
            <a:pPr algn="ctr"/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ফজু খলিফা কান্দি </a:t>
            </a:r>
            <a:r>
              <a:rPr lang="bn-IN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সরকারি প্রাঃ বিদ্যালয়।</a:t>
            </a:r>
          </a:p>
          <a:p>
            <a:pPr algn="ctr"/>
            <a:r>
              <a:rPr lang="bn-IN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শিবচর, </a:t>
            </a:r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মাদারিপুর।</a:t>
            </a:r>
          </a:p>
          <a:p>
            <a:pPr algn="ctr"/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NikoshBAN" panose="02000000000000000000" pitchFamily="2" charset="0"/>
                <a:hlinkClick r:id="rId3"/>
              </a:rPr>
              <a:t>nargisat1981@gmail.com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NikoshBAN" panose="02000000000000000000" pitchFamily="2" charset="0"/>
              </a:rPr>
              <a:t> 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465" y="1494719"/>
            <a:ext cx="1501988" cy="19342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24403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72409" y="397565"/>
            <a:ext cx="3200400" cy="873621"/>
          </a:xfrm>
          <a:prstGeom prst="frame">
            <a:avLst>
              <a:gd name="adj1" fmla="val 6061"/>
            </a:avLst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u="sng" dirty="0">
                <a:ln w="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u="sng" dirty="0" err="1" smtClean="0">
                <a:ln w="0"/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u="sng" dirty="0" smtClean="0">
                <a:ln w="0"/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u="sng" dirty="0" smtClean="0">
                <a:ln w="0"/>
                <a:latin typeface="NikoshBAN" pitchFamily="2" charset="0"/>
                <a:cs typeface="NikoshBAN" pitchFamily="2" charset="0"/>
              </a:rPr>
              <a:t>পরিচিতি </a:t>
            </a:r>
            <a:endParaRPr lang="en-US" sz="4400" u="sng" dirty="0">
              <a:ln w="0"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71637" y="2448751"/>
            <a:ext cx="5172363" cy="286232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শ্রেণিঃ</a:t>
            </a:r>
            <a:r>
              <a:rPr lang="bn-IN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চতুর্থ  </a:t>
            </a:r>
          </a:p>
          <a:p>
            <a:pPr algn="ctr"/>
            <a:r>
              <a:rPr lang="bn-BD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বাংলাদেশ ও বিশ্বপরিচয় </a:t>
            </a:r>
          </a:p>
          <a:p>
            <a:pPr algn="ctr"/>
            <a:r>
              <a:rPr lang="bn-BD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পাঠঃ </a:t>
            </a:r>
            <a:r>
              <a:rPr lang="bn-BD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দুর্যোগ মোকাবেলা</a:t>
            </a:r>
            <a:endParaRPr lang="bn-IN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পাঠ্যাংশঃ বন্যা </a:t>
            </a:r>
            <a:endParaRPr lang="bn-BD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সময়ঃ ৪০ মিনিট। 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85" y="2249968"/>
            <a:ext cx="2666904" cy="345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345782"/>
      </p:ext>
    </p:extLst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6241" y="3816866"/>
            <a:ext cx="7470559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1. </a:t>
            </a:r>
            <a:r>
              <a:rPr lang="bn-BD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বাংলাদেশের </a:t>
            </a:r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বন্যা ও বন্যার কারণ সম্পর্কে বলতে পারবে 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;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4731266"/>
            <a:ext cx="7467600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2. </a:t>
            </a:r>
            <a:r>
              <a:rPr lang="bn-BD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সামাজিক </a:t>
            </a:r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জীবনে বন্যার প্রভাব বর্ণনা করতে পারবে 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;</a:t>
            </a:r>
            <a:r>
              <a:rPr lang="bn-BD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21986" y="5645666"/>
            <a:ext cx="7464814" cy="95410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3. </a:t>
            </a:r>
            <a:r>
              <a:rPr lang="bn-BD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বন্যা </a:t>
            </a:r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মোকাবেলার প্রস্তুতি ও পরবর্তী করণীয় সম্পর্কে বলতে পারবে । 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57939" y="687184"/>
            <a:ext cx="2743200" cy="1081980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06299" y="2372619"/>
            <a:ext cx="4927023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ln w="0"/>
                <a:latin typeface="NikoshBAN" pitchFamily="2" charset="0"/>
                <a:cs typeface="NikoshBAN" pitchFamily="2" charset="0"/>
              </a:rPr>
              <a:t>এই পাঠ শেষে শিক্ষার্থীরা যা যা ...... </a:t>
            </a:r>
            <a:endParaRPr lang="en-US" sz="2800" dirty="0">
              <a:ln w="0"/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360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859" y="684133"/>
            <a:ext cx="6698293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তোমরা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ভাল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33700" y="5528888"/>
            <a:ext cx="3124200" cy="99542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বন্যার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ছবি ।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3" descr="C:\Users\ATAUR RAHMAN\Desktop\FLOOD\fff5.jpg"/>
          <p:cNvPicPr>
            <a:picLocks noChangeAspect="1" noChangeArrowheads="1"/>
          </p:cNvPicPr>
          <p:nvPr/>
        </p:nvPicPr>
        <p:blipFill>
          <a:blip r:embed="rId2"/>
          <a:srcRect r="5338"/>
          <a:stretch>
            <a:fillRect/>
          </a:stretch>
        </p:blipFill>
        <p:spPr bwMode="auto">
          <a:xfrm>
            <a:off x="6264417" y="1495968"/>
            <a:ext cx="2514807" cy="206459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21"/>
          <a:stretch/>
        </p:blipFill>
        <p:spPr>
          <a:xfrm>
            <a:off x="387059" y="1495968"/>
            <a:ext cx="2540455" cy="206459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8" name="Picture 2" descr="C:\Users\ATAUR RAHMAN\Desktop\FLOOD\f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7082" y="1495968"/>
            <a:ext cx="2815849" cy="206459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9" name="Picture 2" descr="C:\Users\ATAUR RAHMAN\Pictures\AutoCollage\FLOOD_AutoCollage_7_Images.jpg"/>
          <p:cNvPicPr>
            <a:picLocks noChangeAspect="1" noChangeArrowheads="1"/>
          </p:cNvPicPr>
          <p:nvPr/>
        </p:nvPicPr>
        <p:blipFill>
          <a:blip r:embed="rId5"/>
          <a:srcRect t="7463" b="8955"/>
          <a:stretch>
            <a:fillRect/>
          </a:stretch>
        </p:blipFill>
        <p:spPr bwMode="auto">
          <a:xfrm>
            <a:off x="1337594" y="3623799"/>
            <a:ext cx="3027730" cy="190508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10" name="Picture 2" descr="C:\Users\ATAUR RAHMAN\Desktop\FLOOD\ff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18511" y="3737150"/>
            <a:ext cx="2939079" cy="1791738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sp>
        <p:nvSpPr>
          <p:cNvPr id="13" name="Rectangle 12"/>
          <p:cNvSpPr/>
          <p:nvPr/>
        </p:nvSpPr>
        <p:spPr>
          <a:xfrm>
            <a:off x="2092655" y="620897"/>
            <a:ext cx="48062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কিসের ছবি দেখলে 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994979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0383" y="495816"/>
            <a:ext cx="533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আমাদের আজকের পাঠ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1971" y="3699429"/>
            <a:ext cx="2630557" cy="1000125"/>
          </a:xfrm>
          <a:prstGeom prst="pentagon">
            <a:avLst/>
          </a:prstGeom>
          <a:noFill/>
          <a:ln>
            <a:noFill/>
          </a:ln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bn-BD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বন্যা 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5725180"/>
            <a:ext cx="8382000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পাঠ্যাংশঃ বর্ষাকালে পানি-------------------থাকার চেষ্টা করব ।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 descr="C:\Users\ATAUR RAHMAN\Desktop\FLOOD\ff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1971" y="1799649"/>
            <a:ext cx="2807831" cy="2031423"/>
          </a:xfrm>
          <a:prstGeom prst="roundRect">
            <a:avLst>
              <a:gd name="adj" fmla="val 35435"/>
            </a:avLst>
          </a:prstGeom>
          <a:noFill/>
          <a:ln w="28575">
            <a:solidFill>
              <a:srgbClr val="7030A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026" name="Picture 2" descr="C:\Users\ATAUR RAHMAN\Pictures\AutoCollage\FLOOD_AutoCollage_7_Images.jpg"/>
          <p:cNvPicPr>
            <a:picLocks noChangeAspect="1" noChangeArrowheads="1"/>
          </p:cNvPicPr>
          <p:nvPr/>
        </p:nvPicPr>
        <p:blipFill>
          <a:blip r:embed="rId3"/>
          <a:srcRect t="7463" b="8955"/>
          <a:stretch>
            <a:fillRect/>
          </a:stretch>
        </p:blipFill>
        <p:spPr bwMode="auto">
          <a:xfrm>
            <a:off x="1358362" y="1219202"/>
            <a:ext cx="5970075" cy="3993165"/>
          </a:xfrm>
          <a:prstGeom prst="rect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10806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790700" y="508125"/>
            <a:ext cx="5562600" cy="584775"/>
          </a:xfrm>
          <a:prstGeom prst="rect">
            <a:avLst/>
          </a:prstGeom>
          <a:noFill/>
          <a:ln w="19050">
            <a:noFill/>
            <a:prstDash val="sysDash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বন্যা বাংলাদেশের একটি প্রধান দুর্যোগ । 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ATAUR RAHMAN\Desktop\FLOOD\fff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3512" y="1381032"/>
            <a:ext cx="6397487" cy="349577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sp>
        <p:nvSpPr>
          <p:cNvPr id="16" name="TextBox 15"/>
          <p:cNvSpPr txBox="1"/>
          <p:nvPr/>
        </p:nvSpPr>
        <p:spPr>
          <a:xfrm>
            <a:off x="2324100" y="4923475"/>
            <a:ext cx="457200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বন্যা কাকে বলে ? 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5800" y="5446695"/>
            <a:ext cx="7848600" cy="1077218"/>
          </a:xfrm>
          <a:prstGeom prst="rect">
            <a:avLst/>
          </a:prstGeom>
          <a:noFill/>
          <a:ln>
            <a:noFill/>
            <a:prstDash val="lgDash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বর্ষাকালে পানি অস্বাভাবিকভাবে বেড়ে গেলে মানুষ</a:t>
            </a:r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  <a:r>
              <a:rPr lang="bn-IN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পশুপাখি,</a:t>
            </a:r>
            <a:r>
              <a:rPr lang="bn-IN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ঘরবাড়ির </a:t>
            </a:r>
            <a:r>
              <a:rPr lang="bn-BD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যে ক্ষতি হয়</a:t>
            </a:r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  <a:r>
              <a:rPr lang="bn-IN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সেই </a:t>
            </a:r>
            <a:r>
              <a:rPr lang="bn-BD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অবস্থাকে আমরা বন্যা বলি । 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756226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67192E47-9D14-4922-B845-0E7E97A97E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3" t="13346" r="20731" b="19643"/>
          <a:stretch/>
        </p:blipFill>
        <p:spPr>
          <a:xfrm flipH="1">
            <a:off x="788504" y="2120347"/>
            <a:ext cx="2411896" cy="2107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788504" y="629479"/>
            <a:ext cx="2743200" cy="769441"/>
          </a:xfrm>
          <a:prstGeom prst="rect">
            <a:avLst/>
          </a:prstGeom>
          <a:noFill/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কাজ 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38939" y="2677804"/>
            <a:ext cx="52147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bn-IN" sz="4000" dirty="0" smtClean="0">
                <a:ln w="0"/>
                <a:latin typeface="NikoshBAN" pitchFamily="2" charset="0"/>
                <a:cs typeface="NikoshBAN" pitchFamily="2" charset="0"/>
              </a:rPr>
              <a:t>বন্যা কাকে বলে?  </a:t>
            </a:r>
            <a:endParaRPr lang="en-US" sz="4000" dirty="0">
              <a:ln w="0"/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93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TAUR RAHMAN\Desktop\FLOOD\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9196" y="1066800"/>
            <a:ext cx="4110404" cy="288084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974854" y="4809996"/>
            <a:ext cx="7486389" cy="1200329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ঘরবাড়ি ডুবে যায় বলে মানুষের থাকতে অনেক কষ্ট হয় । তখন সবাই উঁচু জায়গায় চলে যায় । 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 descr="C:\Users\ATAUR RAHMAN\Desktop\FLOOD\fff5.jpg"/>
          <p:cNvPicPr>
            <a:picLocks noChangeAspect="1" noChangeArrowheads="1"/>
          </p:cNvPicPr>
          <p:nvPr/>
        </p:nvPicPr>
        <p:blipFill>
          <a:blip r:embed="rId3"/>
          <a:srcRect r="5338"/>
          <a:stretch>
            <a:fillRect/>
          </a:stretch>
        </p:blipFill>
        <p:spPr bwMode="auto">
          <a:xfrm>
            <a:off x="4718049" y="1066801"/>
            <a:ext cx="4197353" cy="2895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" name="Group 5"/>
          <p:cNvGrpSpPr/>
          <p:nvPr/>
        </p:nvGrpSpPr>
        <p:grpSpPr>
          <a:xfrm>
            <a:off x="3124200" y="152400"/>
            <a:ext cx="2743200" cy="671155"/>
            <a:chOff x="3124200" y="228600"/>
            <a:chExt cx="2743200" cy="671155"/>
          </a:xfrm>
          <a:noFill/>
        </p:grpSpPr>
        <p:sp>
          <p:nvSpPr>
            <p:cNvPr id="7" name="Flowchart: Decision 6"/>
            <p:cNvSpPr/>
            <p:nvPr/>
          </p:nvSpPr>
          <p:spPr>
            <a:xfrm>
              <a:off x="3124200" y="228600"/>
              <a:ext cx="2743200" cy="609600"/>
            </a:xfrm>
            <a:prstGeom prst="flowChartDecis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00400" y="314980"/>
              <a:ext cx="2667000" cy="58477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বন্যার সময় </a:t>
              </a:r>
              <a:endPara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cxnSp>
        <p:nvCxnSpPr>
          <p:cNvPr id="10" name="Straight Arrow Connector 9"/>
          <p:cNvCxnSpPr/>
          <p:nvPr/>
        </p:nvCxnSpPr>
        <p:spPr>
          <a:xfrm>
            <a:off x="152400" y="838200"/>
            <a:ext cx="8839200" cy="1588"/>
          </a:xfrm>
          <a:prstGeom prst="straightConnector1">
            <a:avLst/>
          </a:prstGeom>
          <a:ln w="28575">
            <a:noFill/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28600" y="4265612"/>
            <a:ext cx="8610600" cy="1588"/>
          </a:xfrm>
          <a:prstGeom prst="straightConnector1">
            <a:avLst/>
          </a:prstGeom>
          <a:ln w="28575">
            <a:noFill/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3085703" y="2552303"/>
            <a:ext cx="2971800" cy="794"/>
          </a:xfrm>
          <a:prstGeom prst="straightConnector1">
            <a:avLst/>
          </a:prstGeom>
          <a:ln w="28575">
            <a:noFill/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7873726"/>
      </p:ext>
    </p:extLst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28250" y="376109"/>
            <a:ext cx="2743200" cy="732711"/>
            <a:chOff x="3124200" y="228600"/>
            <a:chExt cx="2743200" cy="732711"/>
          </a:xfrm>
          <a:noFill/>
        </p:grpSpPr>
        <p:sp>
          <p:nvSpPr>
            <p:cNvPr id="3" name="Flowchart: Decision 2"/>
            <p:cNvSpPr/>
            <p:nvPr/>
          </p:nvSpPr>
          <p:spPr>
            <a:xfrm>
              <a:off x="3124200" y="228600"/>
              <a:ext cx="2743200" cy="609600"/>
            </a:xfrm>
            <a:prstGeom prst="flowChartDecis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200400" y="314980"/>
              <a:ext cx="2667000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বন্যার সময় </a:t>
              </a:r>
              <a:endPara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59890" y="4509331"/>
            <a:ext cx="8148020" cy="1200329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 স্কুলে আসতে পারেনা । তাছাড়া অনেক স্কুলে মানুষ আশ্রয় নেবার ফলে স্কুল বন্ধ থাকে । 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2" descr="C:\Users\ATAUR RAHMAN\Desktop\FLOOD\ff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33902" y="1204257"/>
            <a:ext cx="4188023" cy="255312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43" y="1204257"/>
            <a:ext cx="4122107" cy="27163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507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91816" y="5081392"/>
            <a:ext cx="746428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রাস্তাঘাট ডুবে যাওয়াতে চলা ফেরায় সমস্যা হয় । 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352800" y="304800"/>
            <a:ext cx="2743200" cy="794266"/>
            <a:chOff x="3124200" y="228600"/>
            <a:chExt cx="2743200" cy="794266"/>
          </a:xfrm>
          <a:noFill/>
        </p:grpSpPr>
        <p:sp>
          <p:nvSpPr>
            <p:cNvPr id="8" name="Flowchart: Decision 7"/>
            <p:cNvSpPr/>
            <p:nvPr/>
          </p:nvSpPr>
          <p:spPr>
            <a:xfrm>
              <a:off x="3124200" y="228600"/>
              <a:ext cx="2743200" cy="609600"/>
            </a:xfrm>
            <a:prstGeom prst="flowChartDecis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00400" y="314980"/>
              <a:ext cx="2667000" cy="70788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বন্যার সময় </a:t>
              </a:r>
              <a:endPara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cxnSp>
        <p:nvCxnSpPr>
          <p:cNvPr id="22" name="Straight Arrow Connector 21"/>
          <p:cNvCxnSpPr/>
          <p:nvPr/>
        </p:nvCxnSpPr>
        <p:spPr>
          <a:xfrm rot="5400000">
            <a:off x="3238897" y="2933303"/>
            <a:ext cx="2819400" cy="794"/>
          </a:xfrm>
          <a:prstGeom prst="straightConnector1">
            <a:avLst/>
          </a:prstGeom>
          <a:ln w="28575">
            <a:noFill/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C:\Users\ATAUR RAHMAN\Desktop\FLOOD\fff5.jpg"/>
          <p:cNvPicPr>
            <a:picLocks noChangeAspect="1" noChangeArrowheads="1"/>
          </p:cNvPicPr>
          <p:nvPr/>
        </p:nvPicPr>
        <p:blipFill>
          <a:blip r:embed="rId2"/>
          <a:srcRect r="5338"/>
          <a:stretch>
            <a:fillRect/>
          </a:stretch>
        </p:blipFill>
        <p:spPr bwMode="auto">
          <a:xfrm>
            <a:off x="5025026" y="1524000"/>
            <a:ext cx="3590598" cy="2947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06" y="1524001"/>
            <a:ext cx="3593563" cy="30715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8921160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8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6033" y="5116200"/>
            <a:ext cx="8305800" cy="1200329"/>
          </a:xfrm>
          <a:prstGeom prst="rect">
            <a:avLst/>
          </a:prstGeom>
          <a:noFill/>
          <a:ln w="19050">
            <a:noFill/>
            <a:prstDash val="lgDash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মানুষের মধ্যে অনেক অসুখ দেখা যায় । তাই বন্যা আমাদের জন্য ক্ষতিকর । 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05979" y="302637"/>
            <a:ext cx="2667000" cy="69998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বন্যার সময় 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rot="5400000">
            <a:off x="342900" y="2780506"/>
            <a:ext cx="3124200" cy="1588"/>
          </a:xfrm>
          <a:prstGeom prst="straightConnector1">
            <a:avLst/>
          </a:prstGeom>
          <a:ln w="28575">
            <a:noFill/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>
            <a:off x="5753894" y="2780506"/>
            <a:ext cx="3124200" cy="1588"/>
          </a:xfrm>
          <a:prstGeom prst="straightConnector1">
            <a:avLst/>
          </a:prstGeom>
          <a:ln w="28575">
            <a:noFill/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C:\Users\ATAUR RAHMAN\Pictures\AutoCollage\FLOOD_AutoCollage_7_Images.jpg"/>
          <p:cNvPicPr>
            <a:picLocks noChangeAspect="1" noChangeArrowheads="1"/>
          </p:cNvPicPr>
          <p:nvPr/>
        </p:nvPicPr>
        <p:blipFill>
          <a:blip r:embed="rId2"/>
          <a:srcRect t="7463" b="8955"/>
          <a:stretch>
            <a:fillRect/>
          </a:stretch>
        </p:blipFill>
        <p:spPr bwMode="auto">
          <a:xfrm>
            <a:off x="2049049" y="1417895"/>
            <a:ext cx="5122895" cy="322339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</p:spTree>
    <p:extLst>
      <p:ext uri="{BB962C8B-B14F-4D97-AF65-F5344CB8AC3E}">
        <p14:creationId xmlns:p14="http://schemas.microsoft.com/office/powerpoint/2010/main" val="735222753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671" y="715045"/>
            <a:ext cx="325233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জো</a:t>
            </a:r>
            <a:r>
              <a:rPr lang="bn-BD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ড়ায় </a:t>
            </a:r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কা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জ 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C11CCF33-67ED-45B1-9C19-06D089025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809" y="2722914"/>
            <a:ext cx="1798773" cy="142228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352757" y="3244334"/>
            <a:ext cx="54864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3600" dirty="0">
                <a:ln w="0"/>
                <a:latin typeface="NikoshBAN" pitchFamily="2" charset="0"/>
                <a:cs typeface="NikoshBAN" pitchFamily="2" charset="0"/>
              </a:rPr>
              <a:t>বন্যার প্রভাবে </a:t>
            </a:r>
            <a:r>
              <a:rPr lang="en-US" sz="3600" dirty="0" err="1" smtClean="0">
                <a:ln w="0"/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3600" dirty="0" smtClean="0">
                <a:ln w="0"/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n w="0"/>
                <a:latin typeface="NikoshBAN" pitchFamily="2" charset="0"/>
                <a:cs typeface="NikoshBAN" pitchFamily="2" charset="0"/>
              </a:rPr>
              <a:t>কি </a:t>
            </a:r>
            <a:r>
              <a:rPr lang="bn-IN" sz="3600" dirty="0">
                <a:ln w="0"/>
                <a:latin typeface="NikoshBAN" pitchFamily="2" charset="0"/>
                <a:cs typeface="NikoshBAN" pitchFamily="2" charset="0"/>
              </a:rPr>
              <a:t>কি ক্ষতি </a:t>
            </a:r>
            <a:r>
              <a:rPr lang="bn-IN" sz="3600" dirty="0" smtClean="0">
                <a:ln w="0"/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ln w="0"/>
                <a:latin typeface="NikoshBAN" pitchFamily="2" charset="0"/>
                <a:cs typeface="NikoshBAN" pitchFamily="2" charset="0"/>
              </a:rPr>
              <a:t> ৫টি </a:t>
            </a:r>
            <a:r>
              <a:rPr lang="en-US" sz="3600" dirty="0" err="1" smtClean="0">
                <a:ln w="0"/>
                <a:latin typeface="NikoshBAN" pitchFamily="2" charset="0"/>
                <a:cs typeface="NikoshBAN" pitchFamily="2" charset="0"/>
              </a:rPr>
              <a:t>বাক্যে</a:t>
            </a:r>
            <a:r>
              <a:rPr lang="en-US" sz="3600" dirty="0" smtClean="0">
                <a:ln w="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latin typeface="NikoshBAN" pitchFamily="2" charset="0"/>
                <a:cs typeface="NikoshBAN" pitchFamily="2" charset="0"/>
              </a:rPr>
              <a:t>লিখ</a:t>
            </a:r>
            <a:r>
              <a:rPr lang="bn-IN" sz="3600" dirty="0" smtClean="0">
                <a:ln w="0"/>
                <a:latin typeface="NikoshBAN" pitchFamily="2" charset="0"/>
                <a:cs typeface="NikoshBAN" pitchFamily="2" charset="0"/>
              </a:rPr>
              <a:t>?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5018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57200" y="152400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বন্যাকে নিয়ন্ত্রণ করা যায়না কিন্তু মোকাবেলা করা যায় 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Striped Right Arrow 13"/>
          <p:cNvSpPr/>
          <p:nvPr/>
        </p:nvSpPr>
        <p:spPr>
          <a:xfrm>
            <a:off x="1859508" y="4497372"/>
            <a:ext cx="838200" cy="228600"/>
          </a:xfrm>
          <a:prstGeom prst="stripedRightArrow">
            <a:avLst>
              <a:gd name="adj1" fmla="val 50000"/>
              <a:gd name="adj2" fmla="val 103846"/>
            </a:avLst>
          </a:prstGeom>
          <a:gradFill flip="none" rotWithShape="1">
            <a:gsLst>
              <a:gs pos="84000">
                <a:srgbClr val="00B050">
                  <a:alpha val="70000"/>
                </a:srgbClr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614" y="651469"/>
            <a:ext cx="2143125" cy="2143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741" y="743607"/>
            <a:ext cx="2303059" cy="14618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530" y="3444623"/>
            <a:ext cx="3443270" cy="213674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1000" y="2753380"/>
            <a:ext cx="853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নিয়মিত রেডিও,টেলিভিশন ও সংবাদপত্রে আবহাওয়া সম্পর্কে খবর শুনব ।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3400" y="5599095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পানি তাড়াতাড়ি বাড়লে বাড়ির সবাই মিলে নিরাপদ স্থান বা আশ্রয়কেন্দ্রে যাওয়ার প্রস্তুতি নেব।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496908"/>
      </p:ext>
    </p:extLst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3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6 -0.00555 L 0.1625 -0.0055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00100" y="2381073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নিজের বই-খাতা, ব্যবহার্য দ্রব্য যাতে বন্যার পানিতে ভিজে না যায়, সেদিকে খেয়াল রাখব। 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6835" y="5867822"/>
            <a:ext cx="7830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bn-BD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বন্যার আগে শুকনো খাবার, বিশুদ্ধ পানি জমিয়ে রাখব । 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83561" y="-1191774"/>
            <a:ext cx="2067838" cy="492546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016" y="3797710"/>
            <a:ext cx="1363879" cy="164050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01456" y="3452316"/>
            <a:ext cx="1688907" cy="225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08212"/>
      </p:ext>
    </p:extLst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8293" y="5122232"/>
            <a:ext cx="83820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তোমরা কিভাবে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বন্যা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মোকাবেলা করবে সে বিষয় দলে আলোচনা করে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একটি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পোষ্টার পেপার তৈরি কর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?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98293" y="736790"/>
            <a:ext cx="2662908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4400" dirty="0">
                <a:latin typeface="NikoshBAN" pitchFamily="2" charset="0"/>
                <a:cs typeface="NikoshBAN" pitchFamily="2" charset="0"/>
              </a:rPr>
              <a:t>দ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লগত 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download.png">
            <a:extLst>
              <a:ext uri="{FF2B5EF4-FFF2-40B4-BE49-F238E27FC236}">
                <a16:creationId xmlns="" xmlns:a16="http://schemas.microsoft.com/office/drawing/2014/main" id="{ADB6E154-D9AF-4EEF-8548-645C48BC3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293" y="2257349"/>
            <a:ext cx="2428393" cy="1811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3" descr="C:\Users\ATAUR RAHMAN\Desktop\FLOOD\fff5.jpg"/>
          <p:cNvPicPr>
            <a:picLocks noChangeAspect="1" noChangeArrowheads="1"/>
          </p:cNvPicPr>
          <p:nvPr/>
        </p:nvPicPr>
        <p:blipFill>
          <a:blip r:embed="rId3"/>
          <a:srcRect r="5338"/>
          <a:stretch>
            <a:fillRect/>
          </a:stretch>
        </p:blipFill>
        <p:spPr bwMode="auto">
          <a:xfrm>
            <a:off x="4428678" y="1121511"/>
            <a:ext cx="3590598" cy="29477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139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01005" y="461850"/>
            <a:ext cx="7117307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latin typeface="NikoshBAN" pitchFamily="2" charset="0"/>
                <a:cs typeface="NikoshBAN" pitchFamily="2" charset="0"/>
              </a:rPr>
              <a:t>পাঠ্য বইয়ের ৬০ পৃষ্টা খোলে নিরবে পড় 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759" y="1562914"/>
            <a:ext cx="3773258" cy="484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974562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7096539" y="988823"/>
            <a:ext cx="1676400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3826" y="995690"/>
            <a:ext cx="3962400" cy="5232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সঠিক উত্তরটি বোর্ডে এসে লেখঃ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3400" y="25146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(১) দুর্যোগকে কত রকমে ভাগ করা যায় ?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14400" y="3124200"/>
            <a:ext cx="1676400" cy="52322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(ক) এক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05200" y="3124200"/>
            <a:ext cx="1676400" cy="52322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(খ) দুই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14400" y="3896380"/>
            <a:ext cx="1676400" cy="52322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(গ) তিন  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05200" y="3896380"/>
            <a:ext cx="1676400" cy="52322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(ঘ) চার 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019800" y="6457890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bn-BD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উত্তরের অপশনগুলোতে ক্লিক । 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57200" y="450598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(২) বাংলাদেশে কোন সময় বন্যা হয় ?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85800" y="5191780"/>
            <a:ext cx="2895600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(ক) জৈষ্ঠ্য থেকে ভাদ্র 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14800" y="5191780"/>
            <a:ext cx="2819400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(খ) বৈশাখ থেকে আশ্বিন   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5800" y="5953780"/>
            <a:ext cx="2895600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(গ) আষাঢ় থেকে আশ্বিন    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114800" y="5953780"/>
            <a:ext cx="2819400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(ঘ) আশ্বিন থেকে পৌষ    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401126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7200" y="1007165"/>
            <a:ext cx="3962400" cy="523220"/>
          </a:xfrm>
          <a:prstGeom prst="rect">
            <a:avLst/>
          </a:prstGeom>
          <a:noFill/>
          <a:ln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সঠিক উত্তরটি বোর্ডে এসে লেখঃ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2448580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(৩) বিভিন্ন দুর্যোগ মোকাবেলায় আমরা সব সময় কী থাকব ?  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0600" y="3124200"/>
            <a:ext cx="2438400" cy="52322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n w="0"/>
                <a:latin typeface="NikoshBAN" pitchFamily="2" charset="0"/>
                <a:cs typeface="NikoshBAN" pitchFamily="2" charset="0"/>
              </a:rPr>
              <a:t>(ক) নিরুপায় থাকব  </a:t>
            </a:r>
            <a:endParaRPr lang="en-US" sz="2800" dirty="0">
              <a:ln w="0"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33800" y="3124200"/>
            <a:ext cx="2438400" cy="52322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n w="0"/>
                <a:latin typeface="NikoshBAN" pitchFamily="2" charset="0"/>
                <a:cs typeface="NikoshBAN" pitchFamily="2" charset="0"/>
              </a:rPr>
              <a:t>(খ) ছোটাছুটি করব  </a:t>
            </a:r>
            <a:endParaRPr lang="en-US" sz="2800" dirty="0">
              <a:ln w="0"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90600" y="3896380"/>
            <a:ext cx="2438400" cy="52322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n w="0"/>
                <a:latin typeface="NikoshBAN" pitchFamily="2" charset="0"/>
                <a:cs typeface="NikoshBAN" pitchFamily="2" charset="0"/>
              </a:rPr>
              <a:t>(গ) ঘুমিয়ে থাকব   </a:t>
            </a:r>
            <a:endParaRPr lang="en-US" sz="2800" dirty="0">
              <a:ln w="0"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33800" y="3896380"/>
            <a:ext cx="2438400" cy="52322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n w="0"/>
                <a:latin typeface="NikoshBAN" pitchFamily="2" charset="0"/>
                <a:cs typeface="NikoshBAN" pitchFamily="2" charset="0"/>
              </a:rPr>
              <a:t>(ঘ) প্রস্তুত থাকব     </a:t>
            </a:r>
            <a:endParaRPr lang="en-US" sz="2800" dirty="0">
              <a:ln w="0"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" y="4572000"/>
            <a:ext cx="853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(৪)  বাংলাদেশে বন্যা হওয়ার কারণ হিসেবে নিচের কোনটি অধিক উপযোগী ?   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90600" y="6029980"/>
            <a:ext cx="2400300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(গ) ভৌগোলিক  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33800" y="5257800"/>
            <a:ext cx="2133600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(খ) সামাজিক  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33800" y="6029980"/>
            <a:ext cx="2133600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(ঘ) পারিবারিক   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90600" y="5257800"/>
            <a:ext cx="2400300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(ক) রাজনৈতিক     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172200" y="6305490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bn-BD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উত্তরের অপশনগুলোতে ক্লিক । 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30040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905000" y="381000"/>
            <a:ext cx="5486400" cy="1039356"/>
          </a:xfrm>
          <a:prstGeom prst="leftRightArrow">
            <a:avLst>
              <a:gd name="adj1" fmla="val 50000"/>
              <a:gd name="adj2" fmla="val 51205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নিচের প্রশ্নগুলোর উত্তর দাওঃ 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24000" y="3429002"/>
            <a:ext cx="69342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(ক) বন্যা কী ? বাংলাদেশে বন্যা হওয়ার কারণ লিখ ।  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00200" y="4419602"/>
            <a:ext cx="69342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(খ) সামাজিক জীবনে বন্যার প্রভাব বর্ণনা কর ।  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 descr="ccsdsds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4200" y="1371920"/>
            <a:ext cx="3048000" cy="1987548"/>
          </a:xfrm>
          <a:prstGeom prst="snip2DiagRect">
            <a:avLst>
              <a:gd name="adj1" fmla="val 22186"/>
              <a:gd name="adj2" fmla="val 18548"/>
            </a:avLst>
          </a:prstGeom>
          <a:noFill/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4168937681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TAUR RAHMAN\Desktop\pesha\unnamed-fi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1676400"/>
            <a:ext cx="2438400" cy="24384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971800" y="762000"/>
            <a:ext cx="3048000" cy="762000"/>
          </a:xfrm>
          <a:prstGeom prst="rect">
            <a:avLst/>
          </a:prstGeom>
          <a:noFill/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 wrap="none">
            <a:prstTxWarp prst="textStop">
              <a:avLst/>
            </a:prstTxWarp>
            <a:spAutoFit/>
          </a:bodyPr>
          <a:lstStyle/>
          <a:p>
            <a:pPr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54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5400" u="sng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4953002"/>
            <a:ext cx="7239000" cy="95410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বন্যার পর বন্যাদুর্গত মানুষকে সাহায্য করার জন্য তুমি কী কী পদক্ষেপ গ্রহন করবে, সে সম্পর্কে লিখে আনবে । 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09800" y="5410200"/>
            <a:ext cx="1219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8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03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owchart: Decision 10"/>
          <p:cNvSpPr/>
          <p:nvPr/>
        </p:nvSpPr>
        <p:spPr>
          <a:xfrm rot="1905246">
            <a:off x="30733" y="1502261"/>
            <a:ext cx="2046292" cy="1376181"/>
          </a:xfrm>
          <a:prstGeom prst="flowChartDecision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61052" y="0"/>
            <a:ext cx="6324600" cy="1256585"/>
          </a:xfrm>
          <a:prstGeom prst="rect">
            <a:avLst/>
          </a:prstGeom>
          <a:noFill/>
        </p:spPr>
        <p:txBody>
          <a:bodyPr wrap="square" rtlCol="0">
            <a:prstTxWarp prst="textWave2">
              <a:avLst>
                <a:gd name="adj1" fmla="val 20000"/>
                <a:gd name="adj2" fmla="val -51"/>
              </a:avLst>
            </a:prstTxWarp>
            <a:spAutoFit/>
          </a:bodyPr>
          <a:lstStyle/>
          <a:p>
            <a:pPr algn="ctr"/>
            <a:r>
              <a:rPr lang="bn-BD" sz="4800" b="1" dirty="0">
                <a:solidFill>
                  <a:srgbClr val="1903BD"/>
                </a:solidFill>
                <a:latin typeface="NikoshBAN" pitchFamily="2" charset="0"/>
                <a:cs typeface="NikoshBAN" pitchFamily="2" charset="0"/>
              </a:rPr>
              <a:t>সবাই ভাল থেকো </a:t>
            </a:r>
            <a:endParaRPr lang="en-US" sz="4800" b="1" dirty="0">
              <a:solidFill>
                <a:srgbClr val="1903BD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9192" y="1428436"/>
            <a:ext cx="1600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</a:t>
            </a:r>
            <a:endParaRPr lang="en-US" sz="8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Flowchart: Decision 19"/>
          <p:cNvSpPr/>
          <p:nvPr/>
        </p:nvSpPr>
        <p:spPr>
          <a:xfrm rot="1905246">
            <a:off x="613200" y="2802648"/>
            <a:ext cx="2046292" cy="1376181"/>
          </a:xfrm>
          <a:prstGeom prst="flowChartDecision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825279" y="2759981"/>
            <a:ext cx="152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ন্য </a:t>
            </a:r>
            <a:endParaRPr lang="en-US" sz="88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Flowchart: Decision 32"/>
          <p:cNvSpPr/>
          <p:nvPr/>
        </p:nvSpPr>
        <p:spPr>
          <a:xfrm rot="1905246">
            <a:off x="1199575" y="4093061"/>
            <a:ext cx="2046292" cy="1376181"/>
          </a:xfrm>
          <a:prstGeom prst="flowChartDecision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1599237" y="4091212"/>
            <a:ext cx="10080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  </a:t>
            </a:r>
            <a:endParaRPr lang="en-US" sz="8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Flowchart: Decision 34"/>
          <p:cNvSpPr/>
          <p:nvPr/>
        </p:nvSpPr>
        <p:spPr>
          <a:xfrm rot="1905246">
            <a:off x="1809175" y="5388461"/>
            <a:ext cx="2046292" cy="1376181"/>
          </a:xfrm>
          <a:prstGeom prst="flowChartDecision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2209800" y="5410200"/>
            <a:ext cx="1219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>
                <a:latin typeface="NikoshBAN" pitchFamily="2" charset="0"/>
                <a:cs typeface="NikoshBAN" pitchFamily="2" charset="0"/>
              </a:rPr>
              <a:t>দ  </a:t>
            </a:r>
            <a:endParaRPr lang="en-US" sz="8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2" descr="C:\Users\ATAUR RAHMAN\Desktop\FLOOD\f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37082" y="1495968"/>
            <a:ext cx="5153260" cy="377839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</p:spTree>
    <p:extLst>
      <p:ext uri="{BB962C8B-B14F-4D97-AF65-F5344CB8AC3E}">
        <p14:creationId xmlns:p14="http://schemas.microsoft.com/office/powerpoint/2010/main" val="3958359563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/>
      <p:bldP spid="7" grpId="0"/>
      <p:bldP spid="20" grpId="0" animBg="1"/>
      <p:bldP spid="21" grpId="0"/>
      <p:bldP spid="33" grpId="0" animBg="1"/>
      <p:bldP spid="34" grpId="0"/>
      <p:bldP spid="35" grpId="0" animBg="1"/>
      <p:bldP spid="3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</TotalTime>
  <Words>507</Words>
  <Application>Microsoft Office PowerPoint</Application>
  <PresentationFormat>On-screen Show (4:3)</PresentationFormat>
  <Paragraphs>88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NikoshBAN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Kawsar Ahamed</dc:creator>
  <cp:lastModifiedBy>Kawsar Ahamed</cp:lastModifiedBy>
  <cp:revision>18</cp:revision>
  <dcterms:created xsi:type="dcterms:W3CDTF">2019-09-23T17:29:11Z</dcterms:created>
  <dcterms:modified xsi:type="dcterms:W3CDTF">2019-10-24T13:51:54Z</dcterms:modified>
</cp:coreProperties>
</file>