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70" r:id="rId2"/>
    <p:sldId id="258" r:id="rId3"/>
    <p:sldId id="259" r:id="rId4"/>
    <p:sldId id="261" r:id="rId5"/>
    <p:sldId id="269" r:id="rId6"/>
    <p:sldId id="257" r:id="rId7"/>
    <p:sldId id="263" r:id="rId8"/>
    <p:sldId id="256" r:id="rId9"/>
    <p:sldId id="264" r:id="rId10"/>
    <p:sldId id="265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5" autoAdjust="0"/>
    <p:restoredTop sz="94660"/>
  </p:normalViewPr>
  <p:slideViewPr>
    <p:cSldViewPr>
      <p:cViewPr varScale="1">
        <p:scale>
          <a:sx n="65" d="100"/>
          <a:sy n="65" d="100"/>
        </p:scale>
        <p:origin x="-159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717DA-2F99-4ABD-A2A9-D1431A2AEEBE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D83754-6DC6-42B1-BBAF-BF28A3FC1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5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367AB8-709D-4D11-9F0D-1A208488E7F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902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্ত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367AB8-709D-4D11-9F0D-1A208488E7F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435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এমন</a:t>
            </a:r>
            <a:r>
              <a:rPr lang="bn-BD" baseline="0" dirty="0" smtClean="0"/>
              <a:t>   একটি   </a:t>
            </a:r>
            <a:r>
              <a:rPr lang="bn-BD" dirty="0" smtClean="0"/>
              <a:t>সামান্তরিক অংকন করবো যার একটি কোণ একটি নিদিষ্ট কোণের সমান এবং যা দ্বারা সীমাবদ্ধ ক্ষেত্র একটি ত্রিভুজ ক্ষেত্রেরসমা</a:t>
            </a:r>
            <a:r>
              <a:rPr lang="bn-BD" baseline="0" dirty="0" smtClean="0"/>
              <a:t> 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367AB8-709D-4D11-9F0D-1A208488E7F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751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367AB8-709D-4D11-9F0D-1A208488E7F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0099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367AB8-709D-4D11-9F0D-1A208488E7F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550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367AB8-709D-4D11-9F0D-1A208488E7F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434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0630-055B-4258-878E-D71AB62B4BEA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4EE3-D03C-4613-AAB7-6CC7D0D7C0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482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0630-055B-4258-878E-D71AB62B4BEA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4EE3-D03C-4613-AAB7-6CC7D0D7C0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740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0630-055B-4258-878E-D71AB62B4BEA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4EE3-D03C-4613-AAB7-6CC7D0D7C0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689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0630-055B-4258-878E-D71AB62B4BEA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4EE3-D03C-4613-AAB7-6CC7D0D7C0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36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0630-055B-4258-878E-D71AB62B4BEA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4EE3-D03C-4613-AAB7-6CC7D0D7C0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091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0630-055B-4258-878E-D71AB62B4BEA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4EE3-D03C-4613-AAB7-6CC7D0D7C0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051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0630-055B-4258-878E-D71AB62B4BEA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4EE3-D03C-4613-AAB7-6CC7D0D7C0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80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0630-055B-4258-878E-D71AB62B4BEA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4EE3-D03C-4613-AAB7-6CC7D0D7C0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142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0630-055B-4258-878E-D71AB62B4BEA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4EE3-D03C-4613-AAB7-6CC7D0D7C0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694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0630-055B-4258-878E-D71AB62B4BEA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4EE3-D03C-4613-AAB7-6CC7D0D7C0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006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0630-055B-4258-878E-D71AB62B4BEA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4EE3-D03C-4613-AAB7-6CC7D0D7C0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17631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0630-055B-4258-878E-D71AB62B4BEA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4EE3-D03C-4613-AAB7-6CC7D0D7C0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989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0630-055B-4258-878E-D71AB62B4BEA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4EE3-D03C-4613-AAB7-6CC7D0D7C0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5512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0630-055B-4258-878E-D71AB62B4BEA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4EE3-D03C-4613-AAB7-6CC7D0D7C0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241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0630-055B-4258-878E-D71AB62B4BEA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4EE3-D03C-4613-AAB7-6CC7D0D7C0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5042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0630-055B-4258-878E-D71AB62B4BEA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4EE3-D03C-4613-AAB7-6CC7D0D7C0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1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60630-055B-4258-878E-D71AB62B4BEA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6264EE3-D03C-4613-AAB7-6CC7D0D7C0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68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96944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024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182" y="2160588"/>
            <a:ext cx="5175249" cy="3881437"/>
          </a:xfrm>
          <a:ln>
            <a:solidFill>
              <a:schemeClr val="tx1"/>
            </a:solidFill>
          </a:ln>
        </p:spPr>
      </p:pic>
      <p:pic>
        <p:nvPicPr>
          <p:cNvPr id="9" name="Picture 8" descr="1338463162_07062011570 co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7318"/>
            <a:ext cx="9139382" cy="685453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11009" y="2967335"/>
            <a:ext cx="7721987" cy="264687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Triangle">
              <a:avLst/>
            </a:prstTxWarp>
            <a:spAutoFit/>
          </a:bodyPr>
          <a:lstStyle/>
          <a:p>
            <a:pPr algn="ctr"/>
            <a:r>
              <a:rPr lang="en-US" sz="16600" b="1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SutonnyOMJ" pitchFamily="2" charset="0"/>
                <a:cs typeface="SutonnyOMJ" pitchFamily="2" charset="0"/>
              </a:rPr>
              <a:t>স্বাগতম</a:t>
            </a:r>
            <a:endParaRPr lang="en-US" sz="1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780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05200" y="797004"/>
            <a:ext cx="2590800" cy="110799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SutonnyOMJ" pitchFamily="2" charset="0"/>
                <a:cs typeface="SutonnyOMJ" pitchFamily="2" charset="0"/>
              </a:rPr>
              <a:t>পরিচিতি</a:t>
            </a:r>
            <a:endParaRPr lang="en-US" sz="66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724400" y="2590800"/>
            <a:ext cx="4191000" cy="2438400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OMJ" pitchFamily="2" charset="0"/>
                <a:cs typeface="SutonnyOMJ" pitchFamily="2" charset="0"/>
              </a:rPr>
              <a:t>শ্রেণিঃ</a:t>
            </a:r>
            <a:r>
              <a:rPr kumimoji="0" lang="bn-BD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OMJ" pitchFamily="2" charset="0"/>
                <a:cs typeface="SutonnyOMJ" pitchFamily="2" charset="0"/>
              </a:rPr>
              <a:t> নবম</a:t>
            </a: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OMJ" pitchFamily="2" charset="0"/>
                <a:cs typeface="SutonnyOMJ" pitchFamily="2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OMJ" pitchFamily="2" charset="0"/>
                <a:cs typeface="SutonnyOMJ" pitchFamily="2" charset="0"/>
              </a:rPr>
              <a:t> বিষয়ঃ</a:t>
            </a:r>
            <a:r>
              <a:rPr kumimoji="0" lang="bn-BD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OMJ" pitchFamily="2" charset="0"/>
                <a:cs typeface="SutonnyOMJ" pitchFamily="2" charset="0"/>
              </a:rPr>
              <a:t> গণিত (জ্যামিতি ) </a:t>
            </a:r>
            <a:endParaRPr kumimoji="0" lang="en-US" sz="36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OMJ" pitchFamily="2" charset="0"/>
              <a:cs typeface="SutonnyOMJ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bn-BD" sz="3600" noProof="0" dirty="0" smtClean="0">
                <a:latin typeface="SutonnyOMJ" pitchFamily="2" charset="0"/>
                <a:cs typeface="SutonnyOMJ" pitchFamily="2" charset="0"/>
              </a:rPr>
              <a:t>পাঠঃজ্যামিতিক অ</a:t>
            </a:r>
            <a:r>
              <a:rPr lang="en-US" sz="3600" dirty="0" err="1" smtClean="0">
                <a:latin typeface="SutonnyOMJ" pitchFamily="2" charset="0"/>
                <a:cs typeface="SutonnyOMJ" pitchFamily="2" charset="0"/>
              </a:rPr>
              <a:t>ংকন</a:t>
            </a:r>
            <a:r>
              <a:rPr lang="bn-BD" sz="3600" noProof="0" dirty="0" smtClean="0">
                <a:latin typeface="SutonnyOMJ" pitchFamily="2" charset="0"/>
                <a:cs typeface="SutonnyOMJ" pitchFamily="2" charset="0"/>
              </a:rPr>
              <a:t> 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OMJ" pitchFamily="2" charset="0"/>
              <a:cs typeface="SutonnyOMJ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bn-BD" sz="3600" dirty="0" smtClean="0">
                <a:latin typeface="SutonnyOMJ" pitchFamily="2" charset="0"/>
                <a:cs typeface="SutonnyOMJ" pitchFamily="2" charset="0"/>
              </a:rPr>
              <a:t>সময়ঃ ৫০ মিনিট </a:t>
            </a:r>
            <a:endParaRPr kumimoji="0" lang="bn-BD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OMJ" pitchFamily="2" charset="0"/>
              <a:cs typeface="SutonnyOMJ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 flipH="1">
            <a:off x="4495800" y="2133600"/>
            <a:ext cx="152400" cy="3048000"/>
          </a:xfrm>
          <a:prstGeom prst="rect">
            <a:avLst/>
          </a:prstGeom>
          <a:solidFill>
            <a:srgbClr val="C0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0" y="1559749"/>
            <a:ext cx="4495800" cy="35394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n-BD" sz="3200" dirty="0" smtClean="0">
                <a:latin typeface="SutonnyMJ" pitchFamily="2" charset="0"/>
                <a:cs typeface="SutonnyMJ" pitchFamily="2" charset="0"/>
              </a:rPr>
              <a:t>        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আলমগীর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r>
              <a:rPr lang="bn-BD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bn-BD" sz="3200" dirty="0" smtClean="0">
                <a:latin typeface="SutonnyMJ" pitchFamily="2" charset="0"/>
                <a:cs typeface="SutonnyMJ" pitchFamily="2" charset="0"/>
              </a:rPr>
              <a:t> 	রামিজা         	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বালিকা</a:t>
            </a:r>
            <a:r>
              <a:rPr lang="bn-BD" sz="3200" dirty="0" smtClean="0">
                <a:latin typeface="SutonnyMJ" pitchFamily="2" charset="0"/>
                <a:cs typeface="SutonnyMJ" pitchFamily="2" charset="0"/>
              </a:rPr>
              <a:t>উচ্চ 	বিদ্যালয়</a:t>
            </a:r>
          </a:p>
          <a:p>
            <a:r>
              <a:rPr lang="bn-BD" sz="3200" dirty="0" smtClean="0">
                <a:latin typeface="SutonnyMJ" pitchFamily="2" charset="0"/>
                <a:cs typeface="SutonnyMJ" pitchFamily="2" charset="0"/>
              </a:rPr>
              <a:t>   কানাইঘাট,সিলেট</a:t>
            </a:r>
            <a:endParaRPr lang="en-US" sz="3200" dirty="0">
              <a:latin typeface="SutonnyMJ" pitchFamily="2" charset="0"/>
              <a:cs typeface="SutonnyMJ" pitchFamily="2" charset="0"/>
            </a:endParaRPr>
          </a:p>
          <a:p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bn-BD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     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01786935252</a:t>
            </a:r>
            <a:endParaRPr lang="en-GB" sz="32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1027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allAtOnce" animBg="1"/>
      <p:bldP spid="6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533400" y="2513012"/>
            <a:ext cx="2438400" cy="15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 flipH="1" flipV="1">
            <a:off x="381000" y="990600"/>
            <a:ext cx="1676400" cy="13716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 rot="616069">
            <a:off x="416476" y="1213330"/>
            <a:ext cx="1981200" cy="2286000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ight Triangle 12"/>
          <p:cNvSpPr/>
          <p:nvPr/>
        </p:nvSpPr>
        <p:spPr>
          <a:xfrm>
            <a:off x="5181600" y="381000"/>
            <a:ext cx="3124200" cy="2133600"/>
          </a:xfrm>
          <a:prstGeom prst="rtTriangl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Parallelogram 13"/>
          <p:cNvSpPr/>
          <p:nvPr/>
        </p:nvSpPr>
        <p:spPr>
          <a:xfrm>
            <a:off x="4953000" y="3276600"/>
            <a:ext cx="2819400" cy="2590800"/>
          </a:xfrm>
          <a:prstGeom prst="parallelogram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066800" y="1752600"/>
            <a:ext cx="114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SutonnyOMJ" pitchFamily="2" charset="0"/>
                <a:cs typeface="SutonnyOMJ" pitchFamily="2" charset="0"/>
              </a:rPr>
              <a:t>কোণ 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62600" y="1592759"/>
            <a:ext cx="137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SutonnyOMJ" pitchFamily="2" charset="0"/>
                <a:cs typeface="SutonnyOMJ" pitchFamily="2" charset="0"/>
              </a:rPr>
              <a:t>ত্রিভূজ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34000" y="4038600"/>
            <a:ext cx="213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SutonnyOMJ" pitchFamily="2" charset="0"/>
                <a:cs typeface="SutonnyOMJ" pitchFamily="2" charset="0"/>
              </a:rPr>
              <a:t>সামান্তরিক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66800" y="3581400"/>
            <a:ext cx="3200400" cy="18288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371600" y="3810000"/>
            <a:ext cx="259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SutonnyOMJ" pitchFamily="2" charset="0"/>
                <a:cs typeface="SutonnyOMJ" pitchFamily="2" charset="0"/>
              </a:rPr>
              <a:t>আয়তক্ষেত্র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87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 animBg="1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90800" y="762000"/>
            <a:ext cx="3581400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6000" u="sng" dirty="0" smtClean="0">
                <a:latin typeface="SutonnyOMJ" pitchFamily="2" charset="0"/>
                <a:cs typeface="SutonnyOMJ" pitchFamily="2" charset="0"/>
              </a:rPr>
              <a:t>আজকের পাঠ</a:t>
            </a:r>
            <a:endParaRPr lang="en-US" sz="6000" u="sng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71600" y="2971800"/>
            <a:ext cx="6248400" cy="144655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wÎf~R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   ,</a:t>
            </a:r>
            <a:r>
              <a:rPr lang="bn-BD" sz="4400" dirty="0" smtClean="0">
                <a:latin typeface="SutonnyOMJ" pitchFamily="2" charset="0"/>
                <a:cs typeface="SutonnyOMJ" pitchFamily="2" charset="0"/>
              </a:rPr>
              <a:t>চতুর্ভুজ  ও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sz="4400" dirty="0" smtClean="0">
                <a:latin typeface="SutonnyOMJ" pitchFamily="2" charset="0"/>
                <a:cs typeface="SutonnyOMJ" pitchFamily="2" charset="0"/>
              </a:rPr>
              <a:t>সামান্তরিক  এর ক্ষেত্রফল সম্পর্কিত  সম্পাদ্যঃ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533400"/>
            <a:ext cx="3048000" cy="120032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SutonnyOMJ" pitchFamily="2" charset="0"/>
                <a:cs typeface="SutonnyOMJ" pitchFamily="2" charset="0"/>
              </a:rPr>
              <a:t>শিখনফল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2133600"/>
            <a:ext cx="7772400" cy="193899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SutonnyOMJ" pitchFamily="2" charset="0"/>
                <a:cs typeface="SutonnyOMJ" pitchFamily="2" charset="0"/>
              </a:rPr>
              <a:t>১। কোণের সমান করে কোণ আঁকতে পারবে।</a:t>
            </a:r>
          </a:p>
          <a:p>
            <a:r>
              <a:rPr lang="bn-BD" sz="4000" dirty="0" smtClean="0">
                <a:latin typeface="SutonnyOMJ" pitchFamily="2" charset="0"/>
                <a:cs typeface="SutonnyOMJ" pitchFamily="2" charset="0"/>
              </a:rPr>
              <a:t>২। সামান্তরিক  </a:t>
            </a:r>
            <a:r>
              <a:rPr lang="en-US" sz="40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>
                <a:latin typeface="SutonnyOMJ" pitchFamily="2" charset="0"/>
                <a:cs typeface="SutonnyOMJ" pitchFamily="2" charset="0"/>
              </a:rPr>
              <a:t>অঙ্কন</a:t>
            </a:r>
            <a:r>
              <a:rPr lang="en-US" sz="40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bn-BD" sz="4000" dirty="0" smtClean="0">
                <a:latin typeface="SutonnyOMJ" pitchFamily="2" charset="0"/>
                <a:cs typeface="SutonnyOMJ" pitchFamily="2" charset="0"/>
              </a:rPr>
              <a:t>করতে পারবে।</a:t>
            </a:r>
          </a:p>
          <a:p>
            <a:r>
              <a:rPr lang="bn-BD" sz="4000" dirty="0" smtClean="0">
                <a:latin typeface="SutonnyOMJ" pitchFamily="2" charset="0"/>
                <a:cs typeface="SutonnyOMJ" pitchFamily="2" charset="0"/>
              </a:rPr>
              <a:t>৩। বাস্তবভিত্তিক সমস্যা সমাধান করতে পারবে।  </a:t>
            </a:r>
            <a:endParaRPr lang="en-US" sz="4000" dirty="0">
              <a:latin typeface="SutonnyOMJ" pitchFamily="2" charset="0"/>
              <a:cs typeface="Sutonny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8800"/>
            <a:ext cx="8382000" cy="3124200"/>
          </a:xfr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75000"/>
              </a:schemeClr>
            </a:solidFill>
          </a:ln>
        </p:spPr>
        <p:txBody>
          <a:bodyPr anchor="t">
            <a:noAutofit/>
          </a:bodyPr>
          <a:lstStyle/>
          <a:p>
            <a:pPr algn="just"/>
            <a:r>
              <a:rPr lang="bn-BD" sz="48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সমস্যাঃ এমন একটি সামান্তরিক</a:t>
            </a:r>
            <a:r>
              <a:rPr lang="en-US" sz="48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অঙ্কন</a:t>
            </a:r>
            <a:r>
              <a:rPr lang="en-US" sz="48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BD" sz="48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করবো, যার একটি কোণ একটি নির্দিষ্ট কোণের সমান এবং যা দ্বারা সীমাবদ্ধ ক্ষেত্র একটি ত্রিভুজক্ষেত্রের ক্ষেত্রফলের সমান  </a:t>
            </a:r>
            <a:r>
              <a:rPr lang="bn-BD" sz="24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।</a:t>
            </a:r>
            <a:endParaRPr lang="en-US" sz="2400" dirty="0">
              <a:solidFill>
                <a:srgbClr val="FF0000"/>
              </a:solidFill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39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4191000" y="1524000"/>
            <a:ext cx="4495800" cy="15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143000" y="1522412"/>
            <a:ext cx="1905000" cy="15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 flipH="1" flipV="1">
            <a:off x="914400" y="533400"/>
            <a:ext cx="1219200" cy="7620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/>
          <p:cNvSpPr/>
          <p:nvPr/>
        </p:nvSpPr>
        <p:spPr>
          <a:xfrm rot="527838">
            <a:off x="941742" y="694316"/>
            <a:ext cx="1219200" cy="1447800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15792" y="838200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x</a:t>
            </a:r>
            <a:endParaRPr lang="en-US" sz="3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581400" y="1143000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981200" y="5105400"/>
            <a:ext cx="2514600" cy="15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V="1">
            <a:off x="737968" y="3848100"/>
            <a:ext cx="1752600" cy="7620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219200" y="3352800"/>
            <a:ext cx="3276600" cy="17526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495800" y="5105400"/>
            <a:ext cx="3810000" cy="15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6210300" y="5143500"/>
            <a:ext cx="533400" cy="15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 flipH="1" flipV="1">
            <a:off x="3997724" y="2936476"/>
            <a:ext cx="2672552" cy="16764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724400" y="4535269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x</a:t>
            </a:r>
            <a:endParaRPr lang="en-US" sz="3600" b="1" dirty="0"/>
          </a:p>
        </p:txBody>
      </p:sp>
      <p:cxnSp>
        <p:nvCxnSpPr>
          <p:cNvPr id="42" name="Straight Connector 41"/>
          <p:cNvCxnSpPr/>
          <p:nvPr/>
        </p:nvCxnSpPr>
        <p:spPr>
          <a:xfrm rot="5400000" flipH="1" flipV="1">
            <a:off x="5992061" y="2944061"/>
            <a:ext cx="2667000" cy="165567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870514" y="4419600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x</a:t>
            </a:r>
            <a:endParaRPr lang="en-US" sz="3600" b="1" dirty="0"/>
          </a:p>
        </p:txBody>
      </p:sp>
      <p:cxnSp>
        <p:nvCxnSpPr>
          <p:cNvPr id="48" name="Straight Connector 47"/>
          <p:cNvCxnSpPr/>
          <p:nvPr/>
        </p:nvCxnSpPr>
        <p:spPr>
          <a:xfrm>
            <a:off x="1219200" y="3352800"/>
            <a:ext cx="5257800" cy="17526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Arc 48"/>
          <p:cNvSpPr/>
          <p:nvPr/>
        </p:nvSpPr>
        <p:spPr>
          <a:xfrm rot="13216320">
            <a:off x="5231345" y="4384211"/>
            <a:ext cx="533400" cy="914400"/>
          </a:xfrm>
          <a:prstGeom prst="arc">
            <a:avLst>
              <a:gd name="adj1" fmla="val 17150445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1" name="Straight Connector 50"/>
          <p:cNvCxnSpPr/>
          <p:nvPr/>
        </p:nvCxnSpPr>
        <p:spPr>
          <a:xfrm>
            <a:off x="1219200" y="3352800"/>
            <a:ext cx="7162800" cy="15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Arc 51"/>
          <p:cNvSpPr/>
          <p:nvPr/>
        </p:nvSpPr>
        <p:spPr>
          <a:xfrm rot="1389345">
            <a:off x="2035165" y="3206311"/>
            <a:ext cx="533400" cy="914400"/>
          </a:xfrm>
          <a:prstGeom prst="arc">
            <a:avLst>
              <a:gd name="adj1" fmla="val 17150445"/>
              <a:gd name="adj2" fmla="val 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609600" y="2590800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105400" y="2667000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F</a:t>
            </a:r>
            <a:endParaRPr lang="en-US" sz="36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7086600" y="2667000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G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153400" y="5105400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H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477000" y="5105400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D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343400" y="5105400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C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905000" y="5105400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B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133600" y="3205873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y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147604" y="4605996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y</a:t>
            </a:r>
          </a:p>
        </p:txBody>
      </p:sp>
      <p:cxnSp>
        <p:nvCxnSpPr>
          <p:cNvPr id="63" name="Straight Connector 62"/>
          <p:cNvCxnSpPr/>
          <p:nvPr/>
        </p:nvCxnSpPr>
        <p:spPr>
          <a:xfrm>
            <a:off x="4191000" y="1524000"/>
            <a:ext cx="4495800" cy="15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Arc 63"/>
          <p:cNvSpPr/>
          <p:nvPr/>
        </p:nvSpPr>
        <p:spPr>
          <a:xfrm rot="527838">
            <a:off x="939394" y="691968"/>
            <a:ext cx="1219200" cy="1447800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Arc 64"/>
          <p:cNvSpPr/>
          <p:nvPr/>
        </p:nvSpPr>
        <p:spPr>
          <a:xfrm rot="527838">
            <a:off x="941742" y="688456"/>
            <a:ext cx="1219200" cy="1447800"/>
          </a:xfrm>
          <a:prstGeom prst="arc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-0.01041 L -0.24271 0.52243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00" y="26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06 0.01873 L 0.3665 0.5229 " pathEditMode="relative" rAng="0" ptsTypes="AA">
                                      <p:cBhvr>
                                        <p:cTn id="117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00" y="25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94 0.00624 L 0.58611 0.52197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00" y="25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39" grpId="0"/>
      <p:bldP spid="44" grpId="0"/>
      <p:bldP spid="49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19400" y="1542871"/>
            <a:ext cx="3124200" cy="120032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SutonnyOMJ" pitchFamily="2" charset="0"/>
                <a:cs typeface="SutonnyOMJ" pitchFamily="2" charset="0"/>
              </a:rPr>
              <a:t>মূল্যায়ন</a:t>
            </a:r>
            <a:endParaRPr lang="en-US" sz="7200" dirty="0">
              <a:latin typeface="SutonnyOMJ" pitchFamily="2" charset="0"/>
              <a:cs typeface="SutonnyOMJ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66800" y="3573958"/>
                <a:ext cx="6705600" cy="769441"/>
              </a:xfrm>
              <a:prstGeom prst="rect">
                <a:avLst/>
              </a:prstGeom>
              <a:blipFill>
                <a:blip r:embed="rId4" cstate="print"/>
                <a:tile tx="0" ty="0" sx="100000" sy="100000" flip="none" algn="tl"/>
              </a:blipFill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smtClean="0">
                    <a:latin typeface="SutonnyOMJ" pitchFamily="2" charset="0"/>
                    <a:cs typeface="SutonnyOMJ" pitchFamily="2" charset="0"/>
                  </a:rPr>
                  <a:t>চাঁদার সাহায্যে60</a:t>
                </a:r>
                <a14:m>
                  <m:oMath xmlns:m="http://schemas.openxmlformats.org/officeDocument/2006/math">
                    <m:r>
                      <a:rPr lang="en-US" sz="4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°</m:t>
                    </m:r>
                  </m:oMath>
                </a14:m>
                <a:r>
                  <a:rPr lang="bn-BD" sz="4400" dirty="0" smtClean="0">
                    <a:latin typeface="SutonnyOMJ" pitchFamily="2" charset="0"/>
                    <a:cs typeface="SutonnyOMJ" pitchFamily="2" charset="0"/>
                  </a:rPr>
                  <a:t> </a:t>
                </a:r>
                <a:r>
                  <a:rPr lang="en-US" sz="4400" dirty="0" err="1" smtClean="0">
                    <a:latin typeface="SutonnyOMJ" pitchFamily="2" charset="0"/>
                    <a:cs typeface="SutonnyOMJ" pitchFamily="2" charset="0"/>
                  </a:rPr>
                  <a:t>কোন</a:t>
                </a:r>
                <a:r>
                  <a:rPr lang="en-US" sz="4400" dirty="0" smtClean="0">
                    <a:latin typeface="SutonnyOMJ" pitchFamily="2" charset="0"/>
                    <a:cs typeface="SutonnyOMJ" pitchFamily="2" charset="0"/>
                  </a:rPr>
                  <a:t> </a:t>
                </a:r>
                <a:r>
                  <a:rPr lang="en-US" sz="4400" dirty="0" err="1" smtClean="0">
                    <a:latin typeface="SutonnyOMJ" pitchFamily="2" charset="0"/>
                    <a:cs typeface="SutonnyOMJ" pitchFamily="2" charset="0"/>
                  </a:rPr>
                  <a:t>অঙ্কন</a:t>
                </a:r>
                <a:r>
                  <a:rPr lang="en-US" sz="4400" dirty="0" smtClean="0">
                    <a:latin typeface="SutonnyOMJ" pitchFamily="2" charset="0"/>
                    <a:cs typeface="SutonnyOMJ" pitchFamily="2" charset="0"/>
                  </a:rPr>
                  <a:t> </a:t>
                </a:r>
                <a:r>
                  <a:rPr lang="en-US" sz="4400" dirty="0" err="1" smtClean="0">
                    <a:latin typeface="SutonnyOMJ" pitchFamily="2" charset="0"/>
                    <a:cs typeface="SutonnyOMJ" pitchFamily="2" charset="0"/>
                  </a:rPr>
                  <a:t>কর</a:t>
                </a:r>
                <a:r>
                  <a:rPr lang="en-US" sz="4400" dirty="0" smtClean="0">
                    <a:latin typeface="SutonnyOMJ" pitchFamily="2" charset="0"/>
                    <a:cs typeface="SutonnyOMJ" pitchFamily="2" charset="0"/>
                  </a:rPr>
                  <a:t>।</a:t>
                </a:r>
                <a:endParaRPr lang="en-US" sz="4400" dirty="0">
                  <a:latin typeface="SutonnyOMJ" pitchFamily="2" charset="0"/>
                  <a:cs typeface="SutonnyOMJ" pitchFamily="2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3573958"/>
                <a:ext cx="6705600" cy="769441"/>
              </a:xfrm>
              <a:prstGeom prst="rect">
                <a:avLst/>
              </a:prstGeom>
              <a:blipFill rotWithShape="1">
                <a:blip r:embed="rId5"/>
                <a:stretch>
                  <a:fillRect l="-3636" t="-14286" r="-91" b="-3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024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667001"/>
            <a:ext cx="8305800" cy="2209799"/>
          </a:xfrm>
          <a:blipFill>
            <a:blip r:embed="rId3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lvl="3" indent="0">
              <a:buNone/>
            </a:pPr>
            <a:r>
              <a:rPr lang="en-US" sz="44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এমন</a:t>
            </a:r>
            <a:r>
              <a:rPr lang="en-US" sz="44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একটি</a:t>
            </a:r>
            <a:r>
              <a:rPr lang="bn-BD" sz="44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ত্রিভুজ</a:t>
            </a:r>
            <a:r>
              <a:rPr lang="en-US" sz="44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অংকণ</a:t>
            </a:r>
            <a:r>
              <a:rPr lang="en-US" sz="44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কর</a:t>
            </a:r>
            <a:r>
              <a:rPr lang="en-US" sz="44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যা</a:t>
            </a:r>
            <a:r>
              <a:rPr lang="en-US" sz="44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দ্বারা</a:t>
            </a:r>
            <a:r>
              <a:rPr lang="bn-BD" sz="4400" b="1" dirty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সীমাবদ্ধ</a:t>
            </a:r>
            <a:r>
              <a:rPr lang="bn-BD" sz="44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ক্ষেত্রের</a:t>
            </a:r>
            <a:r>
              <a:rPr lang="bn-BD" sz="44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ক্ষেত্রফল</a:t>
            </a:r>
            <a:r>
              <a:rPr lang="bn-BD" sz="44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একটি</a:t>
            </a:r>
            <a:r>
              <a:rPr lang="bn-BD" sz="44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নির্দিষ্ট</a:t>
            </a:r>
            <a:r>
              <a:rPr lang="bn-BD" sz="44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চতুর্ভুজক্ষেত্রের</a:t>
            </a:r>
            <a:r>
              <a:rPr lang="en-US" sz="44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ক্ষেত্রফলের</a:t>
            </a:r>
            <a:r>
              <a:rPr lang="en-US" sz="44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সমান</a:t>
            </a:r>
            <a:r>
              <a:rPr lang="en-US" sz="44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।</a:t>
            </a:r>
            <a:endParaRPr lang="en-US" sz="4400" b="1" dirty="0">
              <a:solidFill>
                <a:srgbClr val="C0000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9800" y="685800"/>
            <a:ext cx="4572000" cy="1323439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SutonnyOMJ" pitchFamily="2" charset="0"/>
                <a:cs typeface="SutonnyOMJ" pitchFamily="2" charset="0"/>
              </a:rPr>
              <a:t>জোড়ায় কাজ</a:t>
            </a:r>
            <a:endParaRPr lang="en-US" sz="80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58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19400" y="810161"/>
            <a:ext cx="4038600" cy="132343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SutonnyOMJ" pitchFamily="2" charset="0"/>
                <a:cs typeface="SutonnyOMJ" pitchFamily="2" charset="0"/>
              </a:rPr>
              <a:t>বাড়ির কাজ </a:t>
            </a:r>
            <a:endParaRPr lang="en-US" sz="80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2644676"/>
            <a:ext cx="7162800" cy="230832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SutonnyOMJ" pitchFamily="2" charset="0"/>
                <a:cs typeface="SutonnyOMJ" pitchFamily="2" charset="0"/>
              </a:rPr>
              <a:t>এমন একটি সামান্তরিক আঁকতে হবে যার একটি কোণ দেওয়া আছে এবং তা দ্বারা সীমাবদ্ধ ক্ষেত্র একটি নির্দিষ্ট চতুর্ভুজক্ষেত্রের ক্ষেত্রফলের সমান। 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9357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743200" y="3429000"/>
            <a:ext cx="4648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800" dirty="0"/>
          </a:p>
        </p:txBody>
      </p:sp>
      <p:sp>
        <p:nvSpPr>
          <p:cNvPr id="6" name="TextBox 5"/>
          <p:cNvSpPr txBox="1"/>
          <p:nvPr/>
        </p:nvSpPr>
        <p:spPr>
          <a:xfrm>
            <a:off x="2514600" y="37338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DWNLOAD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3352800"/>
            <a:ext cx="152400" cy="1524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5400" y="0"/>
            <a:ext cx="11582400" cy="7239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4822" y="2967335"/>
            <a:ext cx="7494360" cy="264687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FadeUp">
              <a:avLst/>
            </a:prstTxWarp>
            <a:spAutoFit/>
          </a:bodyPr>
          <a:lstStyle/>
          <a:p>
            <a:pPr algn="ctr"/>
            <a:r>
              <a:rPr lang="en-US" sz="166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utonnyOMJ" pitchFamily="2" charset="0"/>
                <a:cs typeface="SutonnyOMJ" pitchFamily="2" charset="0"/>
              </a:rPr>
              <a:t>ধন্যবাদ</a:t>
            </a:r>
            <a:endParaRPr lang="en-US" sz="1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38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310</TotalTime>
  <Words>175</Words>
  <Application>Microsoft Office PowerPoint</Application>
  <PresentationFormat>On-screen Show (4:3)</PresentationFormat>
  <Paragraphs>49</Paragraphs>
  <Slides>12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সমস্যাঃ এমন একটি সামান্তরিক অঙ্কন  করবো, যার একটি কোণ একটি নির্দিষ্ট কোণের সমান এবং যা দ্বারা সীমাবদ্ধ ক্ষেত্র একটি ত্রিভুজক্ষেত্রের ক্ষেত্রফলের সমান  ।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MANNAN</dc:creator>
  <cp:lastModifiedBy>lenovo</cp:lastModifiedBy>
  <cp:revision>81</cp:revision>
  <dcterms:created xsi:type="dcterms:W3CDTF">2015-04-13T04:37:38Z</dcterms:created>
  <dcterms:modified xsi:type="dcterms:W3CDTF">2019-10-24T01:39:25Z</dcterms:modified>
</cp:coreProperties>
</file>