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2" r:id="rId7"/>
    <p:sldId id="265" r:id="rId8"/>
    <p:sldId id="263" r:id="rId9"/>
    <p:sldId id="267" r:id="rId10"/>
    <p:sldId id="269" r:id="rId11"/>
    <p:sldId id="264" r:id="rId12"/>
    <p:sldId id="271" r:id="rId13"/>
    <p:sldId id="272" r:id="rId14"/>
    <p:sldId id="260" r:id="rId15"/>
    <p:sldId id="270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A485-6695-4A60-9CB0-016D3410DD99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18B6-E622-4DB7-B281-88683ABB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2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A485-6695-4A60-9CB0-016D3410DD99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18B6-E622-4DB7-B281-88683ABB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6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A485-6695-4A60-9CB0-016D3410DD99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18B6-E622-4DB7-B281-88683ABB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2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A485-6695-4A60-9CB0-016D3410DD99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18B6-E622-4DB7-B281-88683ABB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8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A485-6695-4A60-9CB0-016D3410DD99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18B6-E622-4DB7-B281-88683ABB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A485-6695-4A60-9CB0-016D3410DD99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18B6-E622-4DB7-B281-88683ABB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26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A485-6695-4A60-9CB0-016D3410DD99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18B6-E622-4DB7-B281-88683ABB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53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A485-6695-4A60-9CB0-016D3410DD99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18B6-E622-4DB7-B281-88683ABB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83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A485-6695-4A60-9CB0-016D3410DD99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18B6-E622-4DB7-B281-88683ABB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1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A485-6695-4A60-9CB0-016D3410DD99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18B6-E622-4DB7-B281-88683ABB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1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A485-6695-4A60-9CB0-016D3410DD99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18B6-E622-4DB7-B281-88683ABB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3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FA485-6695-4A60-9CB0-016D3410DD99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818B6-E622-4DB7-B281-88683ABB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7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796" y="365125"/>
            <a:ext cx="8372105" cy="1325563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শুভেচ্ছা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3796" y="1751014"/>
            <a:ext cx="8372105" cy="4317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5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6358" y="1116282"/>
            <a:ext cx="59139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96290" y="285007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জারণ 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বিজারণ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বিক্রিয়ার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128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63243" y="308759"/>
            <a:ext cx="7612082" cy="5509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en-US" sz="4000" b="0" i="0" dirty="0" smtClean="0">
                <a:solidFill>
                  <a:srgbClr val="333333"/>
                </a:solidFill>
                <a:effectLst/>
              </a:rPr>
              <a:t>জারক ও বিজারক</a:t>
            </a:r>
          </a:p>
          <a:p>
            <a:endParaRPr lang="as-IN" sz="2400" b="0" i="0" dirty="0" smtClean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  </a:t>
            </a:r>
            <a: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জারক পদার্থে সর্বদা অক্সিজেন থাকা আবশ্যক নয়</a:t>
            </a:r>
            <a:b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</a:br>
            <a: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 </a:t>
            </a:r>
            <a: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জারক হিসেবে হ্যালোজেনসমূহকে নিম্নরূপে সাজানো যায়-</a:t>
            </a:r>
            <a:endParaRPr lang="en-US" sz="2400" b="0" i="0" dirty="0" smtClean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r>
              <a:rPr lang="en-US" sz="2400" dirty="0" smtClean="0">
                <a:solidFill>
                  <a:srgbClr val="333333"/>
                </a:solidFill>
                <a:latin typeface="Georgia" panose="02040502050405020303" pitchFamily="18" charset="0"/>
              </a:rPr>
              <a:t>  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 F</a:t>
            </a:r>
            <a:r>
              <a:rPr lang="en-US" sz="2400" b="0" i="0" baseline="-25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2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&gt;Cl</a:t>
            </a:r>
            <a:r>
              <a:rPr lang="en-US" sz="2400" b="0" i="0" baseline="-25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2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&gt;Br</a:t>
            </a:r>
            <a:r>
              <a:rPr lang="en-US" sz="2400" b="0" i="0" baseline="-25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2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&gt;I</a:t>
            </a:r>
            <a:r>
              <a:rPr lang="en-US" sz="2400" b="0" i="0" baseline="-25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2</a:t>
            </a:r>
            <a:endParaRPr lang="en-US" sz="2400" b="0" i="0" dirty="0" smtClean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 </a:t>
            </a:r>
            <a: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বিজারক হিসেবে হ্যালোজেনসমূহকে নিম্নরূপে সাজনো যায়-</a:t>
            </a:r>
            <a:endParaRPr lang="en-US" sz="2400" b="0" i="0" dirty="0" smtClean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r>
              <a:rPr lang="en-US" sz="2400" dirty="0" smtClean="0">
                <a:solidFill>
                  <a:srgbClr val="333333"/>
                </a:solidFill>
                <a:latin typeface="Georgia" panose="02040502050405020303" pitchFamily="18" charset="0"/>
              </a:rPr>
              <a:t>    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I</a:t>
            </a:r>
            <a:r>
              <a:rPr lang="en-US" sz="2400" b="0" i="0" baseline="30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-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&gt;Br</a:t>
            </a:r>
            <a:r>
              <a:rPr lang="en-US" sz="2400" b="0" i="0" baseline="30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-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&gt;Cl</a:t>
            </a:r>
            <a:r>
              <a:rPr lang="en-US" sz="2400" b="0" i="0" baseline="30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-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&gt;F</a:t>
            </a:r>
            <a:r>
              <a:rPr lang="en-US" sz="2400" b="0" i="0" baseline="30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-</a:t>
            </a:r>
            <a:endParaRPr lang="en-US" sz="2400" b="0" i="0" dirty="0" smtClean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 </a:t>
            </a:r>
            <a: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পটাশিয়াম ফেরিসায়ানাইড (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k</a:t>
            </a:r>
            <a:r>
              <a:rPr lang="en-US" sz="2400" b="0" i="0" baseline="-25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3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[Fe(CN)</a:t>
            </a:r>
            <a:r>
              <a:rPr lang="en-US" sz="2400" b="0" i="0" baseline="-25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6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</a:t>
            </a:r>
            <a: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একটি জারক পদার্থ</a:t>
            </a:r>
            <a:endParaRPr lang="en-US" sz="2400" b="0" i="0" dirty="0" smtClean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as-IN" sz="2400" b="0" i="0" dirty="0" smtClean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 </a:t>
            </a:r>
            <a: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পটাশিয়াম পারম্যাঙ্গানেট (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KMnO</a:t>
            </a:r>
            <a:r>
              <a:rPr lang="en-US" sz="2400" b="0" i="0" baseline="-25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4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) </a:t>
            </a:r>
            <a: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একটি শক্তিশালী জারক</a:t>
            </a:r>
            <a:endParaRPr lang="as-IN" sz="2400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9387" y="431869"/>
            <a:ext cx="3586348" cy="52629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s-IN" sz="2400" dirty="0" smtClean="0"/>
              <a:t>জারক</a:t>
            </a:r>
            <a:r>
              <a:rPr lang="as-IN" sz="2400" dirty="0"/>
              <a:t>  = ইলেক্ট্রন গ্রহণ</a:t>
            </a:r>
            <a:endParaRPr lang="en-US" sz="2400" dirty="0"/>
          </a:p>
          <a:p>
            <a:endParaRPr lang="as-IN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s-IN" sz="2400" dirty="0" smtClean="0"/>
              <a:t>বিজারক </a:t>
            </a:r>
            <a:r>
              <a:rPr lang="as-IN" sz="2400" dirty="0"/>
              <a:t>= ইলেক্ট্রন ত্যাগ</a:t>
            </a:r>
            <a:endParaRPr lang="en-US" sz="2400" dirty="0"/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333333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s-IN" sz="2400" dirty="0" smtClean="0">
                <a:solidFill>
                  <a:srgbClr val="333333"/>
                </a:solidFill>
                <a:latin typeface="Georgia" panose="02040502050405020303" pitchFamily="18" charset="0"/>
              </a:rPr>
              <a:t>জারক </a:t>
            </a:r>
            <a:r>
              <a:rPr lang="as-IN" sz="2400" dirty="0">
                <a:solidFill>
                  <a:srgbClr val="333333"/>
                </a:solidFill>
                <a:latin typeface="Georgia" panose="02040502050405020303" pitchFamily="18" charset="0"/>
              </a:rPr>
              <a:t>অন্যকে জারিত করে এবং নিজে বিজারিত হয়</a:t>
            </a:r>
            <a:endParaRPr lang="en-US" sz="2400" dirty="0">
              <a:solidFill>
                <a:srgbClr val="333333"/>
              </a:solidFill>
              <a:latin typeface="Georgia" panose="020405020504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as-IN" sz="2400" dirty="0">
              <a:solidFill>
                <a:srgbClr val="333333"/>
              </a:solidFill>
              <a:latin typeface="Georgia" panose="02040502050405020303" pitchFamily="18" charset="0"/>
            </a:endParaRPr>
          </a:p>
          <a:p>
            <a:endParaRPr lang="en-US" sz="2400" dirty="0" smtClean="0">
              <a:solidFill>
                <a:srgbClr val="333333"/>
              </a:solidFill>
              <a:latin typeface="Georgia" panose="020405020504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as-IN" sz="2400" dirty="0" smtClean="0">
                <a:solidFill>
                  <a:srgbClr val="333333"/>
                </a:solidFill>
                <a:latin typeface="Georgia" panose="02040502050405020303" pitchFamily="18" charset="0"/>
              </a:rPr>
              <a:t>বিজারক </a:t>
            </a:r>
            <a:r>
              <a:rPr lang="as-IN" sz="2400" dirty="0">
                <a:solidFill>
                  <a:srgbClr val="333333"/>
                </a:solidFill>
                <a:latin typeface="Georgia" panose="02040502050405020303" pitchFamily="18" charset="0"/>
              </a:rPr>
              <a:t>অন্যকে </a:t>
            </a:r>
            <a:r>
              <a:rPr lang="as-IN" sz="2400" dirty="0" smtClean="0">
                <a:solidFill>
                  <a:srgbClr val="333333"/>
                </a:solidFill>
                <a:latin typeface="Georgia" panose="02040502050405020303" pitchFamily="18" charset="0"/>
              </a:rPr>
              <a:t>বিজারিত</a:t>
            </a:r>
            <a:endParaRPr lang="en-US" sz="2400" dirty="0" smtClean="0">
              <a:solidFill>
                <a:srgbClr val="333333"/>
              </a:solidFill>
              <a:latin typeface="Georgia" panose="02040502050405020303" pitchFamily="18" charset="0"/>
            </a:endParaRPr>
          </a:p>
          <a:p>
            <a:r>
              <a:rPr lang="as-IN" sz="2400" dirty="0" smtClean="0">
                <a:solidFill>
                  <a:srgbClr val="333333"/>
                </a:solidFill>
                <a:latin typeface="Georgia" panose="02040502050405020303" pitchFamily="18" charset="0"/>
              </a:rPr>
              <a:t> </a:t>
            </a:r>
            <a:r>
              <a:rPr lang="en-US" sz="2400" dirty="0" smtClean="0">
                <a:solidFill>
                  <a:srgbClr val="333333"/>
                </a:solidFill>
                <a:latin typeface="Georgia" panose="02040502050405020303" pitchFamily="18" charset="0"/>
              </a:rPr>
              <a:t>   </a:t>
            </a:r>
            <a:r>
              <a:rPr lang="as-IN" sz="2400" dirty="0" smtClean="0">
                <a:solidFill>
                  <a:srgbClr val="333333"/>
                </a:solidFill>
                <a:latin typeface="Georgia" panose="02040502050405020303" pitchFamily="18" charset="0"/>
              </a:rPr>
              <a:t>করে</a:t>
            </a:r>
            <a:r>
              <a:rPr lang="en-US" sz="2400" dirty="0" smtClean="0">
                <a:solidFill>
                  <a:srgbClr val="333333"/>
                </a:solidFill>
                <a:latin typeface="Georgia" panose="02040502050405020303" pitchFamily="18" charset="0"/>
              </a:rPr>
              <a:t> </a:t>
            </a:r>
            <a:r>
              <a:rPr lang="as-IN" sz="2400" dirty="0" smtClean="0">
                <a:solidFill>
                  <a:srgbClr val="333333"/>
                </a:solidFill>
                <a:latin typeface="Georgia" panose="02040502050405020303" pitchFamily="18" charset="0"/>
              </a:rPr>
              <a:t>এবং</a:t>
            </a:r>
            <a:r>
              <a:rPr lang="en-US" sz="2400" dirty="0" smtClean="0">
                <a:solidFill>
                  <a:srgbClr val="333333"/>
                </a:solidFill>
                <a:latin typeface="Georgia" panose="02040502050405020303" pitchFamily="18" charset="0"/>
              </a:rPr>
              <a:t> </a:t>
            </a:r>
            <a:r>
              <a:rPr lang="as-IN" sz="2400" dirty="0" smtClean="0">
                <a:solidFill>
                  <a:srgbClr val="333333"/>
                </a:solidFill>
                <a:latin typeface="Georgia" panose="02040502050405020303" pitchFamily="18" charset="0"/>
              </a:rPr>
              <a:t>নিজে জারিত</a:t>
            </a:r>
            <a:r>
              <a:rPr lang="en-US" sz="2400" dirty="0" smtClean="0">
                <a:solidFill>
                  <a:srgbClr val="333333"/>
                </a:solidFill>
                <a:latin typeface="Georgia" panose="02040502050405020303" pitchFamily="18" charset="0"/>
              </a:rPr>
              <a:t> </a:t>
            </a:r>
            <a:r>
              <a:rPr lang="as-IN" sz="2400" dirty="0" smtClean="0">
                <a:solidFill>
                  <a:srgbClr val="333333"/>
                </a:solidFill>
                <a:latin typeface="Georgia" panose="02040502050405020303" pitchFamily="18" charset="0"/>
              </a:rPr>
              <a:t>হয়</a:t>
            </a:r>
            <a:endParaRPr lang="en-US" sz="2400" dirty="0">
              <a:solidFill>
                <a:srgbClr val="333333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871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rystals of potassium ferricyan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423" y="457566"/>
            <a:ext cx="5278554" cy="448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837714" y="5367646"/>
            <a:ext cx="3538847" cy="369332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as-IN" dirty="0">
                <a:solidFill>
                  <a:srgbClr val="333333"/>
                </a:solidFill>
                <a:latin typeface="Georgia" panose="02040502050405020303" pitchFamily="18" charset="0"/>
              </a:rPr>
              <a:t>পটাশিয়াম </a:t>
            </a:r>
            <a:r>
              <a:rPr lang="as-IN" dirty="0" smtClean="0">
                <a:solidFill>
                  <a:srgbClr val="333333"/>
                </a:solidFill>
                <a:latin typeface="Georgia" panose="02040502050405020303" pitchFamily="18" charset="0"/>
              </a:rPr>
              <a:t>ফেরিসায়ানাইড</a:t>
            </a:r>
            <a:r>
              <a:rPr lang="en-US" dirty="0" smtClean="0">
                <a:solidFill>
                  <a:srgbClr val="333333"/>
                </a:solidFill>
                <a:latin typeface="Georgia" panose="02040502050405020303" pitchFamily="18" charset="0"/>
              </a:rPr>
              <a:t> (</a:t>
            </a:r>
            <a:r>
              <a:rPr lang="en-US" dirty="0" err="1" smtClean="0">
                <a:solidFill>
                  <a:srgbClr val="333333"/>
                </a:solidFill>
                <a:latin typeface="Georgia" panose="02040502050405020303" pitchFamily="18" charset="0"/>
              </a:rPr>
              <a:t>বিজারক</a:t>
            </a:r>
            <a:r>
              <a:rPr lang="en-US" dirty="0" smtClean="0">
                <a:solidFill>
                  <a:srgbClr val="333333"/>
                </a:solidFill>
                <a:latin typeface="Georgia" panose="02040502050405020303" pitchFamily="18" charset="0"/>
              </a:rPr>
              <a:t>)</a:t>
            </a:r>
            <a:r>
              <a:rPr lang="as-IN" dirty="0" smtClean="0">
                <a:solidFill>
                  <a:srgbClr val="333333"/>
                </a:solidFill>
                <a:latin typeface="Georgia" panose="02040502050405020303" pitchFamily="18" charset="0"/>
              </a:rPr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266" y="653143"/>
            <a:ext cx="4383546" cy="42869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3628" y="5367646"/>
            <a:ext cx="2588821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ধাতব</a:t>
            </a:r>
            <a:r>
              <a:rPr lang="en-US" dirty="0" smtClean="0"/>
              <a:t> </a:t>
            </a:r>
            <a:r>
              <a:rPr lang="en-US" dirty="0" err="1" smtClean="0"/>
              <a:t>সোডিয়াম</a:t>
            </a:r>
            <a:r>
              <a:rPr lang="en-US" dirty="0" smtClean="0"/>
              <a:t> (</a:t>
            </a:r>
            <a:r>
              <a:rPr lang="en-US" dirty="0" err="1" smtClean="0"/>
              <a:t>জারক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462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6058" y="925056"/>
            <a:ext cx="5003469" cy="44012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s-IN" sz="2800" b="1" u="sng" dirty="0">
                <a:solidFill>
                  <a:srgbClr val="4C113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জারক মনে রাখার উপায়:-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dirty="0">
                <a:solidFill>
                  <a:srgbClr val="4C113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 smtClean="0">
                <a:solidFill>
                  <a:srgbClr val="4C113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as-IN" sz="2800" dirty="0">
                <a:solidFill>
                  <a:srgbClr val="4C113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 পারঅক্সাইড জারক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2800" dirty="0">
                <a:solidFill>
                  <a:srgbClr val="4C113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*সকল অক্সি এসিড জারক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2800" dirty="0">
                <a:solidFill>
                  <a:srgbClr val="4C113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*সকল ক্যাটায়ন জারক 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2800" dirty="0">
                <a:solidFill>
                  <a:srgbClr val="4C113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*সকল ইক্ লবণ জারক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2800" dirty="0">
                <a:solidFill>
                  <a:srgbClr val="4C113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*আক্সিজেন, ওযোন গ্যাস, হ্যালোজেন ও রাজঅম্ল জারক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2800" dirty="0">
                <a:solidFill>
                  <a:srgbClr val="4C113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*</a:t>
            </a:r>
            <a:r>
              <a:rPr lang="en-US" sz="2800" dirty="0" smtClean="0">
                <a:solidFill>
                  <a:srgbClr val="4C113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FeSO4 </a:t>
            </a:r>
            <a:r>
              <a:rPr lang="as-IN" sz="2800" dirty="0">
                <a:solidFill>
                  <a:srgbClr val="4C113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বাদে </a:t>
            </a:r>
            <a:r>
              <a:rPr lang="as-IN" sz="2800" dirty="0" smtClean="0">
                <a:solidFill>
                  <a:srgbClr val="4C113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অক্সিজেনের </a:t>
            </a:r>
            <a:r>
              <a:rPr lang="as-IN" sz="2800" dirty="0">
                <a:solidFill>
                  <a:srgbClr val="4C113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প্রাচুর্য আছে এমন সকল যৌগ জারক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69527" y="925055"/>
            <a:ext cx="5640780" cy="44012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as-IN" sz="2800" b="1" u="sng" dirty="0">
                <a:solidFill>
                  <a:srgbClr val="4C113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বিজারক মনে রাখার উপায়</a:t>
            </a:r>
            <a:r>
              <a:rPr lang="as-IN" sz="2800" b="1" dirty="0">
                <a:solidFill>
                  <a:srgbClr val="4C113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:-</a:t>
            </a:r>
            <a:r>
              <a:rPr lang="as-IN" sz="2800" dirty="0">
                <a:solidFill>
                  <a:srgbClr val="4C113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endParaRPr lang="en-US" sz="2800" dirty="0" smtClean="0">
              <a:solidFill>
                <a:srgbClr val="4C113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2800" dirty="0">
                <a:solidFill>
                  <a:srgbClr val="4C113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*সকল আস্ লবণ বিজারক 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 smtClean="0">
                <a:solidFill>
                  <a:srgbClr val="4C113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as-IN" sz="2800" dirty="0">
                <a:solidFill>
                  <a:srgbClr val="4C113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 ধাতু বিজারক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2800" dirty="0">
                <a:solidFill>
                  <a:srgbClr val="4C113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*</a:t>
            </a:r>
            <a:r>
              <a:rPr lang="en-US" sz="2800" dirty="0">
                <a:solidFill>
                  <a:srgbClr val="4C113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 </a:t>
            </a:r>
            <a:r>
              <a:rPr lang="en-US" sz="2800" dirty="0" smtClean="0">
                <a:solidFill>
                  <a:srgbClr val="4C113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as-IN" sz="2800" dirty="0" smtClean="0">
                <a:solidFill>
                  <a:srgbClr val="4C113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solidFill>
                  <a:srgbClr val="4C113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CO </a:t>
            </a:r>
            <a:r>
              <a:rPr lang="as-IN" sz="2800" dirty="0">
                <a:solidFill>
                  <a:srgbClr val="4C113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হাইড্রোজেন </a:t>
            </a:r>
            <a:r>
              <a:rPr lang="as-IN" sz="2800" dirty="0" smtClean="0">
                <a:solidFill>
                  <a:srgbClr val="4C113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বিজারক</a:t>
            </a:r>
            <a:endParaRPr lang="en-US" sz="2800" dirty="0" smtClean="0">
              <a:solidFill>
                <a:srgbClr val="4C113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solidFill>
                <a:srgbClr val="4C113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 smtClean="0">
              <a:solidFill>
                <a:srgbClr val="4C113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2800" dirty="0">
                <a:solidFill>
                  <a:srgbClr val="4C113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2800" b="1" dirty="0">
                <a:solidFill>
                  <a:srgbClr val="4C113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★তাছাড়া </a:t>
            </a:r>
            <a:r>
              <a:rPr lang="en-US" sz="2800" b="1" dirty="0">
                <a:solidFill>
                  <a:srgbClr val="4C113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H2O2, SO2 , O3 </a:t>
            </a:r>
            <a:r>
              <a:rPr lang="as-IN" sz="2800" b="1" dirty="0">
                <a:solidFill>
                  <a:srgbClr val="4C113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তিনটি পদার্থে জারক, বিজারক দুইটা ধর্মই </a:t>
            </a:r>
            <a:r>
              <a:rPr lang="en-US" sz="2800" b="1" dirty="0" smtClean="0">
                <a:solidFill>
                  <a:srgbClr val="4C113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2800" b="1" dirty="0" smtClean="0">
                <a:solidFill>
                  <a:srgbClr val="4C113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422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0639" y="2066307"/>
            <a:ext cx="6590805" cy="2623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s-IN" sz="2800" b="0" i="0" dirty="0" smtClean="0">
                <a:solidFill>
                  <a:srgbClr val="54545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সাধারণত আর্দ্র বাতাসে লোহার জিনিস বাইরে পড়ে থাকলে,জলীয় বাস্পের সাথে লোহার বিক্রিয়ায় এর ওপর বাদামী বর্ণের এক প্রকার প্রলেপ পড়ে। এ প্রলেপই </a:t>
            </a:r>
            <a:r>
              <a:rPr lang="as-IN" sz="2800" b="1" i="0" dirty="0" smtClean="0">
                <a:solidFill>
                  <a:srgbClr val="6A6A6A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মরিচা</a:t>
            </a:r>
            <a:r>
              <a:rPr lang="as-IN" sz="2800" b="0" i="0" dirty="0" smtClean="0">
                <a:solidFill>
                  <a:srgbClr val="54545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 নামে খ্যাত</a:t>
            </a:r>
            <a:r>
              <a:rPr lang="en-US" sz="2800" b="0" i="0" dirty="0" smtClean="0">
                <a:solidFill>
                  <a:srgbClr val="54545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4504" y="368135"/>
            <a:ext cx="57951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মরিচা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5630" y="2066307"/>
            <a:ext cx="4281238" cy="319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317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0722" y="1246909"/>
            <a:ext cx="59970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9413" y="3087584"/>
            <a:ext cx="85383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জারণ ও </a:t>
            </a:r>
            <a:r>
              <a:rPr lang="en-US" sz="4400" dirty="0" err="1" smtClean="0"/>
              <a:t>বিজারণের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মধ্যে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পার্থক্য</a:t>
            </a:r>
            <a:r>
              <a:rPr lang="en-US" sz="4400" dirty="0" smtClean="0"/>
              <a:t> </a:t>
            </a:r>
            <a:r>
              <a:rPr lang="en-US" sz="4400" dirty="0" err="1" smtClean="0"/>
              <a:t>লিখে</a:t>
            </a:r>
            <a:r>
              <a:rPr lang="en-US" sz="4400" dirty="0" smtClean="0"/>
              <a:t> </a:t>
            </a:r>
            <a:r>
              <a:rPr lang="en-US" sz="4400" dirty="0" err="1" smtClean="0"/>
              <a:t>নিয়ে</a:t>
            </a:r>
            <a:r>
              <a:rPr lang="en-US" sz="4400" dirty="0" smtClean="0"/>
              <a:t> </a:t>
            </a:r>
            <a:r>
              <a:rPr lang="en-US" sz="4400" dirty="0" err="1" smtClean="0"/>
              <a:t>আসবে</a:t>
            </a:r>
            <a:r>
              <a:rPr lang="en-US" sz="4400" dirty="0" smtClean="0"/>
              <a:t>।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47165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thank u pic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Image result for thank u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057" y="605642"/>
            <a:ext cx="7766462" cy="4055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90057" y="5569528"/>
            <a:ext cx="7766462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569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0052" y="588632"/>
            <a:ext cx="8324602" cy="65827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2800" dirty="0" err="1" smtClean="0"/>
              <a:t>শিক্ষক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পরিচিতি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0052" y="1531917"/>
            <a:ext cx="8324602" cy="355072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রিসালাত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ছিপান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ছিপান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গফরগাঁও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ময়মনসিংহ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641" y="1654245"/>
            <a:ext cx="3179012" cy="317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46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12" y="593767"/>
            <a:ext cx="5014565" cy="44413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85164" y="593768"/>
            <a:ext cx="5308269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800" dirty="0" err="1" smtClean="0"/>
              <a:t>বলতো</a:t>
            </a:r>
            <a:r>
              <a:rPr lang="en-US" sz="4800" dirty="0" smtClean="0"/>
              <a:t> এই </a:t>
            </a:r>
            <a:r>
              <a:rPr lang="en-US" sz="4800" dirty="0" err="1" smtClean="0"/>
              <a:t>চিত্রে</a:t>
            </a:r>
            <a:r>
              <a:rPr lang="en-US" sz="4800" dirty="0" smtClean="0"/>
              <a:t> </a:t>
            </a:r>
            <a:r>
              <a:rPr lang="en-US" sz="4800" dirty="0" err="1" smtClean="0"/>
              <a:t>কি</a:t>
            </a:r>
            <a:r>
              <a:rPr lang="en-US" sz="4800" dirty="0" smtClean="0"/>
              <a:t> </a:t>
            </a:r>
            <a:r>
              <a:rPr lang="en-US" sz="4800" dirty="0" err="1" smtClean="0"/>
              <a:t>দেখা</a:t>
            </a:r>
            <a:r>
              <a:rPr lang="en-US" sz="4800" dirty="0" smtClean="0"/>
              <a:t> </a:t>
            </a:r>
            <a:r>
              <a:rPr lang="en-US" sz="4800" dirty="0" err="1" smtClean="0"/>
              <a:t>যাচ্ছে</a:t>
            </a:r>
            <a:r>
              <a:rPr lang="en-US" sz="4800" dirty="0" smtClean="0"/>
              <a:t>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800" dirty="0" err="1" smtClean="0"/>
              <a:t>লোহায়</a:t>
            </a:r>
            <a:r>
              <a:rPr lang="en-US" sz="4800" dirty="0" smtClean="0"/>
              <a:t> </a:t>
            </a:r>
            <a:r>
              <a:rPr lang="en-US" sz="4800" dirty="0" err="1" smtClean="0"/>
              <a:t>মরিচা</a:t>
            </a:r>
            <a:r>
              <a:rPr lang="en-US" sz="4800" dirty="0" smtClean="0"/>
              <a:t> </a:t>
            </a:r>
            <a:r>
              <a:rPr lang="en-US" sz="4800" dirty="0" err="1" smtClean="0"/>
              <a:t>পড়া</a:t>
            </a:r>
            <a:endParaRPr lang="en-US" sz="4800" dirty="0" smtClean="0"/>
          </a:p>
          <a:p>
            <a:endParaRPr lang="en-US" sz="4800" dirty="0" smtClean="0"/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800" dirty="0" err="1"/>
              <a:t>লোহায়</a:t>
            </a:r>
            <a:r>
              <a:rPr lang="en-US" sz="4800" dirty="0"/>
              <a:t> </a:t>
            </a:r>
            <a:r>
              <a:rPr lang="en-US" sz="4800" dirty="0" err="1" smtClean="0"/>
              <a:t>মরিচা</a:t>
            </a:r>
            <a:r>
              <a:rPr lang="en-US" sz="4800" dirty="0" smtClean="0"/>
              <a:t> </a:t>
            </a:r>
            <a:r>
              <a:rPr lang="en-US" sz="4800" dirty="0" err="1" smtClean="0"/>
              <a:t>কেনো</a:t>
            </a:r>
            <a:r>
              <a:rPr lang="en-US" sz="4800" dirty="0" smtClean="0"/>
              <a:t> </a:t>
            </a:r>
            <a:r>
              <a:rPr lang="en-US" sz="4800" dirty="0" err="1" smtClean="0"/>
              <a:t>পড়ে</a:t>
            </a:r>
            <a:r>
              <a:rPr lang="en-US" sz="4800" dirty="0" smtClean="0"/>
              <a:t>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800" dirty="0" smtClean="0"/>
              <a:t>রাসায়নিক </a:t>
            </a:r>
            <a:r>
              <a:rPr lang="en-US" sz="4800" dirty="0" err="1" smtClean="0"/>
              <a:t>বিক্রিয়ার</a:t>
            </a:r>
            <a:r>
              <a:rPr lang="en-US" sz="4800" dirty="0" smtClean="0"/>
              <a:t> </a:t>
            </a:r>
            <a:r>
              <a:rPr lang="en-US" sz="4800" dirty="0" err="1" smtClean="0"/>
              <a:t>ফলে</a:t>
            </a:r>
            <a:endParaRPr lang="en-US" sz="4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73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রাসায়নিক পরিবর্তন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8208" y="1638103"/>
            <a:ext cx="5923498" cy="43018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36967" y="534389"/>
            <a:ext cx="5771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পাঠঃ রাসায়নিক বিক্রিয়া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303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5084" y="178131"/>
            <a:ext cx="5011387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শিখনফল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973777" y="1531917"/>
            <a:ext cx="10759044" cy="37856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এই পাঠ শেষে শিক্ষার্থীরা………………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as-IN" sz="5400" dirty="0" smtClean="0"/>
              <a:t>জারণ</a:t>
            </a:r>
            <a:r>
              <a:rPr lang="en-US" sz="5400" dirty="0" smtClean="0"/>
              <a:t> ও</a:t>
            </a:r>
            <a:r>
              <a:rPr lang="en-US" sz="5400" dirty="0"/>
              <a:t> </a:t>
            </a:r>
            <a:r>
              <a:rPr lang="as-IN" sz="5400" dirty="0" smtClean="0"/>
              <a:t>বিজারণ</a:t>
            </a:r>
            <a:r>
              <a:rPr lang="en-US" sz="5400" dirty="0" smtClean="0"/>
              <a:t> সম্পর্কে জানতে পারবে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as-IN" sz="5400" dirty="0" smtClean="0"/>
              <a:t>জারক</a:t>
            </a:r>
            <a:r>
              <a:rPr lang="en-US" sz="5400" dirty="0" smtClean="0"/>
              <a:t> ও </a:t>
            </a:r>
            <a:r>
              <a:rPr lang="as-IN" sz="5400" dirty="0"/>
              <a:t>বিজারক পদার্থ </a:t>
            </a:r>
            <a:r>
              <a:rPr lang="en-US" sz="5400" dirty="0" smtClean="0"/>
              <a:t>চিনতে পারবে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as-IN" sz="5400" dirty="0" smtClean="0"/>
              <a:t>মরিচা</a:t>
            </a:r>
            <a:r>
              <a:rPr lang="en-US" sz="5400" dirty="0" smtClean="0"/>
              <a:t> সম্পর্কে জানতে পারবে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747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56364" y="296883"/>
            <a:ext cx="7873340" cy="52629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জারণে ঘটে :</a:t>
            </a:r>
            <a:endParaRPr lang="en-US" sz="2400" b="0" i="0" dirty="0" smtClean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as-IN" sz="2400" b="0" i="0" dirty="0" smtClean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</a:t>
            </a:r>
            <a: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১</a:t>
            </a:r>
            <a: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. 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O</a:t>
            </a:r>
            <a:r>
              <a:rPr lang="en-US" sz="2400" b="0" i="0" baseline="-25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2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</a:t>
            </a:r>
            <a: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সংযোজন : 2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SO</a:t>
            </a:r>
            <a:r>
              <a:rPr lang="en-US" sz="2400" b="0" i="0" baseline="-25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2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+O</a:t>
            </a:r>
            <a:r>
              <a:rPr lang="en-US" sz="2400" b="0" i="0" baseline="-25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2­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= SO</a:t>
            </a:r>
            <a:r>
              <a:rPr lang="en-US" sz="2400" b="0" i="0" baseline="-25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2</a:t>
            </a:r>
          </a:p>
          <a:p>
            <a:endParaRPr lang="en-US" sz="2400" b="0" i="0" dirty="0" smtClean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 </a:t>
            </a:r>
            <a: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২. তড়িৎ ঋণাত্মক মৌলের সংযোজন : 2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Fe+3Cl</a:t>
            </a:r>
            <a:r>
              <a:rPr lang="en-US" sz="2400" b="0" i="0" baseline="-25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2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= 2FeCl</a:t>
            </a:r>
            <a:r>
              <a:rPr lang="en-US" sz="2400" b="0" i="0" baseline="-25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3</a:t>
            </a:r>
          </a:p>
          <a:p>
            <a:endParaRPr lang="en-US" sz="2400" b="0" i="0" dirty="0" smtClean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 </a:t>
            </a:r>
            <a: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৩. 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H</a:t>
            </a:r>
            <a:r>
              <a:rPr lang="en-US" sz="2400" b="0" i="0" baseline="-25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2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</a:t>
            </a:r>
            <a: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অপসারণ : 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H</a:t>
            </a:r>
            <a:r>
              <a:rPr lang="en-US" sz="2400" b="0" i="0" baseline="-25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2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S+Cl = 2HCl+S</a:t>
            </a:r>
          </a:p>
          <a:p>
            <a:endParaRPr lang="en-US" sz="2400" b="0" i="0" dirty="0" smtClean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 </a:t>
            </a:r>
            <a: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৪. ধনাত্মক মৌলের অপসারণ : 2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Cu</a:t>
            </a:r>
            <a:r>
              <a:rPr lang="en-US" sz="2400" b="0" i="0" baseline="-25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2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O+O</a:t>
            </a:r>
            <a:r>
              <a:rPr lang="en-US" sz="2400" b="0" i="0" baseline="-25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2 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= 4CuO</a:t>
            </a:r>
          </a:p>
          <a:p>
            <a:endParaRPr lang="en-US" sz="2400" b="0" i="0" dirty="0" smtClean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 </a:t>
            </a:r>
            <a: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৫. যোজ্যতা বৃদ্ধি : 2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FeCl</a:t>
            </a:r>
            <a:r>
              <a:rPr lang="en-US" sz="2400" b="0" i="0" baseline="-25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2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+Cl</a:t>
            </a:r>
            <a:r>
              <a:rPr lang="en-US" sz="2400" b="0" i="0" baseline="-25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2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= 2FeCl</a:t>
            </a:r>
            <a:r>
              <a:rPr lang="en-US" sz="2400" b="0" i="0" baseline="-25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3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</a:t>
            </a:r>
          </a:p>
          <a:p>
            <a:r>
              <a:rPr lang="en-US" sz="2400" dirty="0">
                <a:solidFill>
                  <a:srgbClr val="333333"/>
                </a:solidFill>
                <a:latin typeface="Georgia" panose="02040502050405020303" pitchFamily="18" charset="0"/>
              </a:rPr>
              <a:t> </a:t>
            </a:r>
            <a:r>
              <a:rPr lang="en-US" sz="2400" dirty="0" smtClean="0">
                <a:solidFill>
                  <a:srgbClr val="333333"/>
                </a:solidFill>
                <a:latin typeface="Georgia" panose="02040502050405020303" pitchFamily="18" charset="0"/>
              </a:rPr>
              <a:t>                                   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(Fe </a:t>
            </a:r>
            <a: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এর যোজনী 2 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   </a:t>
            </a:r>
            <a: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থেকে 3 হয়)</a:t>
            </a:r>
            <a:endParaRPr lang="en-US" sz="2400" b="0" i="0" dirty="0" smtClean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endParaRPr lang="as-IN" sz="2400" b="0" i="0" dirty="0" smtClean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</a:t>
            </a:r>
            <a: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৬</a:t>
            </a:r>
            <a: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. ইলেক্ট্রন দান : 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Fe</a:t>
            </a:r>
            <a:r>
              <a:rPr lang="en-US" sz="2400" b="0" i="0" baseline="30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2+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-e</a:t>
            </a:r>
            <a:r>
              <a:rPr lang="en-US" sz="2400" b="0" i="0" baseline="30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-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→ Fe</a:t>
            </a:r>
            <a:r>
              <a:rPr lang="en-US" sz="2400" b="0" i="0" baseline="30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3+</a:t>
            </a:r>
            <a:endParaRPr lang="en-US" sz="2400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2503" y="565183"/>
            <a:ext cx="3835730" cy="47263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1"/>
            <a:r>
              <a:rPr lang="as-IN" sz="40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জারণ :</a:t>
            </a:r>
            <a:endParaRPr lang="en-US" sz="4000" dirty="0" smtClean="0">
              <a:solidFill>
                <a:srgbClr val="33333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/>
            <a:endParaRPr lang="as-IN" sz="4000" dirty="0">
              <a:solidFill>
                <a:srgbClr val="33333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40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 ১</a:t>
            </a:r>
            <a:r>
              <a:rPr lang="as-IN" sz="36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O</a:t>
            </a:r>
            <a:r>
              <a:rPr lang="en-US" sz="3600" baseline="-250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36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as-IN" sz="36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সংযোজন </a:t>
            </a:r>
            <a:r>
              <a:rPr lang="as-IN" sz="36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 smtClean="0">
              <a:solidFill>
                <a:srgbClr val="33333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2. e</a:t>
            </a:r>
            <a:r>
              <a:rPr lang="en-US" sz="3600" baseline="300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baseline="300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as-IN" sz="36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অপসারণ</a:t>
            </a:r>
          </a:p>
          <a:p>
            <a:r>
              <a:rPr lang="as-IN" sz="36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 </a:t>
            </a:r>
            <a:r>
              <a:rPr lang="en-US" sz="36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as-IN" sz="36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as-IN" sz="36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ধনাত্মক চার্জ ↑</a:t>
            </a:r>
          </a:p>
          <a:p>
            <a:r>
              <a:rPr lang="as-IN" sz="36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 </a:t>
            </a:r>
            <a:r>
              <a:rPr lang="en-US" sz="36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as-IN" sz="36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as-IN" sz="36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ঋণাত্মক চার্জ ↓</a:t>
            </a:r>
          </a:p>
          <a:p>
            <a:r>
              <a:rPr lang="as-IN" sz="36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 </a:t>
            </a:r>
            <a:r>
              <a:rPr lang="en-US" sz="36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as-IN" sz="36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as-IN" sz="36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যোজ্যতা </a:t>
            </a:r>
            <a:r>
              <a:rPr lang="as-IN" sz="36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বৃদ্ধি↑</a:t>
            </a:r>
            <a:endParaRPr lang="en-US" sz="3600" dirty="0">
              <a:solidFill>
                <a:srgbClr val="33333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as-IN" sz="3600" dirty="0">
              <a:solidFill>
                <a:srgbClr val="33333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150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89" y="587595"/>
            <a:ext cx="5651062" cy="38300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704" y="587596"/>
            <a:ext cx="5440343" cy="38300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75115" y="5306322"/>
            <a:ext cx="7113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চিত্রঃ জারণ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587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1988" y="558141"/>
            <a:ext cx="7659585" cy="52629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বিজারণে ঘটে :</a:t>
            </a:r>
            <a:endParaRPr lang="en-US" sz="2400" b="0" i="0" dirty="0" smtClean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as-IN" sz="2400" b="0" i="0" dirty="0" smtClean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 ১. 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O</a:t>
            </a:r>
            <a:r>
              <a:rPr lang="en-US" sz="2400" b="0" i="0" baseline="-25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2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</a:t>
            </a:r>
            <a: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অপসারণ : 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CuO+H</a:t>
            </a:r>
            <a:r>
              <a:rPr lang="en-US" sz="2400" b="0" i="0" baseline="-25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2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O = Cu+H</a:t>
            </a:r>
            <a:r>
              <a:rPr lang="en-US" sz="2400" b="0" i="0" baseline="-25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2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O</a:t>
            </a:r>
          </a:p>
          <a:p>
            <a:endParaRPr lang="en-US" sz="2400" b="0" i="0" dirty="0" smtClean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 </a:t>
            </a:r>
            <a: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২. তড়িৎ ঋণাত্মক মৌল/মূলক অপসারণ : </a:t>
            </a:r>
            <a:endParaRPr lang="en-US" sz="2400" b="0" i="0" dirty="0" smtClean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r>
              <a:rPr lang="en-US" sz="2400" dirty="0">
                <a:solidFill>
                  <a:srgbClr val="333333"/>
                </a:solidFill>
                <a:latin typeface="Georgia" panose="02040502050405020303" pitchFamily="18" charset="0"/>
              </a:rPr>
              <a:t> </a:t>
            </a:r>
            <a:r>
              <a:rPr lang="en-US" sz="2400" dirty="0" smtClean="0">
                <a:solidFill>
                  <a:srgbClr val="333333"/>
                </a:solidFill>
                <a:latin typeface="Georgia" panose="02040502050405020303" pitchFamily="18" charset="0"/>
              </a:rPr>
              <a:t>               </a:t>
            </a:r>
          </a:p>
          <a:p>
            <a:r>
              <a:rPr lang="en-US" sz="24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                      </a:t>
            </a:r>
            <a: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2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FeCl</a:t>
            </a:r>
            <a:r>
              <a:rPr lang="en-US" sz="2400" b="0" i="0" baseline="-25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3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+H</a:t>
            </a:r>
            <a:r>
              <a:rPr lang="en-US" sz="2400" b="0" i="0" baseline="-25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2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= 2FeCl</a:t>
            </a:r>
            <a:r>
              <a:rPr lang="en-US" sz="2400" b="0" i="0" baseline="-25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2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+2HCl</a:t>
            </a:r>
          </a:p>
          <a:p>
            <a:endParaRPr lang="en-US" sz="2400" b="0" i="0" dirty="0" smtClean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 </a:t>
            </a:r>
            <a: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৩. ঋণাত্মক মূলক সংযোজন : 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HgCl</a:t>
            </a:r>
            <a:r>
              <a:rPr lang="en-US" sz="2400" b="0" i="0" baseline="-25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2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+Hg = Hg</a:t>
            </a:r>
            <a:r>
              <a:rPr lang="en-US" sz="2400" b="0" i="0" baseline="-25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2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Cl</a:t>
            </a:r>
            <a:r>
              <a:rPr lang="en-US" sz="2400" b="0" i="0" baseline="-25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2</a:t>
            </a:r>
          </a:p>
          <a:p>
            <a:endParaRPr lang="en-US" sz="2400" b="0" i="0" dirty="0" smtClean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 </a:t>
            </a:r>
            <a: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৪. যোজ্যতা হ্রাস : 2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FeCl</a:t>
            </a:r>
            <a:r>
              <a:rPr lang="en-US" sz="2400" b="0" i="0" baseline="-25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3­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+H</a:t>
            </a:r>
            <a:r>
              <a:rPr lang="en-US" sz="2400" b="0" i="0" baseline="-25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2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= 2FeCl</a:t>
            </a:r>
            <a:r>
              <a:rPr lang="en-US" sz="2400" b="0" i="0" baseline="-25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2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+2HCl</a:t>
            </a:r>
          </a:p>
          <a:p>
            <a:r>
              <a:rPr lang="en-US" sz="2400" dirty="0">
                <a:solidFill>
                  <a:srgbClr val="333333"/>
                </a:solidFill>
                <a:latin typeface="Georgia" panose="02040502050405020303" pitchFamily="18" charset="0"/>
              </a:rPr>
              <a:t> </a:t>
            </a:r>
            <a:r>
              <a:rPr lang="en-US" sz="2400" dirty="0" smtClean="0">
                <a:solidFill>
                  <a:srgbClr val="333333"/>
                </a:solidFill>
                <a:latin typeface="Georgia" panose="02040502050405020303" pitchFamily="18" charset="0"/>
              </a:rPr>
              <a:t>                                 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(Fe </a:t>
            </a:r>
            <a: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এর যোজনী 3 থেকে 2 হয়)</a:t>
            </a:r>
            <a:endParaRPr lang="en-US" sz="2400" b="0" i="0" dirty="0" smtClean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endParaRPr lang="as-IN" sz="2400" b="0" i="0" dirty="0" smtClean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r>
              <a:rPr lang="as-IN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 ৫. ইলেক্ট্রন দান : 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Cl + e</a:t>
            </a:r>
            <a:r>
              <a:rPr lang="en-US" sz="2400" b="0" i="0" baseline="30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-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→ Cl</a:t>
            </a:r>
            <a:r>
              <a:rPr lang="en-US" sz="2400" b="0" i="0" baseline="3000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-</a:t>
            </a:r>
            <a:endParaRPr lang="en-US" sz="2400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4384" y="558140"/>
            <a:ext cx="3740728" cy="50783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1"/>
            <a:endParaRPr lang="en-US" sz="3600" dirty="0" smtClean="0">
              <a:solidFill>
                <a:srgbClr val="33333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/>
            <a:r>
              <a:rPr lang="as-IN" sz="36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বিজারণ :</a:t>
            </a:r>
            <a:endParaRPr lang="en-US" sz="3600" dirty="0" smtClean="0">
              <a:solidFill>
                <a:srgbClr val="33333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/>
            <a:endParaRPr lang="as-IN" sz="3600" dirty="0">
              <a:solidFill>
                <a:srgbClr val="33333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6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  ১. </a:t>
            </a:r>
            <a:r>
              <a:rPr lang="en-US" sz="36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O</a:t>
            </a:r>
            <a:r>
              <a:rPr lang="en-US" sz="3600" baseline="-250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36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as-IN" sz="36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অপসারণ </a:t>
            </a:r>
            <a:endParaRPr lang="en-US" sz="3600" dirty="0">
              <a:solidFill>
                <a:srgbClr val="33333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6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  ২. ধনাত্মক চার্জ ↓</a:t>
            </a:r>
          </a:p>
          <a:p>
            <a:r>
              <a:rPr lang="as-IN" sz="36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  ৩. ঋণাত্মক চার্জ ↑</a:t>
            </a:r>
          </a:p>
          <a:p>
            <a:r>
              <a:rPr lang="as-IN" sz="36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  ৪. যোজ্যতা </a:t>
            </a:r>
            <a:r>
              <a:rPr lang="as-IN" sz="36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হ্রাস↓</a:t>
            </a:r>
            <a:endParaRPr lang="en-US" sz="3600" dirty="0">
              <a:solidFill>
                <a:srgbClr val="33333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5. </a:t>
            </a:r>
            <a:r>
              <a:rPr lang="en-US" sz="36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r>
              <a:rPr lang="en-US" sz="3600" baseline="300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baseline="300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as-IN" sz="36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সংযোজন</a:t>
            </a:r>
          </a:p>
          <a:p>
            <a:endParaRPr lang="en-US" sz="3600" dirty="0">
              <a:solidFill>
                <a:srgbClr val="33333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069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বিজারণ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678" y="242928"/>
            <a:ext cx="8221563" cy="5060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06980" y="5652656"/>
            <a:ext cx="4821382" cy="861774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চিত্রঃ বিজারণ ঘটছে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326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145</Words>
  <Application>Microsoft Office PowerPoint</Application>
  <PresentationFormat>Widescreen</PresentationFormat>
  <Paragraphs>103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Georgia</vt:lpstr>
      <vt:lpstr>NikoshBAN</vt:lpstr>
      <vt:lpstr>Vrinda</vt:lpstr>
      <vt:lpstr>Wingdings</vt:lpstr>
      <vt:lpstr>Office Theme</vt:lpstr>
      <vt:lpstr>শুভেচ্ছা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my computer</dc:creator>
  <cp:lastModifiedBy>my computer</cp:lastModifiedBy>
  <cp:revision>59</cp:revision>
  <dcterms:created xsi:type="dcterms:W3CDTF">2019-10-22T09:11:45Z</dcterms:created>
  <dcterms:modified xsi:type="dcterms:W3CDTF">2019-10-24T06:47:48Z</dcterms:modified>
</cp:coreProperties>
</file>