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2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8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5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3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3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68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4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1BE7A-8E2C-4EE7-AC24-D2044EF0825A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8DD88-DF08-45E2-BADE-0E1A300E0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9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624" y="533400"/>
            <a:ext cx="2228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03"/>
          <a:stretch/>
        </p:blipFill>
        <p:spPr>
          <a:xfrm>
            <a:off x="1587091" y="1711409"/>
            <a:ext cx="8842021" cy="4846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999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87858" y="3733800"/>
            <a:ext cx="4267200" cy="1562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err="1">
                <a:latin typeface="Nikoshban" pitchFamily="2" charset="0"/>
                <a:cs typeface="Nikoshban" pitchFamily="2" charset="0"/>
              </a:rPr>
              <a:t>বিশ্বজি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ৎ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হালদার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b="1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বাহিরদিয়া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4"/>
          </p:nvPr>
        </p:nvSpPr>
        <p:spPr>
          <a:xfrm>
            <a:off x="6477000" y="3352800"/>
            <a:ext cx="3962400" cy="213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৮ম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2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 50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143000"/>
            <a:ext cx="24098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66856" y="219670"/>
            <a:ext cx="2008883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35082" y="3124200"/>
            <a:ext cx="0" cy="32766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07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equential Access Storage 4"/>
          <p:cNvSpPr/>
          <p:nvPr/>
        </p:nvSpPr>
        <p:spPr>
          <a:xfrm>
            <a:off x="3009899" y="457200"/>
            <a:ext cx="6172200" cy="1524000"/>
          </a:xfrm>
          <a:prstGeom prst="flowChartMagneticTa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2936558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যোগাযোগ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5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4" r="9675" b="31631"/>
          <a:stretch/>
        </p:blipFill>
        <p:spPr>
          <a:xfrm>
            <a:off x="857249" y="200088"/>
            <a:ext cx="3743326" cy="239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614361" y="2657475"/>
            <a:ext cx="4229101" cy="500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দুইজন ব্যক্তি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বলছে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98" y="200088"/>
            <a:ext cx="3743326" cy="239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6900861" y="2657475"/>
            <a:ext cx="4657724" cy="500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কয়েকজন ব্যক্তি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বলছে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5" t="417" r="6445" b="42137"/>
          <a:stretch/>
        </p:blipFill>
        <p:spPr>
          <a:xfrm>
            <a:off x="7200898" y="3581181"/>
            <a:ext cx="3743326" cy="239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ounded Rectangle 8"/>
          <p:cNvSpPr/>
          <p:nvPr/>
        </p:nvSpPr>
        <p:spPr>
          <a:xfrm>
            <a:off x="6943722" y="6145724"/>
            <a:ext cx="4657724" cy="500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কয়েকজন ব্যক্তি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দুরে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বলছে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4" descr="C:\Documents and Settings\Administrator\Desktop\nt\a-conversation-between-two-artificial-intelligence-chatbots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49" y="3542940"/>
            <a:ext cx="3743326" cy="239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11" name="Rounded Rectangle 10"/>
          <p:cNvSpPr/>
          <p:nvPr/>
        </p:nvSpPr>
        <p:spPr>
          <a:xfrm>
            <a:off x="614361" y="6145724"/>
            <a:ext cx="4071937" cy="500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জন </a:t>
            </a:r>
            <a:r>
              <a:rPr lang="bn-BD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ব্যক্তি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দুরে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বলছে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3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2" y="842962"/>
            <a:ext cx="5143500" cy="3857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344467" y="5216010"/>
            <a:ext cx="2787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36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মানুষের </a:t>
            </a:r>
            <a:r>
              <a:rPr lang="bn-BD" sz="36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36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437" y="842962"/>
            <a:ext cx="5029199" cy="3857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7404568" y="5216009"/>
            <a:ext cx="33169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36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sz="36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নেটওয়ার্ক</a:t>
            </a:r>
            <a:endParaRPr lang="en-US" sz="36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95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88311" y="1172647"/>
            <a:ext cx="34403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--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33650" y="2949547"/>
            <a:ext cx="6096000" cy="17173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পাঠ-৮-৯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4800" b="1" dirty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3328988" y="2678085"/>
            <a:ext cx="4714875" cy="2351115"/>
          </a:xfrm>
          <a:prstGeom prst="round2Diag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 flipH="1">
            <a:off x="1076325" y="833519"/>
            <a:ext cx="3752351" cy="132998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8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32186" y="915471"/>
            <a:ext cx="2299027" cy="92333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645317" y="2805113"/>
            <a:ext cx="10672763" cy="2638425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নেটওয়া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র্কের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বিভিন্ন 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 টপোলজির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7248" y="315396"/>
            <a:ext cx="54232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নেটওয়ার্কের ধারণা</a:t>
            </a:r>
            <a:endParaRPr lang="en-US" sz="4400" b="1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56" y="1084837"/>
            <a:ext cx="4689569" cy="32051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84" y="1084836"/>
            <a:ext cx="4879891" cy="32051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38287" y="4796134"/>
            <a:ext cx="90916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তথ্য আদান-প্রদান ও প্রক্রিয়াকরণ করার জন্য পাশাপাশি বা দূরবর্তী স্থানে অবস্থিত দুই বা ততোধিক কম্পিউটারের মধ্যে যে আন্তঃসংযোগ বিশিষ্ট যোগাযোগ ব্যবস্থা গড়ে ওঠে তাকেই কম্পিউটার নেটওয়ার্ক বলে।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02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8703" y="215375"/>
            <a:ext cx="56060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bn-BD" sz="4000" b="1" dirty="0">
                <a:latin typeface="NikoshBAN" pitchFamily="2" charset="0"/>
                <a:cs typeface="NikoshBAN" pitchFamily="2" charset="0"/>
              </a:rPr>
              <a:t>কম্পিউটার নেটওয়ার্কের প্রকারভেদ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4834" y="1062029"/>
            <a:ext cx="3429000" cy="58477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29313" y="1646804"/>
            <a:ext cx="0" cy="739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42975" y="2371707"/>
            <a:ext cx="10272713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57263" y="2371707"/>
            <a:ext cx="0" cy="739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461963" y="3096611"/>
            <a:ext cx="990600" cy="5334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 anchorCtr="1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PAN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707342" y="2386004"/>
            <a:ext cx="0" cy="739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3190894" y="3125204"/>
            <a:ext cx="990600" cy="5334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 anchorCtr="1">
            <a:normAutofit fontScale="925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LAN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8350766" y="2371707"/>
            <a:ext cx="0" cy="739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7858122" y="3138111"/>
            <a:ext cx="990600" cy="5334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 anchorCtr="1">
            <a:normAutofit fontScale="85000" lnSpcReduction="1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MAN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1201400" y="2384623"/>
            <a:ext cx="0" cy="739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ontent Placeholder 2"/>
          <p:cNvSpPr txBox="1">
            <a:spLocks/>
          </p:cNvSpPr>
          <p:nvPr/>
        </p:nvSpPr>
        <p:spPr>
          <a:xfrm>
            <a:off x="10701338" y="3138111"/>
            <a:ext cx="990600" cy="5334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 anchorCtr="1">
            <a:normAutofit fontScale="85000" lnSpcReduction="1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WAN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32080" y="4300537"/>
            <a:ext cx="5255514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PAN=Personal Area Network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632080" y="4839105"/>
            <a:ext cx="5255514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LAN=Local Area Network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2624706" y="5377673"/>
            <a:ext cx="6485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MAN=Metropolitan Area Network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2624706" y="5916241"/>
            <a:ext cx="5255514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WAN=Wide Area Network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547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  <p:bldP spid="17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14538" y="371476"/>
            <a:ext cx="8229600" cy="571500"/>
          </a:xfrm>
          <a:prstGeom prst="rect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কম্পিউটার নেটওয়ার্ক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2" descr="C:\Users\ICT Lab\Desktop\Content\Final Content-Sep-17\Not Upload\ICT\Eight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78"/>
          <a:stretch/>
        </p:blipFill>
        <p:spPr bwMode="auto">
          <a:xfrm>
            <a:off x="1930718" y="1234348"/>
            <a:ext cx="8549640" cy="4661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9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55798" y="258241"/>
            <a:ext cx="54232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নেটওয়ার্কের ধারণা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14"/>
          <a:stretch/>
        </p:blipFill>
        <p:spPr>
          <a:xfrm>
            <a:off x="1085851" y="1284863"/>
            <a:ext cx="4129088" cy="3327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333" y="1284863"/>
            <a:ext cx="4281489" cy="33279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71735" y="5163235"/>
            <a:ext cx="75074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সার্ভারঃ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সাভার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মোটামুটি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নেটওয়ার্কের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6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545730"/>
            <a:ext cx="5100637" cy="28691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55798" y="258241"/>
            <a:ext cx="54232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নেটওয়ার্কের ধারণা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1545730"/>
            <a:ext cx="5100637" cy="28691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00266" y="5077509"/>
            <a:ext cx="78295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ক্লায়েন্টঃ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ক্লায়েন্ট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নেটওয়ার্কভূক্ত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সার্ভারের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55798" y="258241"/>
            <a:ext cx="54232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নেটওয়ার্কের ধারণা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" y="1227707"/>
            <a:ext cx="3840069" cy="3327922"/>
          </a:xfrm>
          <a:prstGeom prst="rect">
            <a:avLst/>
          </a:prstGeom>
        </p:spPr>
      </p:pic>
      <p:pic>
        <p:nvPicPr>
          <p:cNvPr id="6" name="Picture 5" descr="C:\Users\ICT Lab\Desktop\Content\Final Content-Sep-17\Not Upload\ICT\Eight\C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507" y="1227707"/>
            <a:ext cx="3562349" cy="332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52" y="1227707"/>
            <a:ext cx="3529012" cy="32351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2427" y="5473183"/>
            <a:ext cx="8246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সার্ভার+মিডিয়া+নেটওয়ার্ক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এডাপ্টার+রিসোর্স+ইউজার+ক্লায়েন্ট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82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48075" y="283437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সার্ভার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 rot="18910534">
            <a:off x="1104453" y="2511207"/>
            <a:ext cx="17491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32-Point Star 8"/>
          <p:cNvSpPr/>
          <p:nvPr/>
        </p:nvSpPr>
        <p:spPr>
          <a:xfrm rot="19126568">
            <a:off x="244382" y="2408875"/>
            <a:ext cx="3469341" cy="850995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0" t="30821"/>
          <a:stretch/>
        </p:blipFill>
        <p:spPr>
          <a:xfrm>
            <a:off x="8613488" y="1131792"/>
            <a:ext cx="2675028" cy="20899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0376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4"/>
          <a:stretch/>
        </p:blipFill>
        <p:spPr>
          <a:xfrm>
            <a:off x="2652703" y="1185861"/>
            <a:ext cx="6858000" cy="35004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8904" y="229672"/>
            <a:ext cx="45255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4400" b="1" dirty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লোকাল এরিয়া নেটওয়ার্ক</a:t>
            </a:r>
          </a:p>
        </p:txBody>
      </p:sp>
      <p:sp>
        <p:nvSpPr>
          <p:cNvPr id="6" name="Rectangle 5"/>
          <p:cNvSpPr/>
          <p:nvPr/>
        </p:nvSpPr>
        <p:spPr>
          <a:xfrm>
            <a:off x="742941" y="4800602"/>
            <a:ext cx="10687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একই </a:t>
            </a:r>
            <a:r>
              <a:rPr lang="bn-BD" sz="3200" dirty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ভবন, খুব কাছাকাছি , পাশাপাশি অবস্থিত ভবন অথবা একটি শহরের ছোট একটি এলাকা নিয়ে </a:t>
            </a:r>
            <a:r>
              <a:rPr lang="en-US" sz="3200" dirty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LAN </a:t>
            </a:r>
            <a:r>
              <a:rPr lang="en-US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গঠিত।</a:t>
            </a:r>
            <a:r>
              <a:rPr lang="en-US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পরিধি </a:t>
            </a:r>
            <a:r>
              <a:rPr lang="bn-BD" sz="3200" dirty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সর্বোচ্চ ১০ </a:t>
            </a:r>
            <a:r>
              <a:rPr lang="bn-BD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 smtClean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সংযোগ </a:t>
            </a:r>
            <a:r>
              <a:rPr lang="bn-BD" sz="3200" dirty="0">
                <a:solidFill>
                  <a:srgbClr val="262626"/>
                </a:solidFill>
                <a:latin typeface="NikoshBAN" pitchFamily="2" charset="0"/>
                <a:cs typeface="NikoshBAN" pitchFamily="2" charset="0"/>
              </a:rPr>
              <a:t>প্রক্রিয়ায় সাধারনত তার ব্যবহার করা হয়।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97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615" y="1104790"/>
            <a:ext cx="1066800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খুলনা</a:t>
            </a:r>
            <a:endParaRPr lang="en-US" sz="3200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558203" y="930563"/>
            <a:ext cx="1752600" cy="5847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চট্রগ্রাম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153006" y="2924811"/>
            <a:ext cx="1293944" cy="5847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নিউইয়র্ক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 descr="C:\Users\Doel-1612i3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8688" y="3476884"/>
            <a:ext cx="2209800" cy="1609725"/>
          </a:xfrm>
          <a:prstGeom prst="rect">
            <a:avLst/>
          </a:prstGeom>
          <a:noFill/>
        </p:spPr>
      </p:pic>
      <p:pic>
        <p:nvPicPr>
          <p:cNvPr id="9" name="Picture 3" descr="C:\Users\Doel-1612i3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665" y="1795979"/>
            <a:ext cx="2895600" cy="1295400"/>
          </a:xfrm>
          <a:prstGeom prst="rect">
            <a:avLst/>
          </a:prstGeom>
          <a:noFill/>
        </p:spPr>
      </p:pic>
      <p:pic>
        <p:nvPicPr>
          <p:cNvPr id="10" name="Picture 4" descr="C:\Users\Doel-1612i3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229" y="1397178"/>
            <a:ext cx="2667000" cy="17145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52603" y="5472113"/>
            <a:ext cx="8458200" cy="107721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খুলনা, চট্রগ্রাম ও নিউইয়র্কের মধ্যে যে নেটওয়ার্ক স্থাপন করা হয় তা হল </a:t>
            </a: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ওয়াইড এরিয়া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58178" y="229672"/>
            <a:ext cx="44470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ওয়াইড</a:t>
            </a:r>
            <a:r>
              <a:rPr lang="bn-BD" sz="4400" b="1" dirty="0" smtClean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এরিয়া নেটওয়ার্ক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796265" y="3050947"/>
            <a:ext cx="942423" cy="5923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48488" y="3091379"/>
            <a:ext cx="1356741" cy="385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858178" y="1425050"/>
            <a:ext cx="4426449" cy="370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0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1"/>
          <a:stretch/>
        </p:blipFill>
        <p:spPr>
          <a:xfrm>
            <a:off x="218060" y="1385419"/>
            <a:ext cx="5392103" cy="2871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8" t="20371" b="13703"/>
          <a:stretch/>
        </p:blipFill>
        <p:spPr>
          <a:xfrm>
            <a:off x="6049233" y="1385419"/>
            <a:ext cx="5392103" cy="28717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58178" y="229672"/>
            <a:ext cx="44470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ওয়াইড</a:t>
            </a:r>
            <a:r>
              <a:rPr lang="bn-BD" sz="4400" b="1" dirty="0" smtClean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এরিয়া নেটওয়ার্ক</a:t>
            </a:r>
          </a:p>
        </p:txBody>
      </p:sp>
      <p:sp>
        <p:nvSpPr>
          <p:cNvPr id="7" name="Rectangle 6"/>
          <p:cNvSpPr/>
          <p:nvPr/>
        </p:nvSpPr>
        <p:spPr>
          <a:xfrm>
            <a:off x="269618" y="4837518"/>
            <a:ext cx="116241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n-BD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বিশাল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এলাকা</a:t>
            </a:r>
            <a:r>
              <a:rPr lang="en-US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জুড়ে বিস্তৃত</a:t>
            </a:r>
            <a:r>
              <a:rPr lang="en-US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( যেমন - অঞ্চল, দেশ, মহাদেশ বা বিশ্ব ) কম্পিউটার নেটওয়ার্ককে ওয়াইড এরিয়া নেটওয়ার্ক </a:t>
            </a:r>
            <a:r>
              <a:rPr lang="en-US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( WAN )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বলে </a:t>
            </a:r>
            <a:r>
              <a:rPr lang="bn-BD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অসংখ্য </a:t>
            </a:r>
            <a:r>
              <a:rPr lang="en-US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LAN, MAN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এর সম্বন্বয়ে গঠিত</a:t>
            </a:r>
            <a:r>
              <a:rPr lang="bn-BD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ইন্টারনেট  </a:t>
            </a:r>
            <a:r>
              <a:rPr lang="bn-BD" sz="3200" b="1" dirty="0">
                <a:solidFill>
                  <a:srgbClr val="27130E"/>
                </a:solidFill>
                <a:latin typeface="NikoshBAN" pitchFamily="2" charset="0"/>
                <a:cs typeface="NikoshBAN" pitchFamily="2" charset="0"/>
              </a:rPr>
              <a:t>এক ধরনের ওয়াইড এরিয়া নেটওয়ার্ক ।</a:t>
            </a:r>
            <a:endParaRPr lang="en-US" sz="3200" b="1" dirty="0">
              <a:solidFill>
                <a:srgbClr val="27130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56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32892" y="4666088"/>
            <a:ext cx="8116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প্রতিষ্ঠানে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প্রযোজ্য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কেনো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18910534">
            <a:off x="1142717" y="2849836"/>
            <a:ext cx="20136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32-Point Star 6"/>
          <p:cNvSpPr/>
          <p:nvPr/>
        </p:nvSpPr>
        <p:spPr>
          <a:xfrm rot="19126568">
            <a:off x="228930" y="2284778"/>
            <a:ext cx="4077049" cy="1418908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7363">
            <a:off x="8592862" y="1435040"/>
            <a:ext cx="3312708" cy="2068736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4063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10839" y="229672"/>
            <a:ext cx="37417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 টপোলজি 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4" y="1443038"/>
            <a:ext cx="4765077" cy="2334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5" b="4166"/>
          <a:stretch/>
        </p:blipFill>
        <p:spPr>
          <a:xfrm>
            <a:off x="6321899" y="1443038"/>
            <a:ext cx="4765077" cy="23348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2938" y="4681835"/>
            <a:ext cx="109156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নেটওয়ার্কভুক্ত কম্পিউটারগুলোর অবস্থানগত ও সংযোগ বিন্যাসের কাঠামোকে নেটওয়ার্ক সংগঠন বা টপোলজি বলে । নেটওয়ার্ক টপোলজি মূলত নেটওয়ার্কের বাহ্যিক কাঠামো বর্ণনা করে থাকে।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2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t="16667" r="9896" b="22916"/>
          <a:stretch/>
        </p:blipFill>
        <p:spPr>
          <a:xfrm>
            <a:off x="728663" y="999114"/>
            <a:ext cx="4643437" cy="26096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8663" y="4292500"/>
            <a:ext cx="448627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টপোলজি তে একটি মূল তারের সাথে সব কয়টি ওয়ার্কস্টেশন বা কম্পিউটার সংযুক্ত থাকে তাকে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 টপোলজি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9" b="17553"/>
          <a:stretch/>
        </p:blipFill>
        <p:spPr>
          <a:xfrm>
            <a:off x="6443663" y="999113"/>
            <a:ext cx="4643437" cy="26096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28609" y="229672"/>
            <a:ext cx="27061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টপোলজি 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72175" y="4046280"/>
            <a:ext cx="59864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সুবিধাঃ</a:t>
            </a:r>
          </a:p>
          <a:p>
            <a:pPr>
              <a:defRPr/>
            </a:pPr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কেন্দ্রীয় কম্পিউটার বা  হোস্ট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থাকে </a:t>
            </a:r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না।</a:t>
            </a:r>
          </a:p>
          <a:p>
            <a:pPr>
              <a:defRPr/>
            </a:pPr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কোন কম্পিউটার বা ডিভাইস খুলে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নিলে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নেটওয়ার্কের </a:t>
            </a:r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কাজে ব্যঘাত ঘটে না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2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0550" y="4820333"/>
            <a:ext cx="52244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টপোলজি তে কম্পিউটার গুলো এমন ভাবে যুক্ত থাকে যা দেখতে রিং এর মত তাকে রিং টপোলজি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456" y="933336"/>
            <a:ext cx="3183732" cy="3085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44" y="933336"/>
            <a:ext cx="3183732" cy="30859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25207" y="272535"/>
            <a:ext cx="26677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রিং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টপোলজি 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93644" y="4303455"/>
            <a:ext cx="58983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3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সুবিধাঃ</a:t>
            </a:r>
          </a:p>
          <a:p>
            <a:pPr>
              <a:defRPr/>
            </a:pP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কেন্দ্রীয় কম্পিউটার বা  হোস্ট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থাকে </a:t>
            </a: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না।</a:t>
            </a:r>
          </a:p>
          <a:p>
            <a:pPr>
              <a:defRPr/>
            </a:pP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প্রত্যেকটি কম্পিউটারকে স্বয়ংসম্পূর্ণ 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হয়ে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থাকে </a:t>
            </a: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7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33754" y="3305858"/>
            <a:ext cx="525303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বাস টপোলজির  ২টি 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সুবিধা লিখ ।</a:t>
            </a:r>
            <a:endParaRPr lang="en-US" sz="32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রিং টপোলজির  ২টি 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অ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সুবিধা লিখ ।</a:t>
            </a:r>
            <a:endParaRPr lang="en-US" sz="32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481" y="224135"/>
            <a:ext cx="3810000" cy="2743200"/>
          </a:xfrm>
          <a:prstGeom prst="ellipse">
            <a:avLst/>
          </a:prstGeom>
          <a:ln w="190500" cap="rnd">
            <a:solidFill>
              <a:schemeClr val="tx1">
                <a:lumMod val="95000"/>
                <a:lumOff val="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24-Point Star 6"/>
          <p:cNvSpPr/>
          <p:nvPr/>
        </p:nvSpPr>
        <p:spPr>
          <a:xfrm rot="19425835">
            <a:off x="118353" y="1992809"/>
            <a:ext cx="4842810" cy="961067"/>
          </a:xfrm>
          <a:prstGeom prst="star24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16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4-Point Star 3"/>
          <p:cNvSpPr/>
          <p:nvPr/>
        </p:nvSpPr>
        <p:spPr>
          <a:xfrm>
            <a:off x="3673724" y="678978"/>
            <a:ext cx="4842810" cy="961067"/>
          </a:xfrm>
          <a:prstGeom prst="star24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bn-IN" sz="4000" b="1" dirty="0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 smtClean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62288" y="2476328"/>
            <a:ext cx="6296025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কাকে বলে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32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কত প্রকার ও কি কি ?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টপোলজি কাকে বলে</a:t>
            </a:r>
            <a:r>
              <a:rPr lang="bn-BD" sz="32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32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8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58" y="450477"/>
            <a:ext cx="38100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24-Point Star 4"/>
          <p:cNvSpPr/>
          <p:nvPr/>
        </p:nvSpPr>
        <p:spPr>
          <a:xfrm rot="19425835">
            <a:off x="118353" y="1992809"/>
            <a:ext cx="4842810" cy="961067"/>
          </a:xfrm>
          <a:prstGeom prst="star24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000" b="1" dirty="0" smtClean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5827" y="4292261"/>
            <a:ext cx="10301288" cy="106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lvl="0" indent="-282575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defRPr/>
            </a:pPr>
            <a:r>
              <a:rPr lang="bn-BD" sz="32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বিদ্যালয় বা শিক্ষা প্রতিষ্ঠানে কম্পিউটার নেটওয়ার্ক স্থাপনে </a:t>
            </a: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endParaRPr lang="en-US" sz="3200" b="1" dirty="0" smtClean="0">
              <a:solidFill>
                <a:srgbClr val="0D0D0D"/>
              </a:solidFill>
              <a:latin typeface="NikoshBAN" pitchFamily="2" charset="0"/>
              <a:cs typeface="NikoshBAN" pitchFamily="2" charset="0"/>
            </a:endParaRPr>
          </a:p>
          <a:p>
            <a:pPr marL="365125" lvl="0" indent="-282575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defRPr/>
            </a:pP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উপযোগী </a:t>
            </a:r>
            <a:r>
              <a:rPr lang="bn-BD" sz="32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ও গ্রহণযোগ্য? তোমার মতামতের আলোকে বিশ্লেষণ কর। </a:t>
            </a:r>
          </a:p>
        </p:txBody>
      </p:sp>
    </p:spTree>
    <p:extLst>
      <p:ext uri="{BB962C8B-B14F-4D97-AF65-F5344CB8AC3E}">
        <p14:creationId xmlns:p14="http://schemas.microsoft.com/office/powerpoint/2010/main" val="389538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8144" y="5186363"/>
            <a:ext cx="3829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38" y="315218"/>
            <a:ext cx="5338762" cy="400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499</Words>
  <Application>Microsoft Office PowerPoint</Application>
  <PresentationFormat>Widescreen</PresentationFormat>
  <Paragraphs>87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Nikoshban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Kishore</dc:creator>
  <cp:lastModifiedBy>MULTIMEDIA</cp:lastModifiedBy>
  <cp:revision>57</cp:revision>
  <dcterms:created xsi:type="dcterms:W3CDTF">2018-06-02T09:56:13Z</dcterms:created>
  <dcterms:modified xsi:type="dcterms:W3CDTF">2019-10-24T04:54:28Z</dcterms:modified>
</cp:coreProperties>
</file>