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3" r:id="rId4"/>
    <p:sldId id="260" r:id="rId5"/>
    <p:sldId id="264" r:id="rId6"/>
    <p:sldId id="261" r:id="rId7"/>
    <p:sldId id="274" r:id="rId8"/>
    <p:sldId id="275" r:id="rId9"/>
    <p:sldId id="266" r:id="rId10"/>
    <p:sldId id="276" r:id="rId11"/>
    <p:sldId id="258" r:id="rId12"/>
    <p:sldId id="265" r:id="rId13"/>
    <p:sldId id="267" r:id="rId14"/>
    <p:sldId id="268" r:id="rId15"/>
    <p:sldId id="259" r:id="rId16"/>
    <p:sldId id="262" r:id="rId17"/>
    <p:sldId id="269" r:id="rId18"/>
    <p:sldId id="270" r:id="rId19"/>
    <p:sldId id="271" r:id="rId20"/>
    <p:sldId id="272" r:id="rId21"/>
    <p:sldId id="26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55" d="100"/>
          <a:sy n="55" d="100"/>
        </p:scale>
        <p:origin x="42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7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0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1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0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57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92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96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8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6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91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02A8D-D1B3-44A5-BBDA-C0D88D4D0EA4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BDD82-5F5C-4DAA-B733-446617F2EE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96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11" y="122830"/>
            <a:ext cx="11766250" cy="6618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475460" y="3158405"/>
            <a:ext cx="7241085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239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007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787858" y="3733800"/>
            <a:ext cx="4267200" cy="15621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 err="1">
                <a:latin typeface="Nikoshban" pitchFamily="2" charset="0"/>
                <a:cs typeface="Nikoshban" pitchFamily="2" charset="0"/>
              </a:rPr>
              <a:t>বিশ্বজি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ৎ </a:t>
            </a:r>
            <a:r>
              <a:rPr lang="en-US" b="1" dirty="0" err="1">
                <a:latin typeface="Nikoshban" pitchFamily="2" charset="0"/>
                <a:cs typeface="Nikoshban" pitchFamily="2" charset="0"/>
              </a:rPr>
              <a:t>হালদার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b="1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বাহিরদিয়া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>
              <a:latin typeface="Times New Roman" pitchFamily="18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4"/>
          </p:nvPr>
        </p:nvSpPr>
        <p:spPr>
          <a:xfrm>
            <a:off x="6477000" y="3352800"/>
            <a:ext cx="3962400" cy="213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	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6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ষ্ঠ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	: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তথ্য ও যোগাযোগ প্রযুক্তি</a:t>
            </a: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	: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2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	: 50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Related image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1143000"/>
            <a:ext cx="2409825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66856" y="219670"/>
            <a:ext cx="2008883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bn-BD" sz="5400" b="1" dirty="0">
                <a:ln w="19050">
                  <a:solidFill>
                    <a:schemeClr val="tx1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ln w="19050">
                <a:solidFill>
                  <a:schemeClr val="tx1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035082" y="3124200"/>
            <a:ext cx="0" cy="327660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78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542197" y="286600"/>
            <a:ext cx="9173567" cy="1819702"/>
            <a:chOff x="1542197" y="286600"/>
            <a:chExt cx="9173567" cy="1819702"/>
          </a:xfrm>
        </p:grpSpPr>
        <p:grpSp>
          <p:nvGrpSpPr>
            <p:cNvPr id="9" name="Group 8"/>
            <p:cNvGrpSpPr/>
            <p:nvPr/>
          </p:nvGrpSpPr>
          <p:grpSpPr>
            <a:xfrm>
              <a:off x="1542197" y="286600"/>
              <a:ext cx="9173567" cy="1667302"/>
              <a:chOff x="1542197" y="504967"/>
              <a:chExt cx="9173567" cy="1667302"/>
            </a:xfrm>
          </p:grpSpPr>
          <p:sp>
            <p:nvSpPr>
              <p:cNvPr id="6" name="Double Wave 5"/>
              <p:cNvSpPr/>
              <p:nvPr/>
            </p:nvSpPr>
            <p:spPr>
              <a:xfrm>
                <a:off x="1542197" y="504967"/>
                <a:ext cx="9171295" cy="1501254"/>
              </a:xfrm>
              <a:prstGeom prst="doubleWav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Double Wave 6"/>
              <p:cNvSpPr/>
              <p:nvPr/>
            </p:nvSpPr>
            <p:spPr>
              <a:xfrm>
                <a:off x="1542197" y="575480"/>
                <a:ext cx="9171295" cy="1501254"/>
              </a:xfrm>
              <a:prstGeom prst="doubleWave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Double Wave 7"/>
              <p:cNvSpPr/>
              <p:nvPr/>
            </p:nvSpPr>
            <p:spPr>
              <a:xfrm>
                <a:off x="1544469" y="671015"/>
                <a:ext cx="9171295" cy="1501254"/>
              </a:xfrm>
              <a:prstGeom prst="doubleWav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3330057" y="536642"/>
              <a:ext cx="53089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9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পাঠ পরিচিতি</a:t>
              </a:r>
              <a:endParaRPr lang="en-US" sz="9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378421" y="1869729"/>
            <a:ext cx="917129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66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ষষ্ঠ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6600" dirty="0">
                <a:solidFill>
                  <a:schemeClr val="bg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bn-IN" sz="6600" dirty="0" smtClean="0">
                <a:solidFill>
                  <a:schemeClr val="bg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endParaRPr lang="bn-IN" sz="6600" dirty="0" smtClean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তথ্য ও যোগাযোগ প্রযুক্তি</a:t>
            </a:r>
            <a:endParaRPr lang="en-US" sz="6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en-US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50</a:t>
            </a:r>
            <a:r>
              <a:rPr lang="bn-IN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258406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1" y="150126"/>
            <a:ext cx="11723427" cy="6523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318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09683" y="545916"/>
            <a:ext cx="10836323" cy="1476264"/>
            <a:chOff x="709683" y="545916"/>
            <a:chExt cx="10836323" cy="1476264"/>
          </a:xfrm>
        </p:grpSpPr>
        <p:sp>
          <p:nvSpPr>
            <p:cNvPr id="20" name="32-Point Star 19"/>
            <p:cNvSpPr/>
            <p:nvPr/>
          </p:nvSpPr>
          <p:spPr>
            <a:xfrm>
              <a:off x="1731731" y="545916"/>
              <a:ext cx="8270543" cy="1323832"/>
            </a:xfrm>
            <a:prstGeom prst="star3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32-Point Star 20"/>
            <p:cNvSpPr/>
            <p:nvPr/>
          </p:nvSpPr>
          <p:spPr>
            <a:xfrm>
              <a:off x="1772674" y="608484"/>
              <a:ext cx="8270543" cy="1323832"/>
            </a:xfrm>
            <a:prstGeom prst="star32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32-Point Star 21"/>
            <p:cNvSpPr/>
            <p:nvPr/>
          </p:nvSpPr>
          <p:spPr>
            <a:xfrm>
              <a:off x="709683" y="698348"/>
              <a:ext cx="10836323" cy="1323832"/>
            </a:xfrm>
            <a:prstGeom prst="star3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544246" y="911454"/>
            <a:ext cx="702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bn-IN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1443" y="2837165"/>
            <a:ext cx="1095915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just">
              <a:buFont typeface="Wingdings" panose="05000000000000000000" pitchFamily="2" charset="2"/>
              <a:buChar char="Ø"/>
            </a:pPr>
            <a:r>
              <a:rPr lang="bn-IN" sz="8800" b="1" u="sng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</a:t>
            </a:r>
            <a:r>
              <a:rPr lang="bn-IN" sz="8800" b="1" u="sng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</a:t>
            </a:r>
            <a:r>
              <a:rPr lang="en-US" sz="8800" b="1" u="sng" dirty="0" err="1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US" sz="8800" b="1" u="sng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u="sng" dirty="0" err="1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8800" b="1" u="sng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8800" b="1" u="sng" dirty="0" err="1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endParaRPr lang="en-US" sz="8800" b="1" u="sng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42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14397" y="191068"/>
            <a:ext cx="10374571" cy="1897039"/>
            <a:chOff x="914397" y="191068"/>
            <a:chExt cx="10374571" cy="2365610"/>
          </a:xfrm>
        </p:grpSpPr>
        <p:sp>
          <p:nvSpPr>
            <p:cNvPr id="2" name="Cloud Callout 1"/>
            <p:cNvSpPr/>
            <p:nvPr/>
          </p:nvSpPr>
          <p:spPr>
            <a:xfrm>
              <a:off x="914397" y="191068"/>
              <a:ext cx="10358651" cy="2169994"/>
            </a:xfrm>
            <a:prstGeom prst="cloud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loud Callout 2"/>
            <p:cNvSpPr/>
            <p:nvPr/>
          </p:nvSpPr>
          <p:spPr>
            <a:xfrm>
              <a:off x="930317" y="288876"/>
              <a:ext cx="10358651" cy="2169994"/>
            </a:xfrm>
            <a:prstGeom prst="cloudCallou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Cloud Callout 3"/>
            <p:cNvSpPr/>
            <p:nvPr/>
          </p:nvSpPr>
          <p:spPr>
            <a:xfrm>
              <a:off x="925773" y="386684"/>
              <a:ext cx="10358651" cy="2169994"/>
            </a:xfrm>
            <a:prstGeom prst="cloudCallou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183638" y="524184"/>
            <a:ext cx="77792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শিখণফল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024" y="2407640"/>
            <a:ext cx="11300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বিভিন্ন যন্ত্রাংশ সমূহকে কি বলে 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তা বলতে পারবে।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3549" y="3776313"/>
            <a:ext cx="1130034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প্রযুক্তিতে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 বর্ণনা করতে 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644" y="5227099"/>
            <a:ext cx="118735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lvl="1" indent="-685800" algn="just">
              <a:buFont typeface="Wingdings" panose="05000000000000000000" pitchFamily="2" charset="2"/>
              <a:buChar char="v"/>
            </a:pP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প্রযুক্তিতে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যেসব 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 ব্যবহার হয় তার কাজ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 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90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612" y="1803213"/>
            <a:ext cx="4858603" cy="33027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2" y="235425"/>
            <a:ext cx="3411940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499" y="330959"/>
            <a:ext cx="3357349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4" y="3684896"/>
            <a:ext cx="3495765" cy="28865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739" y="3684895"/>
            <a:ext cx="3481265" cy="28865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292" y="235425"/>
            <a:ext cx="2511188" cy="15926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351" y="5105971"/>
            <a:ext cx="3507475" cy="14654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06470" y="70811"/>
            <a:ext cx="7820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বিভিন্ন </a:t>
            </a:r>
            <a:r>
              <a:rPr lang="bn-IN" sz="54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যন্ত্রাংশ</a:t>
            </a:r>
            <a:endParaRPr lang="en-US" sz="5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23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3218" y="1612959"/>
            <a:ext cx="117183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</a:t>
            </a:r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যন্ত্রাংশ </a:t>
            </a:r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সমূহকে হার্ডওয়ার বলে।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31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2906973" y="1651379"/>
            <a:ext cx="3057098" cy="4241377"/>
            <a:chOff x="2906973" y="1651379"/>
            <a:chExt cx="3057098" cy="424137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3450" y="2513646"/>
              <a:ext cx="2920621" cy="337911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906973" y="1651379"/>
              <a:ext cx="264766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66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মেমোরি</a:t>
              </a:r>
              <a:endParaRPr lang="en-US" sz="6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159425" y="1719616"/>
            <a:ext cx="2495764" cy="4080682"/>
            <a:chOff x="9159425" y="1719616"/>
            <a:chExt cx="2495764" cy="408068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9425" y="2513646"/>
              <a:ext cx="2495764" cy="3286652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192654" y="1719616"/>
              <a:ext cx="223823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6600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প্রসেসর</a:t>
              </a:r>
              <a:endParaRPr lang="en-US" sz="66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Right Arrow 12"/>
          <p:cNvSpPr/>
          <p:nvPr/>
        </p:nvSpPr>
        <p:spPr>
          <a:xfrm>
            <a:off x="6149204" y="2227110"/>
            <a:ext cx="2825087" cy="1853028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13"/>
          <p:cNvSpPr/>
          <p:nvPr/>
        </p:nvSpPr>
        <p:spPr>
          <a:xfrm>
            <a:off x="6067318" y="4156972"/>
            <a:ext cx="2879677" cy="1842448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232010" y="1978925"/>
            <a:ext cx="2825087" cy="1937739"/>
            <a:chOff x="232010" y="1978925"/>
            <a:chExt cx="2825087" cy="1937739"/>
          </a:xfrm>
        </p:grpSpPr>
        <p:sp>
          <p:nvSpPr>
            <p:cNvPr id="10" name="Right Arrow 9"/>
            <p:cNvSpPr/>
            <p:nvPr/>
          </p:nvSpPr>
          <p:spPr>
            <a:xfrm>
              <a:off x="232010" y="1978925"/>
              <a:ext cx="2825087" cy="193773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5964" y="2573239"/>
              <a:ext cx="163773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ইনপুট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18362" y="4012439"/>
            <a:ext cx="2879677" cy="1842448"/>
            <a:chOff x="218362" y="4012439"/>
            <a:chExt cx="2879677" cy="1842448"/>
          </a:xfrm>
        </p:grpSpPr>
        <p:sp>
          <p:nvSpPr>
            <p:cNvPr id="11" name="Left Arrow 10"/>
            <p:cNvSpPr/>
            <p:nvPr/>
          </p:nvSpPr>
          <p:spPr>
            <a:xfrm>
              <a:off x="218362" y="4012439"/>
              <a:ext cx="2879677" cy="1842448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65745" y="4570812"/>
              <a:ext cx="19652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আউটপুট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85963" y="173663"/>
            <a:ext cx="110692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u="sng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6600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কাজ করার প্রক্রিয়া</a:t>
            </a:r>
            <a:endParaRPr lang="en-US" sz="6600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78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69557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bn-IN" sz="9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bn-BD" sz="9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</a:t>
            </a:r>
            <a:r>
              <a:rPr lang="bn-IN" sz="9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রের </a:t>
            </a:r>
            <a:r>
              <a:rPr lang="bn-BD" sz="96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 যন্ত্রাংশ</a:t>
            </a:r>
            <a:r>
              <a:rPr lang="bn-IN" sz="9600" u="sng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9600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1143000" indent="-1143000">
              <a:buFont typeface="Wingdings" panose="05000000000000000000" pitchFamily="2" charset="2"/>
              <a:buChar char="Ø"/>
            </a:pPr>
            <a:r>
              <a:rPr lang="bn-IN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বর্ণনা ও কাজ</a:t>
            </a:r>
          </a:p>
          <a:p>
            <a:pPr algn="ctr"/>
            <a:endParaRPr lang="bn-IN" dirty="0" smtClean="0"/>
          </a:p>
          <a:p>
            <a:pPr algn="ctr"/>
            <a:endParaRPr lang="bn-IN" sz="2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72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76" y="1030257"/>
            <a:ext cx="8543498" cy="27638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25838" y="-27296"/>
            <a:ext cx="43263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কি-বোর্ড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3080" y="3875957"/>
            <a:ext cx="113412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বর্ণনাঃ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কি-বোর্ড এক ধরনের ইনপুট ডিভাইস। ইহা বাংলা ও ইংরেজীতে লেখা যায়। ইহা দেখতে কিছুটা লম্বা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কৃতির এবং এতে অসংখ্য কী থাকে।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3080" y="5576316"/>
            <a:ext cx="11409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4000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যার মাধ্যমে কম্পিউটারের কোন তথ্য প্রবেশ ও লেখার কাজ করা </a:t>
            </a:r>
            <a:r>
              <a:rPr lang="bn-BD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bn-IN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য়।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45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359" y="1078166"/>
            <a:ext cx="7629098" cy="31662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17911" y="-2"/>
            <a:ext cx="25248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মাউস</a:t>
            </a:r>
            <a:endParaRPr lang="en-US" sz="8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6478" y="4258105"/>
            <a:ext cx="1188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4000" u="sng" dirty="0">
                <a:latin typeface="NikoshBAN" panose="02000000000000000000" pitchFamily="2" charset="0"/>
                <a:cs typeface="NikoshBAN" panose="02000000000000000000" pitchFamily="2" charset="0"/>
              </a:rPr>
              <a:t>বর্ণনাঃ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মাউস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ইদুর। অর্থাৎ ইহা দেখতে কিছুটা ইদুরের মতো। এর সামনে দুই দিকে দুটো বাটন আছে এবং একটি হুইল বা চাকা আছে।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478" y="5527338"/>
            <a:ext cx="1188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4000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যার </a:t>
            </a:r>
            <a:r>
              <a:rPr lang="bn-BD" sz="4000" dirty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মাধ্যমে কম্পিউটারের কোন তথ্য প্রবেশ ও নির্দেশ করা কাজ করা </a:t>
            </a:r>
            <a:r>
              <a:rPr lang="bn-BD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bn-IN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য়। 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মাউসও এক ধরনের ইনপুট ডিভাইস।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55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619" y="1186679"/>
            <a:ext cx="5232777" cy="335848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392067" y="122830"/>
            <a:ext cx="9512490" cy="8598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56491" y="54592"/>
            <a:ext cx="2688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মনিটর</a:t>
            </a:r>
            <a:endParaRPr lang="en-US" sz="7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534" y="4476463"/>
            <a:ext cx="119963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বর্ণনাঃ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মনিটর কম্পিউটারের আউটপুট ডিভাইস। ইহা দেখতে টেলিভিশনের মতো।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7379" y="5604901"/>
            <a:ext cx="120646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4000" u="sn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মনিটরের</a:t>
            </a:r>
            <a:r>
              <a:rPr lang="bn-BD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মাধ্যমে </a:t>
            </a:r>
            <a:r>
              <a:rPr lang="bn-BD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কম্পিউটারে </a:t>
            </a:r>
            <a:r>
              <a:rPr lang="bn-BD" sz="4000" dirty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কোন কিছু প্রদর্শিত</a:t>
            </a:r>
            <a:r>
              <a:rPr lang="bn-BD" sz="4000" b="1" dirty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n w="17780" cmpd="sng">
                  <a:noFill/>
                  <a:prstDash val="solid"/>
                  <a:miter lim="800000"/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হয়।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যেমনঃ 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ভিডিও, ছবি, লেখা ইত্যাদি।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65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979" y="1721715"/>
            <a:ext cx="7196636" cy="274319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984635" y="68657"/>
            <a:ext cx="10158484" cy="1405719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72038" y="-33249"/>
            <a:ext cx="313419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115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প্রিন্টার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183" y="4548055"/>
            <a:ext cx="119827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বর্ণনাঃ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প্রিন্টার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 একটি বাক্সের মতো। এটির এক পাশে কাগজ দিলে অন্য পাশ দিয়ে সেটি প্রিন্ট হয়ে বাহির হয়। এটিও একটি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আউটপুট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ডিভাইস।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3782" y="5607704"/>
            <a:ext cx="119997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000" u="sng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প্রিন্টার </a:t>
            </a:r>
            <a:r>
              <a:rPr lang="bn-IN" sz="4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সাধারণত কোন লেখা, ছবি কাগজে সংরক্ষন করার জন্য ব্যবহার করা হয়।</a:t>
            </a:r>
            <a:endParaRPr lang="en-US" sz="4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44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41446" y="300252"/>
            <a:ext cx="10852242" cy="1678306"/>
            <a:chOff x="641446" y="300252"/>
            <a:chExt cx="10852242" cy="1678306"/>
          </a:xfrm>
        </p:grpSpPr>
        <p:grpSp>
          <p:nvGrpSpPr>
            <p:cNvPr id="5" name="Group 4"/>
            <p:cNvGrpSpPr/>
            <p:nvPr/>
          </p:nvGrpSpPr>
          <p:grpSpPr>
            <a:xfrm>
              <a:off x="641446" y="300252"/>
              <a:ext cx="10852242" cy="1476232"/>
              <a:chOff x="641446" y="245660"/>
              <a:chExt cx="10852242" cy="1476232"/>
            </a:xfrm>
          </p:grpSpPr>
          <p:sp>
            <p:nvSpPr>
              <p:cNvPr id="2" name="Down Ribbon 1"/>
              <p:cNvSpPr/>
              <p:nvPr/>
            </p:nvSpPr>
            <p:spPr>
              <a:xfrm>
                <a:off x="641446" y="245660"/>
                <a:ext cx="10836322" cy="1351128"/>
              </a:xfrm>
              <a:prstGeom prst="ribbon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Down Ribbon 2"/>
              <p:cNvSpPr/>
              <p:nvPr/>
            </p:nvSpPr>
            <p:spPr>
              <a:xfrm>
                <a:off x="657366" y="302524"/>
                <a:ext cx="10836322" cy="1351128"/>
              </a:xfrm>
              <a:prstGeom prst="ribbon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Down Ribbon 3"/>
              <p:cNvSpPr/>
              <p:nvPr/>
            </p:nvSpPr>
            <p:spPr>
              <a:xfrm>
                <a:off x="657366" y="370764"/>
                <a:ext cx="10836322" cy="1351128"/>
              </a:xfrm>
              <a:prstGeom prst="ribbon">
                <a:avLst/>
              </a:prstGeom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3916899" y="532008"/>
              <a:ext cx="4353635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8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একক কাজ</a:t>
              </a:r>
              <a:endParaRPr lang="en-US" sz="8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04717" y="2552131"/>
            <a:ext cx="1177801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ctr">
              <a:buFont typeface="Wingdings" panose="05000000000000000000" pitchFamily="2" charset="2"/>
              <a:buChar char="Ø"/>
            </a:pPr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মাউস কোন ডিভাইস?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2890" y="4414179"/>
            <a:ext cx="96899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anose="05000000000000000000" pitchFamily="2" charset="2"/>
              <a:buChar char="ü"/>
            </a:pPr>
            <a:r>
              <a:rPr lang="bn-IN" sz="115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endParaRPr lang="en-US" sz="1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5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901" y="1665027"/>
            <a:ext cx="5773003" cy="49467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7" y="1665027"/>
            <a:ext cx="5500468" cy="49467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0752" y="327546"/>
            <a:ext cx="4107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মাদারবোর্ড</a:t>
            </a:r>
            <a:endParaRPr lang="en-US" sz="8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23889" y="423081"/>
            <a:ext cx="47357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পেন ড্রাইভ</a:t>
            </a:r>
            <a:endParaRPr lang="en-US" sz="8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81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39" y="106837"/>
            <a:ext cx="7410742" cy="26227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4" y="3758256"/>
            <a:ext cx="4929117" cy="2971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630" y="4148926"/>
            <a:ext cx="5213445" cy="259478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54842" y="177420"/>
            <a:ext cx="4380938" cy="1692323"/>
            <a:chOff x="354842" y="177420"/>
            <a:chExt cx="4380938" cy="1692323"/>
          </a:xfrm>
        </p:grpSpPr>
        <p:sp>
          <p:nvSpPr>
            <p:cNvPr id="7" name="Right Arrow 6"/>
            <p:cNvSpPr/>
            <p:nvPr/>
          </p:nvSpPr>
          <p:spPr>
            <a:xfrm>
              <a:off x="354842" y="177420"/>
              <a:ext cx="4380938" cy="1692323"/>
            </a:xfrm>
            <a:prstGeom prst="righ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7488" y="688937"/>
              <a:ext cx="36678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মাল্টিমিডিয়া প্রজেক্টর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04716" y="2033514"/>
            <a:ext cx="5718412" cy="1733266"/>
            <a:chOff x="204716" y="2033514"/>
            <a:chExt cx="5718412" cy="1733266"/>
          </a:xfrm>
        </p:grpSpPr>
        <p:sp>
          <p:nvSpPr>
            <p:cNvPr id="8" name="Down Arrow 7"/>
            <p:cNvSpPr/>
            <p:nvPr/>
          </p:nvSpPr>
          <p:spPr>
            <a:xfrm>
              <a:off x="204716" y="2033514"/>
              <a:ext cx="5718412" cy="1733266"/>
            </a:xfrm>
            <a:prstGeom prst="down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924335" y="2318143"/>
              <a:ext cx="229282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66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স্পিকার</a:t>
              </a:r>
              <a:endParaRPr lang="en-US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079475" y="2660467"/>
            <a:ext cx="3746310" cy="1303355"/>
            <a:chOff x="8079475" y="2660467"/>
            <a:chExt cx="3746310" cy="1303355"/>
          </a:xfrm>
        </p:grpSpPr>
        <p:sp>
          <p:nvSpPr>
            <p:cNvPr id="9" name="Oval Callout 8"/>
            <p:cNvSpPr/>
            <p:nvPr/>
          </p:nvSpPr>
          <p:spPr>
            <a:xfrm>
              <a:off x="8079475" y="2660467"/>
              <a:ext cx="3746310" cy="1303355"/>
            </a:xfrm>
            <a:prstGeom prst="wedgeEllipseCallou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598090" y="2856264"/>
              <a:ext cx="252483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60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স্ক্যানার</a:t>
              </a:r>
              <a:endParaRPr lang="en-US" sz="6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084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14397" y="359883"/>
            <a:ext cx="10374571" cy="1897039"/>
            <a:chOff x="914397" y="191068"/>
            <a:chExt cx="10374571" cy="1897039"/>
          </a:xfrm>
        </p:grpSpPr>
        <p:grpSp>
          <p:nvGrpSpPr>
            <p:cNvPr id="4" name="Group 3"/>
            <p:cNvGrpSpPr/>
            <p:nvPr/>
          </p:nvGrpSpPr>
          <p:grpSpPr>
            <a:xfrm>
              <a:off x="914397" y="191068"/>
              <a:ext cx="10374571" cy="1897039"/>
              <a:chOff x="914397" y="191068"/>
              <a:chExt cx="10374571" cy="2365610"/>
            </a:xfrm>
          </p:grpSpPr>
          <p:sp>
            <p:nvSpPr>
              <p:cNvPr id="5" name="Cloud Callout 4"/>
              <p:cNvSpPr/>
              <p:nvPr/>
            </p:nvSpPr>
            <p:spPr>
              <a:xfrm>
                <a:off x="914397" y="191068"/>
                <a:ext cx="10358651" cy="2169994"/>
              </a:xfrm>
              <a:prstGeom prst="cloudCallo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Cloud Callout 5"/>
              <p:cNvSpPr/>
              <p:nvPr/>
            </p:nvSpPr>
            <p:spPr>
              <a:xfrm>
                <a:off x="930317" y="288876"/>
                <a:ext cx="10358651" cy="2169994"/>
              </a:xfrm>
              <a:prstGeom prst="cloudCallou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Cloud Callout 6"/>
              <p:cNvSpPr/>
              <p:nvPr/>
            </p:nvSpPr>
            <p:spPr>
              <a:xfrm>
                <a:off x="925773" y="386684"/>
                <a:ext cx="10358651" cy="2169994"/>
              </a:xfrm>
              <a:prstGeom prst="cloudCallou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3029803" y="440013"/>
              <a:ext cx="58139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96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দলগত কাজ</a:t>
              </a:r>
              <a:endParaRPr lang="en-US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82881" y="3001038"/>
            <a:ext cx="118027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just">
              <a:buFont typeface="Wingdings" panose="05000000000000000000" pitchFamily="2" charset="2"/>
              <a:buChar char="Ø"/>
            </a:pPr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যন্ত্র গুলোর মধ্যে যে কোন ৩টির কাজ বর্ণনা কর।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98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55091" y="191069"/>
            <a:ext cx="10836323" cy="1709622"/>
            <a:chOff x="709683" y="545916"/>
            <a:chExt cx="10836323" cy="1709622"/>
          </a:xfrm>
        </p:grpSpPr>
        <p:grpSp>
          <p:nvGrpSpPr>
            <p:cNvPr id="4" name="Group 3"/>
            <p:cNvGrpSpPr/>
            <p:nvPr/>
          </p:nvGrpSpPr>
          <p:grpSpPr>
            <a:xfrm>
              <a:off x="709683" y="545916"/>
              <a:ext cx="10836323" cy="1476264"/>
              <a:chOff x="709683" y="545916"/>
              <a:chExt cx="10836323" cy="1476264"/>
            </a:xfrm>
          </p:grpSpPr>
          <p:sp>
            <p:nvSpPr>
              <p:cNvPr id="5" name="32-Point Star 4"/>
              <p:cNvSpPr/>
              <p:nvPr/>
            </p:nvSpPr>
            <p:spPr>
              <a:xfrm>
                <a:off x="1731731" y="545916"/>
                <a:ext cx="8270543" cy="1323832"/>
              </a:xfrm>
              <a:prstGeom prst="star32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32-Point Star 5"/>
              <p:cNvSpPr/>
              <p:nvPr/>
            </p:nvSpPr>
            <p:spPr>
              <a:xfrm>
                <a:off x="1772674" y="608484"/>
                <a:ext cx="8270543" cy="1323832"/>
              </a:xfrm>
              <a:prstGeom prst="star32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32-Point Star 6"/>
              <p:cNvSpPr/>
              <p:nvPr/>
            </p:nvSpPr>
            <p:spPr>
              <a:xfrm>
                <a:off x="709683" y="698348"/>
                <a:ext cx="10836323" cy="1323832"/>
              </a:xfrm>
              <a:prstGeom prst="star32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4474933" y="655100"/>
              <a:ext cx="2894861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80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মূল্যায়</a:t>
              </a:r>
              <a:r>
                <a:rPr lang="en-US" sz="80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ণ</a:t>
              </a:r>
            </a:p>
            <a:p>
              <a:pPr algn="ctr"/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13901" y="2033512"/>
            <a:ext cx="11627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কাজের ধরন অনুযায়ী কয়টি অংশে বিভক্ত?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2764" y="2825084"/>
            <a:ext cx="18015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৪টি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3901" y="3755156"/>
            <a:ext cx="116278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buFont typeface="Wingdings" panose="05000000000000000000" pitchFamily="2" charset="2"/>
              <a:buChar char="Ø"/>
            </a:pP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 যন্ত্রটি তথ্য ও যোগাযোগ প্রযুক্তিতে সবয়ে বড় ভূমিকা রয়েছে সেটি কি?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32770" y="5363567"/>
            <a:ext cx="3656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ü"/>
            </a:pP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41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68741" y="491328"/>
            <a:ext cx="10836322" cy="1407993"/>
            <a:chOff x="668741" y="40944"/>
            <a:chExt cx="10836322" cy="1407993"/>
          </a:xfrm>
        </p:grpSpPr>
        <p:sp>
          <p:nvSpPr>
            <p:cNvPr id="5" name="Down Ribbon 4"/>
            <p:cNvSpPr/>
            <p:nvPr/>
          </p:nvSpPr>
          <p:spPr>
            <a:xfrm>
              <a:off x="668741" y="40944"/>
              <a:ext cx="10836322" cy="1351128"/>
            </a:xfrm>
            <a:prstGeom prst="ribbon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462818" y="340941"/>
              <a:ext cx="327546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66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বাড়ির কাজ</a:t>
              </a:r>
              <a:endParaRPr lang="en-US" sz="66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32012" y="3111693"/>
            <a:ext cx="117643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ইনপুট ডিভাইস ও 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আউটপুট </a:t>
            </a:r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ডিভাইসের ৩টি পার্থক্য </a:t>
            </a:r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লিখে আনতে হবে</a:t>
            </a:r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90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0" y="177420"/>
            <a:ext cx="11573303" cy="65099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597562" y="4059164"/>
            <a:ext cx="4996881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790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325</Words>
  <Application>Microsoft Office PowerPoint</Application>
  <PresentationFormat>Widescreen</PresentationFormat>
  <Paragraphs>66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Nikoshban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MULTIMEDIA</cp:lastModifiedBy>
  <cp:revision>310</cp:revision>
  <dcterms:created xsi:type="dcterms:W3CDTF">2015-06-07T17:12:00Z</dcterms:created>
  <dcterms:modified xsi:type="dcterms:W3CDTF">2019-10-24T07:39:06Z</dcterms:modified>
</cp:coreProperties>
</file>