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23" r:id="rId2"/>
    <p:sldId id="334" r:id="rId3"/>
    <p:sldId id="338" r:id="rId4"/>
    <p:sldId id="327" r:id="rId5"/>
    <p:sldId id="317" r:id="rId6"/>
    <p:sldId id="336" r:id="rId7"/>
    <p:sldId id="311" r:id="rId8"/>
    <p:sldId id="341" r:id="rId9"/>
    <p:sldId id="266" r:id="rId10"/>
    <p:sldId id="328" r:id="rId11"/>
    <p:sldId id="300" r:id="rId12"/>
    <p:sldId id="296" r:id="rId13"/>
    <p:sldId id="267" r:id="rId14"/>
    <p:sldId id="342" r:id="rId15"/>
    <p:sldId id="321" r:id="rId16"/>
    <p:sldId id="335" r:id="rId17"/>
    <p:sldId id="333" r:id="rId18"/>
    <p:sldId id="269" r:id="rId19"/>
    <p:sldId id="324" r:id="rId20"/>
  </p:sldIdLst>
  <p:sldSz cx="109728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45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4012" autoAdjust="0"/>
    <p:restoredTop sz="87567" autoAdjust="0"/>
  </p:normalViewPr>
  <p:slideViewPr>
    <p:cSldViewPr>
      <p:cViewPr varScale="1">
        <p:scale>
          <a:sx n="64" d="100"/>
          <a:sy n="64" d="100"/>
        </p:scale>
        <p:origin x="-1260" y="-90"/>
      </p:cViewPr>
      <p:guideLst>
        <p:guide orient="horz" pos="2160"/>
        <p:guide pos="34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AE01CCD-AC14-4C39-BEB2-0480FB40575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A07295-77FC-4F80-82CA-6BC0FBCB4A2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27086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যে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পাঠ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সংশ্লিষ্ট</a:t>
            </a:r>
            <a:r>
              <a:rPr lang="en-US" baseline="0" dirty="0" smtClean="0"/>
              <a:t>  </a:t>
            </a:r>
            <a:r>
              <a:rPr lang="en-US" baseline="0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ছবি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স্বাগত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জানানো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78228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9818389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dirty="0" smtClean="0"/>
              <a:t>প্রশ্ন-উত্তরের</a:t>
            </a:r>
            <a:r>
              <a:rPr lang="bn-BD" baseline="0" dirty="0" smtClean="0"/>
              <a:t> মাধ্যমে </a:t>
            </a:r>
            <a:r>
              <a:rPr lang="bn-BD" dirty="0" smtClean="0"/>
              <a:t>পাঠ</a:t>
            </a:r>
            <a:r>
              <a:rPr lang="bn-BD" baseline="0" dirty="0" smtClean="0"/>
              <a:t> শিরোনাম শিক্ষার্থীদের দ্বারা </a:t>
            </a:r>
            <a:r>
              <a:rPr lang="en-US" baseline="0" dirty="0" err="1" smtClean="0"/>
              <a:t>ঘোষণা</a:t>
            </a:r>
            <a:r>
              <a:rPr lang="bn-BD" baseline="0" dirty="0" smtClean="0"/>
              <a:t> ক</a:t>
            </a:r>
            <a:r>
              <a:rPr lang="en-US" baseline="0" dirty="0" err="1" smtClean="0"/>
              <a:t>রা</a:t>
            </a:r>
            <a:r>
              <a:rPr lang="bn-BD" baseline="0" dirty="0" smtClean="0"/>
              <a:t> যেতে পারে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993934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পাঠের</a:t>
            </a:r>
            <a:r>
              <a:rPr lang="en-US" dirty="0" smtClean="0"/>
              <a:t> </a:t>
            </a:r>
            <a:r>
              <a:rPr lang="en-US" dirty="0" err="1" smtClean="0"/>
              <a:t>শিরোনাম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বোর্ডে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লেখে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দেয়া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35023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উপস্থাপনের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সময়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স্লাইডটি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হাইড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রাখা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যেতে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714660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নতুন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পুরাতন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রেডিও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টেপরেকর্ডার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টিভির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মধ্যে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পরিবর্তন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এসেছে</a:t>
            </a:r>
            <a:r>
              <a:rPr lang="en-US" baseline="0" dirty="0" smtClean="0"/>
              <a:t> 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974883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aseline="0" dirty="0" smtClean="0">
                <a:solidFill>
                  <a:srgbClr val="7030A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effectLst/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1200" baseline="0" dirty="0" smtClean="0">
                <a:solidFill>
                  <a:srgbClr val="7030A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/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1200" baseline="0" dirty="0" smtClean="0">
                <a:solidFill>
                  <a:srgbClr val="7030A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/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sz="1200" baseline="0" dirty="0" smtClean="0">
                <a:solidFill>
                  <a:srgbClr val="7030A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/>
                <a:latin typeface="NikoshBAN" pitchFamily="2" charset="0"/>
                <a:cs typeface="NikoshBAN" pitchFamily="2" charset="0"/>
              </a:rPr>
              <a:t>দেয়া</a:t>
            </a:r>
            <a:r>
              <a:rPr lang="en-US" sz="1200" baseline="0" dirty="0" smtClean="0">
                <a:solidFill>
                  <a:srgbClr val="7030A0"/>
                </a:solidFill>
                <a:effectLst/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baseline="0" dirty="0" err="1" smtClean="0">
                <a:solidFill>
                  <a:srgbClr val="7030A0"/>
                </a:solidFill>
                <a:effectLst/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1200" baseline="0" dirty="0" smtClean="0">
                <a:solidFill>
                  <a:srgbClr val="7030A0"/>
                </a:solidFill>
                <a:effectLst/>
                <a:latin typeface="NikoshBAN" pitchFamily="2" charset="0"/>
                <a:cs typeface="NikoshBAN" pitchFamily="2" charset="0"/>
              </a:rPr>
              <a:t>? </a:t>
            </a:r>
            <a:endParaRPr lang="en-US" sz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07242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ট্রিগার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হয়েছে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টিভি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কিভাবে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চালূ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হলো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120090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যন্ত্রের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ব্যবহারকারীর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সম্পন্ন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ডেটা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সরবরাহ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dirty="0" err="1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1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16675998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কোথায়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বোতাম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চেপে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নির্</a:t>
            </a:r>
            <a:r>
              <a:rPr lang="en-US" dirty="0" err="1" smtClean="0"/>
              <a:t>দেশ</a:t>
            </a:r>
            <a:r>
              <a:rPr lang="en-US" dirty="0" smtClean="0"/>
              <a:t> </a:t>
            </a:r>
            <a:r>
              <a:rPr lang="en-US" dirty="0" err="1" smtClean="0"/>
              <a:t>দিতে</a:t>
            </a:r>
            <a:r>
              <a:rPr lang="en-US" dirty="0" smtClean="0"/>
              <a:t> </a:t>
            </a:r>
            <a:r>
              <a:rPr lang="en-US" dirty="0" err="1" smtClean="0"/>
              <a:t>হয়</a:t>
            </a:r>
            <a:r>
              <a:rPr lang="en-US" dirty="0" smtClean="0"/>
              <a:t>?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7442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 err="1" smtClean="0"/>
              <a:t>সাধারণত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মাউসের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কয়টি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বাটন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আছে</a:t>
            </a:r>
            <a:r>
              <a:rPr lang="en-US" baseline="0" dirty="0" smtClean="0"/>
              <a:t>? </a:t>
            </a:r>
            <a:r>
              <a:rPr lang="en-US" baseline="0" dirty="0" err="1" smtClean="0"/>
              <a:t>মাঝখানে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বাটনটির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নাম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507640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 smtClean="0"/>
              <a:t>যে</a:t>
            </a:r>
            <a:r>
              <a:rPr lang="en-US" dirty="0" smtClean="0"/>
              <a:t> </a:t>
            </a:r>
            <a:r>
              <a:rPr lang="en-US" dirty="0" err="1" smtClean="0"/>
              <a:t>কোন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শব্দ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গান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কম্পিউটার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কীসের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মাধ্যমে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প্রবেশ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করানো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যায়</a:t>
            </a:r>
            <a:r>
              <a:rPr lang="en-US" baseline="0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6898082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spc="50" dirty="0" err="1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আলটাসোনাগ্রাফি</a:t>
            </a:r>
            <a:r>
              <a:rPr lang="en-US" sz="1200" spc="50" dirty="0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, </a:t>
            </a:r>
            <a:r>
              <a:rPr lang="en-US" sz="1200" spc="50" dirty="0" err="1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ক্যালকুলেটর</a:t>
            </a:r>
            <a:r>
              <a:rPr lang="en-US" sz="1200" spc="50" dirty="0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, </a:t>
            </a:r>
            <a:r>
              <a:rPr lang="en-US" sz="1200" spc="50" dirty="0" err="1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স্মার্টফোন</a:t>
            </a:r>
            <a:r>
              <a:rPr lang="en-US" sz="1200" spc="50" dirty="0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, </a:t>
            </a:r>
            <a:r>
              <a:rPr lang="en-US" sz="1200" spc="50" dirty="0" err="1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টাইপরাইটার</a:t>
            </a:r>
            <a:r>
              <a:rPr lang="en-US" sz="1200" spc="50" dirty="0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, </a:t>
            </a:r>
            <a:r>
              <a:rPr lang="en-US" sz="1200" spc="50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ল্যাপটপ, </a:t>
            </a:r>
            <a:r>
              <a:rPr lang="en-US" sz="1200" spc="50" dirty="0" err="1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ডিজিটাল</a:t>
            </a:r>
            <a:r>
              <a:rPr lang="en-US" sz="1200" spc="50" baseline="0" dirty="0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1200" spc="50" baseline="0" dirty="0" err="1" smtClean="0">
                <a:ln w="11430">
                  <a:solidFill>
                    <a:srgbClr val="002060"/>
                  </a:solidFill>
                </a:ln>
                <a:latin typeface="NikoshBAN" pitchFamily="2" charset="0"/>
                <a:cs typeface="NikoshBAN" pitchFamily="2" charset="0"/>
              </a:rPr>
              <a:t>ডিকশারী</a:t>
            </a:r>
            <a:r>
              <a:rPr lang="en-US" baseline="0" dirty="0" smtClean="0"/>
              <a:t>।   </a:t>
            </a:r>
            <a:r>
              <a:rPr lang="en-US" baseline="0" dirty="0" err="1" smtClean="0"/>
              <a:t>শিক্ষক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প্রয়োজনবোধে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উপকরণ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ব্যবহার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ইনপুট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ডিভাইস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বুঝিয়ে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দিতে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পারবেন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যেমন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নষ্ট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কী-বোর্ড</a:t>
            </a:r>
            <a:r>
              <a:rPr lang="en-US" baseline="0" dirty="0" smtClean="0"/>
              <a:t>, </a:t>
            </a:r>
            <a:r>
              <a:rPr lang="en-US" baseline="0" dirty="0" err="1" smtClean="0"/>
              <a:t>মাউস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মোবাইল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ফোন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699538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pc="0" dirty="0" err="1" smtClean="0">
                <a:latin typeface="NikoshBAN" pitchFamily="2" charset="0"/>
                <a:cs typeface="NikoshBAN" pitchFamily="2" charset="0"/>
              </a:rPr>
              <a:t>মূল্যায়নের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প্রশ্নে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ট্রিগার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অপশনে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pc="0" dirty="0" smtClean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1881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pc="0" dirty="0" err="1" smtClean="0">
                <a:latin typeface="NikoshBAN" pitchFamily="2" charset="0"/>
                <a:cs typeface="NikoshBAN" pitchFamily="2" charset="0"/>
              </a:rPr>
              <a:t>মূল্যায়নের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প্রশ্নে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ট্রিগার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অপশনে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করলে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জানা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pc="0" baseline="0" dirty="0" err="1" smtClean="0">
                <a:latin typeface="NikoshBAN" pitchFamily="2" charset="0"/>
                <a:cs typeface="NikoshBAN" pitchFamily="2" charset="0"/>
              </a:rPr>
              <a:t>যাবে</a:t>
            </a:r>
            <a:r>
              <a:rPr lang="en-US" spc="0" baseline="0" dirty="0" smtClean="0">
                <a:latin typeface="NikoshBAN" pitchFamily="2" charset="0"/>
                <a:cs typeface="NikoshBAN" pitchFamily="2" charset="0"/>
              </a:rPr>
              <a:t>।</a:t>
            </a:r>
            <a:endParaRPr lang="en-US" spc="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18810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>
              <a:lnSpc>
                <a:spcPct val="100000"/>
              </a:lnSpc>
            </a:pPr>
            <a:r>
              <a:rPr lang="en-US" spc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এই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pc="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স্লাইডে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pc="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ট্রিগার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pc="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ব্যবহার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pc="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করা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pc="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হয়েছে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। এখানে </a:t>
            </a:r>
            <a:r>
              <a:rPr lang="en-US" spc="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ট্রিগারগুলো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pc="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অন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pc="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অফ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pc="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এর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pc="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কাজ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spc="0" baseline="0" dirty="0" err="1" smtClean="0">
                <a:latin typeface="Verdana" pitchFamily="34" charset="0"/>
                <a:ea typeface="Verdana" pitchFamily="34" charset="0"/>
                <a:cs typeface="Verdana" pitchFamily="34" charset="0"/>
              </a:rPr>
              <a:t>করবে</a:t>
            </a:r>
            <a:r>
              <a:rPr lang="en-US" spc="0" baseline="0" dirty="0" smtClean="0">
                <a:latin typeface="Verdana" pitchFamily="34" charset="0"/>
                <a:ea typeface="Verdana" pitchFamily="34" charset="0"/>
                <a:cs typeface="Verdana" pitchFamily="34" charset="0"/>
              </a:rPr>
              <a:t>।</a:t>
            </a:r>
            <a:endParaRPr lang="en-US" spc="0" dirty="0"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95434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ছাত্র</a:t>
            </a:r>
            <a:r>
              <a:rPr lang="en-US" dirty="0" smtClean="0"/>
              <a:t>/</a:t>
            </a:r>
            <a:r>
              <a:rPr lang="en-US" dirty="0" err="1" smtClean="0"/>
              <a:t>ছাত্রীরা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খাতায়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বাড়ীর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কাজ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লিখছে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শ্রদ্ধেয়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শিক্ষকমন্ডলী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পর্যবেক্ষণ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করবেন</a:t>
            </a:r>
            <a:r>
              <a:rPr lang="en-US" baseline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6A07295-77FC-4F80-82CA-6BC0FBCB4A21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0917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2130427"/>
            <a:ext cx="932688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45920" y="3886200"/>
            <a:ext cx="768096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72593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54244" y="46494"/>
            <a:ext cx="10847261" cy="6783090"/>
          </a:xfrm>
          <a:prstGeom prst="rect">
            <a:avLst/>
          </a:prstGeom>
          <a:ln w="127000">
            <a:solidFill>
              <a:srgbClr val="00B0F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199930" y="138192"/>
            <a:ext cx="10572941" cy="6582906"/>
          </a:xfrm>
          <a:prstGeom prst="rect">
            <a:avLst/>
          </a:prstGeom>
          <a:ln>
            <a:solidFill>
              <a:srgbClr val="002060"/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0511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600202"/>
            <a:ext cx="987552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3216079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6776" y="4406902"/>
            <a:ext cx="932688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6776" y="2906713"/>
            <a:ext cx="932688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927238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48640" y="1600202"/>
            <a:ext cx="484632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77840" y="1600202"/>
            <a:ext cx="484632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032566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8640" y="1535113"/>
            <a:ext cx="484822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8640" y="2174875"/>
            <a:ext cx="484822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74031" y="1535113"/>
            <a:ext cx="4850130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74031" y="2174875"/>
            <a:ext cx="4850130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32076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0257057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8641" y="273050"/>
            <a:ext cx="3609976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90060" y="273052"/>
            <a:ext cx="6134101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48641" y="1435102"/>
            <a:ext cx="3609976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393191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50745" y="4800600"/>
            <a:ext cx="658368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50745" y="612775"/>
            <a:ext cx="658368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50745" y="5367338"/>
            <a:ext cx="658368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372728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987552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1600202"/>
            <a:ext cx="987552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7505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55280" y="274640"/>
            <a:ext cx="246888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48640" y="274640"/>
            <a:ext cx="722376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48640" y="6324602"/>
            <a:ext cx="2560320" cy="365125"/>
          </a:xfrm>
          <a:prstGeom prst="rect">
            <a:avLst/>
          </a:prstGeom>
        </p:spPr>
        <p:txBody>
          <a:bodyPr/>
          <a:lstStyle/>
          <a:p>
            <a:fld id="{AE8F5A32-EC76-4D46-8D83-F4AC450A16E8}" type="datetimeFigureOut">
              <a:rPr lang="en-US" smtClean="0"/>
              <a:pPr/>
              <a:t>10/24/2019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49040" y="6356352"/>
            <a:ext cx="347472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863840" y="6356352"/>
            <a:ext cx="2560320" cy="365125"/>
          </a:xfrm>
          <a:prstGeom prst="rect">
            <a:avLst/>
          </a:prstGeom>
        </p:spPr>
        <p:txBody>
          <a:bodyPr/>
          <a:lstStyle/>
          <a:p>
            <a:fld id="{F8FC46EA-EE93-4466-BDFE-C09F0510564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5711265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54244" y="46494"/>
            <a:ext cx="10847261" cy="6783090"/>
          </a:xfrm>
          <a:prstGeom prst="rect">
            <a:avLst/>
          </a:prstGeom>
          <a:ln w="127000">
            <a:solidFill>
              <a:srgbClr val="7030A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181332" y="136902"/>
            <a:ext cx="10572941" cy="6582906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prstDash val="sysDash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1300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5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jpeg"/><Relationship Id="rId4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.gif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png"/><Relationship Id="rId7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2.jpeg"/><Relationship Id="rId4" Type="http://schemas.openxmlformats.org/officeDocument/2006/relationships/image" Target="../media/image31.gi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034" t="25624" r="34540" b="26914"/>
          <a:stretch/>
        </p:blipFill>
        <p:spPr>
          <a:xfrm rot="5400000" flipH="1">
            <a:off x="4564536" y="1059336"/>
            <a:ext cx="6400800" cy="4739325"/>
          </a:xfrm>
          <a:prstGeom prst="rect">
            <a:avLst/>
          </a:prstGeom>
          <a:ln>
            <a:noFill/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9487" t="26395" r="35136" b="27094"/>
          <a:stretch/>
        </p:blipFill>
        <p:spPr>
          <a:xfrm rot="5400000" flipH="1">
            <a:off x="-219929" y="1058129"/>
            <a:ext cx="6400801" cy="4741744"/>
          </a:xfrm>
          <a:prstGeom prst="rect">
            <a:avLst/>
          </a:prstGeom>
          <a:ln>
            <a:noFill/>
          </a:ln>
        </p:spPr>
      </p:pic>
      <p:sp>
        <p:nvSpPr>
          <p:cNvPr id="7" name="TextBox 6"/>
          <p:cNvSpPr txBox="1"/>
          <p:nvPr/>
        </p:nvSpPr>
        <p:spPr>
          <a:xfrm>
            <a:off x="457200" y="1752600"/>
            <a:ext cx="1021080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600" b="1" spc="-300" dirty="0" err="1" smtClean="0">
                <a:ln>
                  <a:solidFill>
                    <a:schemeClr val="tx1"/>
                  </a:solidFill>
                </a:ln>
                <a:pattFill prst="dotDmnd">
                  <a:fgClr>
                    <a:schemeClr val="bg1"/>
                  </a:fgClr>
                  <a:bgClr>
                    <a:srgbClr val="7030A0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9600" b="1" spc="-300" dirty="0" smtClean="0">
                <a:ln>
                  <a:solidFill>
                    <a:schemeClr val="tx1"/>
                  </a:solidFill>
                </a:ln>
                <a:pattFill prst="dotDmnd">
                  <a:fgClr>
                    <a:schemeClr val="bg1"/>
                  </a:fgClr>
                  <a:bgClr>
                    <a:srgbClr val="7030A0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spc="-300" dirty="0" err="1" smtClean="0">
                <a:ln>
                  <a:solidFill>
                    <a:schemeClr val="tx1"/>
                  </a:solidFill>
                </a:ln>
                <a:pattFill prst="dotDmnd">
                  <a:fgClr>
                    <a:schemeClr val="bg1"/>
                  </a:fgClr>
                  <a:bgClr>
                    <a:srgbClr val="7030A0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ক্লাসে</a:t>
            </a:r>
            <a:r>
              <a:rPr lang="en-US" sz="9600" b="1" spc="-300" dirty="0" smtClean="0">
                <a:ln>
                  <a:solidFill>
                    <a:schemeClr val="tx1"/>
                  </a:solidFill>
                </a:ln>
                <a:pattFill prst="dotDmnd">
                  <a:fgClr>
                    <a:schemeClr val="bg1"/>
                  </a:fgClr>
                  <a:bgClr>
                    <a:srgbClr val="7030A0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spc="-300" dirty="0" err="1" smtClean="0">
                <a:ln>
                  <a:solidFill>
                    <a:schemeClr val="tx1"/>
                  </a:solidFill>
                </a:ln>
                <a:pattFill prst="dotDmnd">
                  <a:fgClr>
                    <a:schemeClr val="bg1"/>
                  </a:fgClr>
                  <a:bgClr>
                    <a:srgbClr val="7030A0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b="1" spc="-300" dirty="0" smtClean="0">
                <a:ln>
                  <a:solidFill>
                    <a:schemeClr val="tx1"/>
                  </a:solidFill>
                </a:ln>
                <a:pattFill prst="dotDmnd">
                  <a:fgClr>
                    <a:schemeClr val="bg1"/>
                  </a:fgClr>
                  <a:bgClr>
                    <a:srgbClr val="7030A0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13800" b="1" spc="-300" dirty="0" err="1" smtClean="0">
                <a:ln>
                  <a:solidFill>
                    <a:schemeClr val="tx1"/>
                  </a:solidFill>
                </a:ln>
                <a:pattFill prst="dotDmnd">
                  <a:fgClr>
                    <a:schemeClr val="bg1"/>
                  </a:fgClr>
                  <a:bgClr>
                    <a:srgbClr val="7030A0"/>
                  </a:bgClr>
                </a:patt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3800" b="1" spc="-300" dirty="0">
              <a:ln>
                <a:solidFill>
                  <a:schemeClr val="tx1"/>
                </a:solidFill>
              </a:ln>
              <a:pattFill prst="dotDmnd">
                <a:fgClr>
                  <a:schemeClr val="bg1"/>
                </a:fgClr>
                <a:bgClr>
                  <a:srgbClr val="7030A0"/>
                </a:bgClr>
              </a:patt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97507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24584" y="3124199"/>
            <a:ext cx="4361267" cy="33216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Manabendra</a:t>
            </a:r>
            <a:r>
              <a:rPr 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Sarder</a:t>
            </a:r>
            <a:endParaRPr 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</a:p>
          <a:p>
            <a:pPr algn="ctr"/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S.S.Girls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School.</a:t>
            </a:r>
          </a:p>
        </p:txBody>
      </p:sp>
      <p:sp>
        <p:nvSpPr>
          <p:cNvPr id="5" name="Rectangle 4"/>
          <p:cNvSpPr/>
          <p:nvPr/>
        </p:nvSpPr>
        <p:spPr>
          <a:xfrm>
            <a:off x="4269155" y="152400"/>
            <a:ext cx="296789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5400" b="1" dirty="0" smtClean="0">
              <a:ln w="11430">
                <a:solidFill>
                  <a:schemeClr val="tx2"/>
                </a:solidFill>
              </a:ln>
              <a:solidFill>
                <a:schemeClr val="accent2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47136" y="3124200"/>
            <a:ext cx="5267253" cy="3321683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শ্রেণি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8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    :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অধ্যায়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	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: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দ্বিতীয়</a:t>
            </a:r>
            <a:endParaRPr lang="en-US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: 08</a:t>
            </a: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: 50 </a:t>
            </a:r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মিনিট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3600" dirty="0" err="1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তারিখ</a:t>
            </a:r>
            <a:r>
              <a:rPr lang="en-US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</a:t>
            </a:r>
            <a:r>
              <a:rPr lang="en-US" sz="360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:  22/09/2019</a:t>
            </a:r>
            <a:endParaRPr lang="en-US" sz="3600" dirty="0" smtClean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4585" y="525488"/>
            <a:ext cx="4495800" cy="693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spc="150" dirty="0" err="1" smtClean="0">
                <a:ln w="11430">
                  <a:solidFill>
                    <a:srgbClr val="002060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শিক্ষক</a:t>
            </a:r>
            <a:r>
              <a:rPr lang="en-US" sz="5400" b="1" spc="150" dirty="0" smtClean="0">
                <a:ln w="11430">
                  <a:solidFill>
                    <a:srgbClr val="002060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5400" b="1" spc="150" dirty="0" err="1" smtClean="0">
                <a:ln w="11430">
                  <a:solidFill>
                    <a:schemeClr val="tx2"/>
                  </a:solidFill>
                </a:ln>
                <a:solidFill>
                  <a:schemeClr val="accent2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5400" b="1" dirty="0" smtClean="0">
              <a:ln w="11430">
                <a:solidFill>
                  <a:srgbClr val="002060"/>
                </a:solidFill>
              </a:ln>
              <a:solidFill>
                <a:schemeClr val="accent2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04156" y="532317"/>
            <a:ext cx="3583874" cy="7630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পাঠ</a:t>
            </a:r>
            <a:r>
              <a:rPr lang="en-US" sz="54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 </a:t>
            </a:r>
            <a:r>
              <a:rPr lang="en-US" sz="54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LightBAN" panose="02000000000000000000" pitchFamily="2" charset="0"/>
                <a:cs typeface="NikoshBAN" pitchFamily="2" charset="0"/>
                <a:sym typeface="Wingdings"/>
              </a:rPr>
              <a:t>পরিচিতি</a:t>
            </a:r>
            <a:endParaRPr lang="en-US" sz="5400" b="1" dirty="0" smtClean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latin typeface="NikoshBAN" pitchFamily="2" charset="0"/>
              <a:cs typeface="NikoshBAN" pitchFamily="2" charset="0"/>
              <a:sym typeface="Wingdings"/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5029200" y="614065"/>
            <a:ext cx="0" cy="5634335"/>
          </a:xfrm>
          <a:prstGeom prst="line">
            <a:avLst/>
          </a:prstGeom>
          <a:ln w="76200">
            <a:solidFill>
              <a:srgbClr val="0039FF"/>
            </a:solidFill>
            <a:prstDash val="sysDash"/>
          </a:ln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55164911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>
        <p14:prism isContent="1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3" t="2716" r="3213" b="-1052"/>
          <a:stretch/>
        </p:blipFill>
        <p:spPr>
          <a:xfrm>
            <a:off x="1981200" y="1295400"/>
            <a:ext cx="3037726" cy="2743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267" r="10672"/>
          <a:stretch/>
        </p:blipFill>
        <p:spPr>
          <a:xfrm>
            <a:off x="6819254" y="1295400"/>
            <a:ext cx="2371241" cy="2743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523" t="14664" r="19778"/>
          <a:stretch/>
        </p:blipFill>
        <p:spPr>
          <a:xfrm>
            <a:off x="7086601" y="4114800"/>
            <a:ext cx="1904999" cy="17283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051"/>
          <a:stretch/>
        </p:blipFill>
        <p:spPr>
          <a:xfrm>
            <a:off x="2667000" y="4038600"/>
            <a:ext cx="1600200" cy="17283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1143000" y="5867400"/>
            <a:ext cx="4724400" cy="705234"/>
          </a:xfrm>
          <a:prstGeom prst="rect">
            <a:avLst/>
          </a:prstGeom>
          <a:noFill/>
        </p:spPr>
        <p:txBody>
          <a:bodyPr wrap="square" lIns="88814" tIns="44407" rIns="88814" bIns="44407" rtlCol="0">
            <a:spAutoFit/>
          </a:bodyPr>
          <a:lstStyle/>
          <a:p>
            <a:pPr algn="ctr"/>
            <a:r>
              <a:rPr lang="bn-BD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টিভি চালাতে রিমোট লাগে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19800" y="5867400"/>
            <a:ext cx="3733800" cy="705234"/>
          </a:xfrm>
          <a:prstGeom prst="rect">
            <a:avLst/>
          </a:prstGeom>
          <a:noFill/>
        </p:spPr>
        <p:txBody>
          <a:bodyPr wrap="square" lIns="88814" tIns="44407" rIns="88814" bIns="44407" rtlCol="0">
            <a:spAutoFit/>
          </a:bodyPr>
          <a:lstStyle/>
          <a:p>
            <a:pPr algn="ctr"/>
            <a:r>
              <a:rPr lang="bn-BD" sz="40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তালা খুলতে চাবি লাগে</a:t>
            </a:r>
            <a:endParaRPr lang="en-US" sz="40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970868" y="381000"/>
            <a:ext cx="6705599" cy="705234"/>
          </a:xfrm>
          <a:prstGeom prst="rect">
            <a:avLst/>
          </a:prstGeom>
          <a:noFill/>
        </p:spPr>
        <p:txBody>
          <a:bodyPr wrap="square" lIns="88814" tIns="44407" rIns="88814" bIns="44407" rtlCol="0">
            <a:spAutoFit/>
          </a:bodyPr>
          <a:lstStyle/>
          <a:p>
            <a:pPr algn="ctr"/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রিমোট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চাবি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করল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dirty="0">
              <a:ln>
                <a:solidFill>
                  <a:schemeClr val="tx1"/>
                </a:solidFill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07522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1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49000"/>
            <a:lum/>
          </a:blip>
          <a:srcRect/>
          <a:stretch>
            <a:fillRect t="-29000" b="-2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3357" y="304800"/>
            <a:ext cx="36407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spc="-150" dirty="0" err="1" smtClean="0">
                <a:ln>
                  <a:solidFill>
                    <a:schemeClr val="tx1"/>
                  </a:solidFill>
                  <a:prstDash val="dashDot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000" b="1" spc="-150" dirty="0" smtClean="0">
                <a:ln>
                  <a:solidFill>
                    <a:schemeClr val="tx1"/>
                  </a:solidFill>
                  <a:prstDash val="dashDot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-150" dirty="0" err="1" smtClean="0">
                <a:ln>
                  <a:solidFill>
                    <a:schemeClr val="tx1"/>
                  </a:solidFill>
                  <a:prstDash val="dashDot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পাঠের</a:t>
            </a:r>
            <a:r>
              <a:rPr lang="en-US" sz="4000" b="1" spc="-150" dirty="0" smtClean="0">
                <a:ln>
                  <a:solidFill>
                    <a:schemeClr val="tx1"/>
                  </a:solidFill>
                  <a:prstDash val="dashDot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-150" dirty="0" err="1" smtClean="0">
                <a:ln>
                  <a:solidFill>
                    <a:schemeClr val="tx1"/>
                  </a:solidFill>
                  <a:prstDash val="dashDot"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</a:t>
            </a:r>
            <a:endParaRPr lang="en-US" sz="4000" b="1" spc="-150" dirty="0">
              <a:ln>
                <a:solidFill>
                  <a:schemeClr val="tx1"/>
                </a:solidFill>
                <a:prstDash val="dashDot"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905000" y="1371600"/>
            <a:ext cx="719712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 err="1" smtClean="0">
                <a:ln w="0">
                  <a:solidFill>
                    <a:sysClr val="windowText" lastClr="000000"/>
                  </a:solidFill>
                  <a:prstDash val="dash"/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9600" b="1" dirty="0" smtClean="0">
                <a:ln w="0">
                  <a:solidFill>
                    <a:sysClr val="windowText" lastClr="000000"/>
                  </a:solidFill>
                  <a:prstDash val="dash"/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dirty="0" err="1" smtClean="0">
                <a:ln w="0">
                  <a:solidFill>
                    <a:sysClr val="windowText" lastClr="000000"/>
                  </a:solidFill>
                  <a:prstDash val="dash"/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bn-BD" sz="9600" b="1" dirty="0" smtClean="0">
                <a:ln w="0">
                  <a:solidFill>
                    <a:sysClr val="windowText" lastClr="000000"/>
                  </a:solidFill>
                  <a:prstDash val="dash"/>
                </a:ln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8000" b="1" dirty="0">
              <a:ln w="0">
                <a:solidFill>
                  <a:sysClr val="windowText" lastClr="000000"/>
                </a:solidFill>
                <a:prstDash val="dash"/>
              </a:ln>
              <a:solidFill>
                <a:sysClr val="windowText" lastClr="0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1559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>
            <a:off x="76203" y="1393371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3657600" y="152400"/>
            <a:ext cx="3657600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8000" b="1" spc="-150" dirty="0" err="1" smtClean="0">
                <a:ln w="0"/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8000" spc="-15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14400" y="1954411"/>
            <a:ext cx="8839200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54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54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dirty="0"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…</a:t>
            </a:r>
          </a:p>
          <a:p>
            <a:pPr lvl="0"/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/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</a:p>
          <a:p>
            <a:pPr lvl="0"/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৩।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চিহ্নিত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ডিভাইসের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বর্ণনা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en-US" sz="40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  <p:extLst>
      <p:ext uri="{BB962C8B-B14F-4D97-AF65-F5344CB8AC3E}">
        <p14:creationId xmlns="" xmlns:p14="http://schemas.microsoft.com/office/powerpoint/2010/main" val="27129620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>
        <p14:prism dir="d"/>
      </p:transition>
    </mc:Choice>
    <mc:Fallback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30448" y="3048000"/>
            <a:ext cx="1674568" cy="4756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রেডিও</a:t>
            </a:r>
            <a:endParaRPr lang="en-US" sz="2800" b="1" dirty="0">
              <a:ln>
                <a:solidFill>
                  <a:sysClr val="windowText" lastClr="000000"/>
                </a:solidFill>
                <a:prstDash val="sysDot"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295" t="13101" r="7370" b="6500"/>
          <a:stretch/>
        </p:blipFill>
        <p:spPr>
          <a:xfrm>
            <a:off x="533400" y="685800"/>
            <a:ext cx="3068665" cy="227340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685800"/>
            <a:ext cx="2895866" cy="22734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685800"/>
            <a:ext cx="3048000" cy="227340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25449" y="3048000"/>
            <a:ext cx="1674568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টেপরেকর্ডার</a:t>
            </a:r>
            <a:endParaRPr lang="en-US" sz="2800" b="1" dirty="0">
              <a:ln>
                <a:solidFill>
                  <a:sysClr val="windowText" lastClr="000000"/>
                </a:solidFill>
                <a:prstDash val="sysDot"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182891" y="3048000"/>
            <a:ext cx="1674568" cy="47565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টেলিভিশন</a:t>
            </a:r>
            <a:endParaRPr lang="en-US" sz="2800" b="1" dirty="0">
              <a:ln>
                <a:solidFill>
                  <a:sysClr val="windowText" lastClr="000000"/>
                </a:solidFill>
                <a:prstDash val="sysDot"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67970" y="61686"/>
            <a:ext cx="29606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n>
                  <a:solidFill>
                    <a:schemeClr val="tx1"/>
                  </a:solidFill>
                  <a:prstDash val="sysDot"/>
                </a:ln>
                <a:blipFill>
                  <a:blip r:embed="rId6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ছবি</a:t>
            </a:r>
            <a:r>
              <a:rPr lang="en-US" sz="3600" b="1" dirty="0" smtClean="0">
                <a:ln>
                  <a:solidFill>
                    <a:schemeClr val="tx1"/>
                  </a:solidFill>
                  <a:prstDash val="sysDot"/>
                </a:ln>
                <a:blipFill>
                  <a:blip r:embed="rId6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chemeClr val="tx1"/>
                  </a:solidFill>
                  <a:prstDash val="sysDot"/>
                </a:ln>
                <a:blipFill>
                  <a:blip r:embed="rId6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গুলো</a:t>
            </a:r>
            <a:r>
              <a:rPr lang="en-US" sz="3600" b="1" dirty="0" smtClean="0">
                <a:ln>
                  <a:solidFill>
                    <a:schemeClr val="tx1"/>
                  </a:solidFill>
                  <a:prstDash val="sysDot"/>
                </a:ln>
                <a:blipFill>
                  <a:blip r:embed="rId6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chemeClr val="tx1"/>
                  </a:solidFill>
                  <a:prstDash val="sysDot"/>
                </a:ln>
                <a:blipFill>
                  <a:blip r:embed="rId6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600" b="1" dirty="0" smtClean="0">
                <a:ln>
                  <a:solidFill>
                    <a:schemeClr val="tx1"/>
                  </a:solidFill>
                  <a:prstDash val="sysDot"/>
                </a:ln>
                <a:blipFill>
                  <a:blip r:embed="rId6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chemeClr val="tx1"/>
                  </a:solidFill>
                  <a:prstDash val="sysDot"/>
                </a:ln>
                <a:blipFill>
                  <a:blip r:embed="rId6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3600" b="1" dirty="0">
              <a:ln>
                <a:solidFill>
                  <a:schemeClr val="tx1"/>
                </a:solidFill>
                <a:prstDash val="sysDot"/>
              </a:ln>
              <a:blipFill>
                <a:blip r:embed="rId6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797" y="3657600"/>
            <a:ext cx="2977134" cy="2470576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859" r="3197"/>
          <a:stretch/>
        </p:blipFill>
        <p:spPr>
          <a:xfrm>
            <a:off x="4038600" y="3777240"/>
            <a:ext cx="3048001" cy="223129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0424" t="7407" r="10681" b="6455"/>
          <a:stretch/>
        </p:blipFill>
        <p:spPr>
          <a:xfrm>
            <a:off x="7848600" y="3777240"/>
            <a:ext cx="2514600" cy="2277525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143000" y="6001345"/>
            <a:ext cx="1674568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স্মার্ট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রেডিও</a:t>
            </a:r>
            <a:endParaRPr lang="en-US" sz="2800" b="1" dirty="0">
              <a:ln>
                <a:solidFill>
                  <a:sysClr val="windowText" lastClr="000000"/>
                </a:solidFill>
                <a:prstDash val="sysDot"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611016" y="5989978"/>
            <a:ext cx="1674568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স্মার্ট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রেকর্ডার</a:t>
            </a:r>
            <a:endParaRPr lang="en-US" sz="2800" b="1" dirty="0">
              <a:ln>
                <a:solidFill>
                  <a:sysClr val="windowText" lastClr="000000"/>
                </a:solidFill>
                <a:prstDash val="sysDot"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68616" y="6029980"/>
            <a:ext cx="1674568" cy="52322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b="1" dirty="0" err="1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এলইডি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 smtClean="0">
                <a:ln>
                  <a:solidFill>
                    <a:sysClr val="windowText" lastClr="000000"/>
                  </a:solidFill>
                  <a:prstDash val="sysDot"/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টিভি</a:t>
            </a:r>
            <a:endParaRPr lang="en-US" sz="2800" b="1" dirty="0">
              <a:ln>
                <a:solidFill>
                  <a:sysClr val="windowText" lastClr="000000"/>
                </a:solidFill>
                <a:prstDash val="sysDot"/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0010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18" grpId="0" animBg="1"/>
      <p:bldP spid="19" grpId="0" animBg="1"/>
      <p:bldP spid="2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565218" y="143935"/>
            <a:ext cx="394854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>
                  <a:solidFill>
                    <a:schemeClr val="tx1"/>
                  </a:solidFill>
                  <a:prstDash val="sysDot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5400" b="1" dirty="0" smtClean="0">
                <a:ln>
                  <a:solidFill>
                    <a:schemeClr val="tx1"/>
                  </a:solidFill>
                  <a:prstDash val="sysDot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>
                  <a:solidFill>
                    <a:schemeClr val="tx1"/>
                  </a:solidFill>
                  <a:prstDash val="sysDot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5400" b="1" dirty="0" smtClean="0">
                <a:ln>
                  <a:solidFill>
                    <a:schemeClr val="tx1"/>
                  </a:solidFill>
                  <a:prstDash val="sysDot"/>
                </a:ln>
                <a:blipFill>
                  <a:blip r:embed="rId3"/>
                  <a:tile tx="0" ty="0" sx="100000" sy="100000" flip="none" algn="tl"/>
                </a:blip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>
                <a:solidFill>
                  <a:schemeClr val="tx1"/>
                </a:solidFill>
                <a:prstDash val="sysDot"/>
              </a:ln>
              <a:blipFill>
                <a:blip r:embed="rId3"/>
                <a:tile tx="0" ty="0" sx="100000" sy="100000" flip="none" algn="tl"/>
              </a:blip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6203" y="11430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057" y="1693718"/>
            <a:ext cx="4767695" cy="287828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693718"/>
            <a:ext cx="4114800" cy="3030682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4" name="Rectangle 3"/>
          <p:cNvSpPr/>
          <p:nvPr/>
        </p:nvSpPr>
        <p:spPr>
          <a:xfrm>
            <a:off x="685056" y="5133207"/>
            <a:ext cx="953539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(Input)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করানো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(Device)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dirty="0"/>
          </a:p>
        </p:txBody>
      </p:sp>
    </p:spTree>
    <p:extLst>
      <p:ext uri="{BB962C8B-B14F-4D97-AF65-F5344CB8AC3E}">
        <p14:creationId xmlns="" xmlns:p14="http://schemas.microsoft.com/office/powerpoint/2010/main" val="1411760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3" t="2716" r="3213" b="-1052"/>
          <a:stretch/>
        </p:blipFill>
        <p:spPr>
          <a:xfrm>
            <a:off x="3271986" y="927339"/>
            <a:ext cx="4043214" cy="349226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883281" y="1262512"/>
            <a:ext cx="2977010" cy="2003756"/>
          </a:xfrm>
          <a:prstGeom prst="rect">
            <a:avLst/>
          </a:prstGeom>
          <a:blipFill dpi="0" rotWithShape="1">
            <a:blip r:embed="rId4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464793" y="1099781"/>
            <a:ext cx="3657600" cy="229822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5051"/>
          <a:stretch/>
        </p:blipFill>
        <p:spPr>
          <a:xfrm>
            <a:off x="4639392" y="4389620"/>
            <a:ext cx="1191964" cy="14232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 7"/>
          <p:cNvSpPr/>
          <p:nvPr/>
        </p:nvSpPr>
        <p:spPr>
          <a:xfrm>
            <a:off x="1637032" y="5900277"/>
            <a:ext cx="7670485" cy="57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কোথায়</a:t>
            </a:r>
            <a:r>
              <a:rPr lang="en-US" sz="4400" b="1" dirty="0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400" b="1" dirty="0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b="1" dirty="0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টেলিভিশনটি</a:t>
            </a:r>
            <a:r>
              <a:rPr lang="en-US" sz="4400" b="1" dirty="0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চলছে</a:t>
            </a:r>
            <a:r>
              <a:rPr lang="en-US" sz="4400" b="1" dirty="0" smtClean="0">
                <a:ln>
                  <a:solidFill>
                    <a:srgbClr val="00B05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4400" b="1" dirty="0">
              <a:ln>
                <a:solidFill>
                  <a:srgbClr val="00B05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158192" y="5976477"/>
            <a:ext cx="6477000" cy="5767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রিমোটে</a:t>
            </a:r>
            <a:r>
              <a:rPr lang="en-US" sz="4000" b="1" dirty="0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4000" b="1" dirty="0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b="1" dirty="0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টেলিভিশনটি</a:t>
            </a:r>
            <a:r>
              <a:rPr lang="en-US" sz="4000" b="1" dirty="0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চলছে</a:t>
            </a:r>
            <a:r>
              <a:rPr lang="en-US" sz="4000" b="1" dirty="0" smtClean="0">
                <a:ln>
                  <a:gradFill flip="none" rotWithShape="1">
                    <a:gsLst>
                      <a:gs pos="0">
                        <a:srgbClr val="A603AB">
                          <a:lumMod val="0"/>
                        </a:srgbClr>
                      </a:gs>
                      <a:gs pos="21001">
                        <a:srgbClr val="0819FB"/>
                      </a:gs>
                      <a:gs pos="35001">
                        <a:srgbClr val="1A8D48"/>
                      </a:gs>
                      <a:gs pos="52000">
                        <a:srgbClr val="FFFF00"/>
                      </a:gs>
                      <a:gs pos="73000">
                        <a:srgbClr val="EE3F17"/>
                      </a:gs>
                      <a:gs pos="88000">
                        <a:srgbClr val="E81766"/>
                      </a:gs>
                      <a:gs pos="100000">
                        <a:srgbClr val="A603AB"/>
                      </a:gs>
                    </a:gsLst>
                    <a:lin ang="0" scaled="1"/>
                    <a:tileRect/>
                  </a:gra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000" b="1" dirty="0">
              <a:ln>
                <a:gradFill flip="none" rotWithShape="1">
                  <a:gsLst>
                    <a:gs pos="0">
                      <a:srgbClr val="A603AB">
                        <a:lumMod val="0"/>
                      </a:srgbClr>
                    </a:gs>
                    <a:gs pos="21001">
                      <a:srgbClr val="0819FB"/>
                    </a:gs>
                    <a:gs pos="35001">
                      <a:srgbClr val="1A8D48"/>
                    </a:gs>
                    <a:gs pos="52000">
                      <a:srgbClr val="FFFF00"/>
                    </a:gs>
                    <a:gs pos="73000">
                      <a:srgbClr val="EE3F17"/>
                    </a:gs>
                    <a:gs pos="88000">
                      <a:srgbClr val="E81766"/>
                    </a:gs>
                    <a:gs pos="100000">
                      <a:srgbClr val="A603AB"/>
                    </a:gs>
                  </a:gsLst>
                  <a:lin ang="0" scaled="1"/>
                  <a:tileRect/>
                </a:gra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829427" y="5918805"/>
            <a:ext cx="6928331" cy="63439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তাহলে</a:t>
            </a:r>
            <a:r>
              <a:rPr lang="en-US" sz="4400" b="1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রিমোট</a:t>
            </a:r>
            <a:r>
              <a:rPr lang="en-US" sz="4400" b="1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4400" b="1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400" b="1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400" b="1" dirty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03744" y="201594"/>
            <a:ext cx="3263260" cy="6243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err="1" smtClean="0">
                <a:ln>
                  <a:solidFill>
                    <a:schemeClr val="tx1"/>
                  </a:solidFill>
                  <a:prstDash val="sysDot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4800" b="1" dirty="0" smtClean="0">
                <a:ln>
                  <a:solidFill>
                    <a:schemeClr val="tx1"/>
                  </a:solidFill>
                  <a:prstDash val="sysDot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>
                  <a:solidFill>
                    <a:schemeClr val="tx1"/>
                  </a:solidFill>
                  <a:prstDash val="sysDot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4800" b="1" dirty="0" smtClean="0">
                <a:ln>
                  <a:solidFill>
                    <a:schemeClr val="tx1"/>
                  </a:solidFill>
                  <a:prstDash val="sysDot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 smtClean="0">
                <a:ln>
                  <a:solidFill>
                    <a:schemeClr val="tx1"/>
                  </a:solidFill>
                  <a:prstDash val="sysDot"/>
                </a:ln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endParaRPr lang="en-US" sz="4800" b="1" dirty="0">
              <a:ln>
                <a:solidFill>
                  <a:schemeClr val="tx1"/>
                </a:solidFill>
                <a:prstDash val="sysDot"/>
              </a:ln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318223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1" fill="hold">
                      <p:stCondLst>
                        <p:cond delay="0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4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8" grpId="0" animBg="1"/>
      <p:bldP spid="8" grpId="1" animBg="1"/>
      <p:bldP spid="9" grpId="0" animBg="1"/>
      <p:bldP spid="9" grpId="1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4038601" y="616888"/>
            <a:ext cx="2796489" cy="830915"/>
          </a:xfrm>
          <a:prstGeom prst="wedgeRectCallout">
            <a:avLst>
              <a:gd name="adj1" fmla="val -16126"/>
              <a:gd name="adj2" fmla="val 48675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6000" b="1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96589" y="3330714"/>
            <a:ext cx="6040582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5400" b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5400" b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5400" b="1" dirty="0" smtClean="0">
                <a:ln>
                  <a:solidFill>
                    <a:srgbClr val="002060"/>
                  </a:solidFill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92529" y="1937658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10150936" y="163284"/>
            <a:ext cx="669465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9601201" y="152400"/>
            <a:ext cx="669465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flipH="1">
            <a:off x="157843" y="152400"/>
            <a:ext cx="59327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 flipH="1">
            <a:off x="625926" y="152400"/>
            <a:ext cx="593272" cy="17526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024" r="14286"/>
          <a:stretch/>
        </p:blipFill>
        <p:spPr>
          <a:xfrm>
            <a:off x="1371600" y="288471"/>
            <a:ext cx="1676400" cy="15621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21024" r="14286"/>
          <a:stretch/>
        </p:blipFill>
        <p:spPr>
          <a:xfrm>
            <a:off x="7772400" y="288471"/>
            <a:ext cx="1676400" cy="15621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237716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13" t="2716" r="3213" b="-1052"/>
          <a:stretch/>
        </p:blipFill>
        <p:spPr>
          <a:xfrm>
            <a:off x="1371600" y="980015"/>
            <a:ext cx="4043214" cy="3492261"/>
          </a:xfrm>
          <a:prstGeom prst="rect">
            <a:avLst/>
          </a:prstGeom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4430" y="1113294"/>
            <a:ext cx="3597554" cy="243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4191000"/>
            <a:ext cx="3828589" cy="20215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Rectangle 8"/>
          <p:cNvSpPr/>
          <p:nvPr/>
        </p:nvSpPr>
        <p:spPr>
          <a:xfrm>
            <a:off x="1690608" y="1557954"/>
            <a:ext cx="3371389" cy="173285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3802156" y="94237"/>
            <a:ext cx="326326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কী-বোর্ড</a:t>
            </a:r>
            <a:r>
              <a:rPr lang="en-US" sz="44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4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6203" y="747486"/>
            <a:ext cx="10787742" cy="0"/>
          </a:xfrm>
          <a:prstGeom prst="line">
            <a:avLst/>
          </a:prstGeom>
          <a:ln w="12700" cmpd="tri">
            <a:solidFill>
              <a:schemeClr val="accent6">
                <a:lumMod val="75000"/>
              </a:schemeClr>
            </a:solidFill>
            <a:prstDash val="solid"/>
          </a:ln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6749141" y="3024325"/>
            <a:ext cx="3657601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দেওয়ার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হলো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বোর্ড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বোর্ডের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বোতাম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চেপে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যন্ত্রগুলোকে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এ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নির্দেশনা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b="1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3600" b="1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08962" y="1676400"/>
            <a:ext cx="33726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Ami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banglay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gan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gai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আমি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বাংলায়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গান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গাই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36950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8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bg1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75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048" y="1222059"/>
            <a:ext cx="5067301" cy="43405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19400" y="53995"/>
            <a:ext cx="434339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n>
                  <a:solidFill>
                    <a:srgbClr val="FFC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6000" b="1" dirty="0" smtClean="0">
                <a:ln>
                  <a:solidFill>
                    <a:srgbClr val="FFC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000" b="1" dirty="0">
              <a:ln>
                <a:solidFill>
                  <a:srgbClr val="FFC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76203" y="9906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315684" y="5638800"/>
            <a:ext cx="103019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মাউসের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সাধারণত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দুটি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বাটন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স্ক্রল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চক্র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ctr"/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ইঁদুরের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মতো</a:t>
            </a:r>
            <a:r>
              <a:rPr lang="en-US" sz="36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14399" y="1828800"/>
            <a:ext cx="4264506" cy="3352800"/>
          </a:xfrm>
          <a:prstGeom prst="rect">
            <a:avLst/>
          </a:prstGeom>
        </p:spPr>
      </p:pic>
      <p:cxnSp>
        <p:nvCxnSpPr>
          <p:cNvPr id="10" name="Straight Arrow Connector 9"/>
          <p:cNvCxnSpPr/>
          <p:nvPr/>
        </p:nvCxnSpPr>
        <p:spPr>
          <a:xfrm flipH="1" flipV="1">
            <a:off x="4572001" y="4191000"/>
            <a:ext cx="127381" cy="1600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 flipV="1">
            <a:off x="3619502" y="4191000"/>
            <a:ext cx="923514" cy="16002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6096000" y="4572001"/>
            <a:ext cx="3581400" cy="9144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Arrow Connector 17"/>
          <p:cNvCxnSpPr/>
          <p:nvPr/>
        </p:nvCxnSpPr>
        <p:spPr>
          <a:xfrm flipH="1" flipV="1">
            <a:off x="4014537" y="3673642"/>
            <a:ext cx="3148262" cy="206401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19657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76203" y="1143000"/>
            <a:ext cx="10787742" cy="0"/>
          </a:xfrm>
          <a:prstGeom prst="line">
            <a:avLst/>
          </a:prstGeom>
          <a:ln w="152400" cmpd="tri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2901178" y="152400"/>
            <a:ext cx="434339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 err="1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মাইক্রোফোন</a:t>
            </a:r>
            <a:r>
              <a:rPr lang="en-US" sz="5400" b="1" dirty="0" smtClean="0">
                <a:ln>
                  <a:solidFill>
                    <a:schemeClr val="accent6">
                      <a:lumMod val="75000"/>
                    </a:schemeClr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5400" b="1" dirty="0">
              <a:ln>
                <a:solidFill>
                  <a:schemeClr val="accent6">
                    <a:lumMod val="75000"/>
                  </a:schemeClr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1676400"/>
            <a:ext cx="3339652" cy="3146263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381000" y="5305961"/>
            <a:ext cx="10210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গান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কোনো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মাইক্রোফোনের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করানো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4000" b="1" dirty="0" smtClean="0">
                <a:ln>
                  <a:solidFill>
                    <a:srgbClr val="00B0F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endParaRPr lang="en-US" sz="4000" b="1" dirty="0">
              <a:ln>
                <a:solidFill>
                  <a:srgbClr val="00B0F0"/>
                </a:solidFill>
              </a:ln>
              <a:solidFill>
                <a:sysClr val="windowText" lastClr="0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8372" y="1654337"/>
            <a:ext cx="3352800" cy="3146263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1555209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ular Callout 3"/>
          <p:cNvSpPr/>
          <p:nvPr/>
        </p:nvSpPr>
        <p:spPr>
          <a:xfrm>
            <a:off x="3581400" y="693088"/>
            <a:ext cx="3657600" cy="830915"/>
          </a:xfrm>
          <a:prstGeom prst="wedgeRectCallout">
            <a:avLst>
              <a:gd name="adj1" fmla="val -16126"/>
              <a:gd name="adj2" fmla="val 48675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600" b="1" spc="-150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6600" b="1" spc="-150" dirty="0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spc="-150" dirty="0" err="1" smtClean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6600" b="1" spc="-150" dirty="0">
              <a:solidFill>
                <a:schemeClr val="accent6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92529" y="22860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hevron 7"/>
          <p:cNvSpPr/>
          <p:nvPr/>
        </p:nvSpPr>
        <p:spPr>
          <a:xfrm>
            <a:off x="10150936" y="212271"/>
            <a:ext cx="669465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9601201" y="201387"/>
            <a:ext cx="669465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flipH="1">
            <a:off x="157843" y="201386"/>
            <a:ext cx="593272" cy="1998886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 flipH="1">
            <a:off x="625927" y="201387"/>
            <a:ext cx="593272" cy="19812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279085"/>
            <a:ext cx="2286000" cy="190350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28117" y="261261"/>
            <a:ext cx="2286000" cy="1903505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457200" y="4038600"/>
            <a:ext cx="98161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এখানে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উল্লেখ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হয়নি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এমন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কতকগুলো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যেগুলোর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কী-বোর্ড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সেগুলোর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লিখে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উপস্থাপন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spc="1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3600" b="1" spc="1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bn-BD" sz="3600" b="1" spc="15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8885880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493" t="10559"/>
          <a:stretch/>
        </p:blipFill>
        <p:spPr>
          <a:xfrm>
            <a:off x="838200" y="1278684"/>
            <a:ext cx="2889903" cy="25818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647" y="1253284"/>
            <a:ext cx="3002489" cy="2607225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41" t="8550" b="8916"/>
          <a:stretch/>
        </p:blipFill>
        <p:spPr>
          <a:xfrm>
            <a:off x="3962400" y="1278684"/>
            <a:ext cx="3081383" cy="2581825"/>
          </a:xfrm>
          <a:prstGeom prst="rect">
            <a:avLst/>
          </a:prstGeom>
          <a:ln w="19050">
            <a:solidFill>
              <a:schemeClr val="tx1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063418"/>
            <a:ext cx="2889904" cy="256598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4063418"/>
            <a:ext cx="3081383" cy="256598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0" name="TextBox 19"/>
          <p:cNvSpPr txBox="1"/>
          <p:nvPr/>
        </p:nvSpPr>
        <p:spPr>
          <a:xfrm>
            <a:off x="3060626" y="329625"/>
            <a:ext cx="4559374" cy="70788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en-US" sz="40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এসো</a:t>
            </a:r>
            <a:r>
              <a:rPr lang="en-US" sz="40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উত্তর</a:t>
            </a:r>
            <a:r>
              <a:rPr lang="en-US" sz="40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মিলিয়ে</a:t>
            </a:r>
            <a:r>
              <a:rPr lang="en-US" sz="4000" b="1" spc="50" dirty="0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spc="50" dirty="0" err="1" smtClean="0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দেখি</a:t>
            </a:r>
            <a:r>
              <a:rPr lang="en-US" sz="4000" b="1" spc="50" dirty="0" err="1">
                <a:ln w="11430"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endParaRPr lang="en-US" sz="4000" b="1" spc="50" dirty="0">
              <a:ln w="11430"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647" y="4063418"/>
            <a:ext cx="3041936" cy="2565982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="" xmlns:p14="http://schemas.microsoft.com/office/powerpoint/2010/main" val="3606228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5904903" y="2081387"/>
            <a:ext cx="3162896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বাহির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799" y="1280160"/>
            <a:ext cx="6858000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(Input)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6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07931" y="2082225"/>
            <a:ext cx="3322943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প্রদর্শন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2209799" y="2935069"/>
            <a:ext cx="3320898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প্রবেশ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করানো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904903" y="2935069"/>
            <a:ext cx="3162896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ফলাফল</a:t>
            </a:r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দেখানো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Cross 18"/>
          <p:cNvSpPr/>
          <p:nvPr/>
        </p:nvSpPr>
        <p:spPr>
          <a:xfrm>
            <a:off x="2697372" y="183348"/>
            <a:ext cx="2941426" cy="676593"/>
          </a:xfrm>
          <a:prstGeom prst="plus">
            <a:avLst>
              <a:gd name="adj" fmla="val 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b="1" spc="-150" dirty="0" smtClean="0">
                <a:ln>
                  <a:solidFill>
                    <a:srgbClr val="C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      </a:t>
            </a:r>
            <a:r>
              <a:rPr lang="en-US" sz="5400" b="1" spc="-150" dirty="0" err="1" smtClean="0">
                <a:ln>
                  <a:solidFill>
                    <a:srgbClr val="C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5400" b="1" spc="-150" dirty="0">
              <a:ln>
                <a:solidFill>
                  <a:srgbClr val="C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92529" y="956438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2209799" y="4907952"/>
            <a:ext cx="3320898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মাউস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209799" y="4114800"/>
            <a:ext cx="6857999" cy="646331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ইঁদুরের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সাথে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তুলনা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ডিভাইসকে</a:t>
            </a:r>
            <a:r>
              <a:rPr lang="en-US" sz="36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 </a:t>
            </a:r>
            <a:endParaRPr lang="en-US" sz="36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209799" y="5754469"/>
            <a:ext cx="3320898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মাইক্রোফোন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904904" y="5754469"/>
            <a:ext cx="3162895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প্রিন্টার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04904" y="4916269"/>
            <a:ext cx="3162896" cy="646331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6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কীবোর্ড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1256528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>
        <p14:prism isContent="1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193334" y="1702980"/>
            <a:ext cx="3429000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মাউস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7869" y="1001682"/>
            <a:ext cx="8234465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3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কম্পিউটারে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পাঠানোর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387840" y="1703818"/>
            <a:ext cx="3602822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কীবোর্ড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1387869" y="2357784"/>
            <a:ext cx="3602593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মাইক্রোফোন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193334" y="2357784"/>
            <a:ext cx="3429000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মনিটর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Cross 18"/>
          <p:cNvSpPr/>
          <p:nvPr/>
        </p:nvSpPr>
        <p:spPr>
          <a:xfrm>
            <a:off x="3665069" y="195585"/>
            <a:ext cx="2430931" cy="559168"/>
          </a:xfrm>
          <a:prstGeom prst="plus">
            <a:avLst>
              <a:gd name="adj" fmla="val 0"/>
            </a:avLst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b="1" spc="-150" dirty="0" err="1" smtClean="0">
                <a:ln>
                  <a:solidFill>
                    <a:srgbClr val="C00000"/>
                  </a:solidFill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spc="-150" dirty="0">
              <a:ln>
                <a:solidFill>
                  <a:srgbClr val="C00000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20" name="Straight Connector 19"/>
          <p:cNvCxnSpPr/>
          <p:nvPr/>
        </p:nvCxnSpPr>
        <p:spPr>
          <a:xfrm>
            <a:off x="92529" y="852408"/>
            <a:ext cx="10820400" cy="0"/>
          </a:xfrm>
          <a:prstGeom prst="line">
            <a:avLst/>
          </a:prstGeom>
          <a:ln w="3175" cap="rnd" cmpd="dbl">
            <a:solidFill>
              <a:schemeClr val="accent6">
                <a:lumMod val="75000"/>
                <a:alpha val="85000"/>
              </a:schemeClr>
            </a:solidFill>
            <a:prstDash val="solid"/>
            <a:round/>
          </a:ln>
          <a:effectLst>
            <a:glow rad="63500">
              <a:schemeClr val="accent5">
                <a:satMod val="175000"/>
                <a:alpha val="40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hlinkClick r:id="" action="ppaction://noaction">
              <a:snd r:embed="rId3" name="applause.wav"/>
            </a:hlinkClick>
          </p:cNvPr>
          <p:cNvSpPr txBox="1"/>
          <p:nvPr/>
        </p:nvSpPr>
        <p:spPr>
          <a:xfrm>
            <a:off x="1403169" y="5114727"/>
            <a:ext cx="3602591" cy="58477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(ক) i ও ii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387840" y="3134183"/>
            <a:ext cx="8234494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spc="-15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4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সচরাচর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কোনটির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ডাটা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দিতে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403168" y="5827866"/>
            <a:ext cx="3589697" cy="58477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(গ) ii ও iii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229640" y="5781370"/>
            <a:ext cx="3407992" cy="58477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(ঘ) i, ii ও iii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208632" y="5114727"/>
            <a:ext cx="3428999" cy="584775"/>
          </a:xfrm>
          <a:prstGeom prst="rect">
            <a:avLst/>
          </a:prstGeom>
          <a:ln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(খ) i ও iii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387870" y="3809242"/>
            <a:ext cx="2367064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কী-বোর্ড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536540" y="3800428"/>
            <a:ext cx="2016660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মাউস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412534" y="3793744"/>
            <a:ext cx="2209800" cy="584775"/>
          </a:xfrm>
          <a:prstGeom prst="rect">
            <a:avLst/>
          </a:prstGeom>
          <a:ln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iii. </a:t>
            </a:r>
            <a:r>
              <a:rPr lang="en-US" sz="32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স্কানার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387870" y="4435098"/>
            <a:ext cx="8234463" cy="584775"/>
          </a:xfrm>
          <a:prstGeom prst="rect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নিচের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কোনটি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spc="-15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সঠিক</a:t>
            </a:r>
            <a:r>
              <a:rPr lang="en-US" sz="3200" spc="-15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3200" spc="-15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701117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med">
        <p14:prism isContent="1"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6367" y="1972875"/>
            <a:ext cx="4258277" cy="380107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4114800" y="72258"/>
            <a:ext cx="2763898" cy="830997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wrap="none">
            <a:spAutoFit/>
          </a:bodyPr>
          <a:lstStyle/>
          <a:p>
            <a:r>
              <a:rPr lang="en-US" sz="48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নতুন</a:t>
            </a:r>
            <a:r>
              <a:rPr lang="en-US" sz="4800" dirty="0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 smtClean="0">
                <a:ln>
                  <a:solidFill>
                    <a:sysClr val="windowText" lastClr="000000"/>
                  </a:solidFill>
                </a:ln>
                <a:solidFill>
                  <a:sysClr val="windowText" lastClr="00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শিখলাম</a:t>
            </a:r>
            <a:endParaRPr lang="en-US" sz="4800" dirty="0">
              <a:ln>
                <a:solidFill>
                  <a:sysClr val="windowText" lastClr="000000"/>
                </a:solidFill>
              </a:ln>
              <a:solidFill>
                <a:sysClr val="windowText" lastClr="000000"/>
              </a:solidFill>
              <a:effectLst>
                <a:glow rad="1016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92529" y="956438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457200" y="1305580"/>
            <a:ext cx="2691763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4000" dirty="0" err="1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স্ক্রল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চক্র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হুইল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1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</a:t>
            </a:r>
            <a:endParaRPr lang="en-US" sz="4000" dirty="0">
              <a:ln>
                <a:solidFill>
                  <a:schemeClr val="tx1"/>
                </a:solidFill>
              </a:ln>
              <a:effectLst>
                <a:glow rad="63500">
                  <a:schemeClr val="accent1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324726" y="1305580"/>
            <a:ext cx="1356462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4000" dirty="0" err="1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3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আইকন</a:t>
            </a:r>
            <a:endParaRPr lang="en-US" sz="4000" dirty="0">
              <a:ln>
                <a:solidFill>
                  <a:schemeClr val="tx1"/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121442" y="1305580"/>
            <a:ext cx="2965877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4000" dirty="0" err="1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ভয়েস</a:t>
            </a:r>
            <a:r>
              <a:rPr lang="en-US" sz="4000" dirty="0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ln>
                  <a:solidFill>
                    <a:schemeClr val="tx1"/>
                  </a:solidFill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রিকগনিশন</a:t>
            </a:r>
            <a:endParaRPr lang="en-US" sz="4000" dirty="0">
              <a:ln>
                <a:solidFill>
                  <a:schemeClr val="tx1"/>
                </a:solidFill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281736" y="1305580"/>
            <a:ext cx="2182008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4000" dirty="0" err="1" smtClean="0">
                <a:ln>
                  <a:solidFill>
                    <a:schemeClr val="tx1"/>
                  </a:solidFill>
                </a:ln>
                <a:effectLst>
                  <a:glow rad="1016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মাইক্রোফোন</a:t>
            </a:r>
            <a:endParaRPr lang="en-US" sz="4000" dirty="0">
              <a:ln>
                <a:solidFill>
                  <a:schemeClr val="tx1"/>
                </a:solidFill>
              </a:ln>
              <a:effectLst>
                <a:glow rad="1016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44053"/>
          <a:stretch/>
        </p:blipFill>
        <p:spPr>
          <a:xfrm>
            <a:off x="2257032" y="2311063"/>
            <a:ext cx="5667768" cy="3170972"/>
          </a:xfrm>
          <a:prstGeom prst="rect">
            <a:avLst/>
          </a:prstGeom>
        </p:spPr>
      </p:pic>
      <p:cxnSp>
        <p:nvCxnSpPr>
          <p:cNvPr id="20" name="Straight Arrow Connector 19"/>
          <p:cNvCxnSpPr/>
          <p:nvPr/>
        </p:nvCxnSpPr>
        <p:spPr>
          <a:xfrm flipH="1" flipV="1">
            <a:off x="4938516" y="4343400"/>
            <a:ext cx="76200" cy="1290386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4653555" y="3747786"/>
            <a:ext cx="572502" cy="553212"/>
          </a:xfrm>
          <a:prstGeom prst="ellipse">
            <a:avLst/>
          </a:prstGeom>
          <a:noFill/>
          <a:ln w="762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3348591" y="5671839"/>
            <a:ext cx="3744936" cy="923330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none">
            <a:spAutoFit/>
          </a:bodyPr>
          <a:lstStyle/>
          <a:p>
            <a:r>
              <a:rPr lang="en-US" sz="54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স্ক্রল</a:t>
            </a:r>
            <a:r>
              <a:rPr lang="en-US" sz="54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চক্র</a:t>
            </a:r>
            <a:r>
              <a:rPr lang="en-US" sz="54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(</a:t>
            </a:r>
            <a:r>
              <a:rPr lang="en-US" sz="5400" b="1" dirty="0" err="1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হুইল</a:t>
            </a:r>
            <a:r>
              <a:rPr lang="en-US" sz="5400" b="1" dirty="0" smtClean="0">
                <a:ln>
                  <a:solidFill>
                    <a:srgbClr val="0070C0"/>
                  </a:solidFill>
                </a:ln>
                <a:solidFill>
                  <a:sysClr val="windowText" lastClr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) </a:t>
            </a:r>
            <a:endParaRPr lang="en-US" sz="5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400" y="2260431"/>
            <a:ext cx="4301292" cy="322596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311063"/>
            <a:ext cx="4510371" cy="319074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64510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9" fill="hold">
                      <p:stCondLst>
                        <p:cond delay="0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21" grpId="0" animBg="1"/>
      <p:bldP spid="2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2514600"/>
            <a:ext cx="8991600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Can 3"/>
          <p:cNvSpPr/>
          <p:nvPr/>
        </p:nvSpPr>
        <p:spPr>
          <a:xfrm>
            <a:off x="2590800" y="762000"/>
            <a:ext cx="5486399" cy="1027914"/>
          </a:xfrm>
          <a:prstGeom prst="can">
            <a:avLst>
              <a:gd name="adj" fmla="val 1647"/>
            </a:avLst>
          </a:prstGeom>
          <a:noFill/>
          <a:ln>
            <a:noFill/>
          </a:ln>
          <a:effectLst>
            <a:outerShdw blurRad="50800" dist="38100" dir="2700000" sx="1000" sy="1000" algn="tl" rotWithShape="0">
              <a:srgbClr val="00B0F0">
                <a:alpha val="99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8000" b="1" spc="-150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8000" b="1" spc="-150" dirty="0" err="1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ড়ি</a:t>
            </a:r>
            <a:r>
              <a:rPr lang="bn-BD" sz="8000" b="1" spc="-150" dirty="0" smtClean="0">
                <a:ln>
                  <a:solidFill>
                    <a:srgbClr val="002060"/>
                  </a:solidFill>
                </a:ln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 কাজ</a:t>
            </a:r>
            <a:endParaRPr lang="en-US" sz="8000" b="1" spc="-150" dirty="0">
              <a:ln>
                <a:solidFill>
                  <a:srgbClr val="002060"/>
                </a:solidFill>
              </a:ln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92529" y="2209800"/>
            <a:ext cx="10820400" cy="0"/>
          </a:xfrm>
          <a:prstGeom prst="line">
            <a:avLst/>
          </a:prstGeom>
          <a:ln w="127000" cap="rnd" cmpd="dbl">
            <a:solidFill>
              <a:schemeClr val="accent1">
                <a:shade val="95000"/>
                <a:satMod val="105000"/>
                <a:alpha val="85000"/>
              </a:schemeClr>
            </a:solidFill>
            <a:prstDash val="solid"/>
            <a:round/>
          </a:ln>
          <a:effectLst>
            <a:glow rad="190500">
              <a:schemeClr val="accent1">
                <a:alpha val="27000"/>
              </a:schemeClr>
            </a:glow>
            <a:outerShdw blurRad="50800" dist="50800" dir="18900000" algn="bl" rotWithShape="0">
              <a:prstClr val="black">
                <a:alpha val="40000"/>
              </a:prstClr>
            </a:outerShdw>
            <a:reflection blurRad="76200" stA="71000" endPos="65000" dir="5400000" sy="-100000" algn="bl" rotWithShape="0"/>
            <a:softEdge rad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hevron 6"/>
          <p:cNvSpPr/>
          <p:nvPr/>
        </p:nvSpPr>
        <p:spPr>
          <a:xfrm>
            <a:off x="9998536" y="163284"/>
            <a:ext cx="841439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8" name="Chevron 7"/>
          <p:cNvSpPr/>
          <p:nvPr/>
        </p:nvSpPr>
        <p:spPr>
          <a:xfrm>
            <a:off x="9448803" y="152400"/>
            <a:ext cx="841439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 flipH="1">
            <a:off x="157844" y="152400"/>
            <a:ext cx="745672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 flipH="1">
            <a:off x="625927" y="152400"/>
            <a:ext cx="745672" cy="2057400"/>
          </a:xfrm>
          <a:prstGeom prst="chevron">
            <a:avLst>
              <a:gd name="adj" fmla="val 71429"/>
            </a:avLst>
          </a:prstGeom>
          <a:solidFill>
            <a:srgbClr val="002060"/>
          </a:solidFill>
          <a:effectLst>
            <a:outerShdw blurRad="558800" dir="21594000" algn="ctr" rotWithShape="0">
              <a:srgbClr val="000000"/>
            </a:outerShdw>
            <a:reflection endPos="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941"/>
          <a:stretch/>
        </p:blipFill>
        <p:spPr>
          <a:xfrm>
            <a:off x="1524000" y="304800"/>
            <a:ext cx="1973581" cy="17526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9941"/>
          <a:stretch/>
        </p:blipFill>
        <p:spPr>
          <a:xfrm>
            <a:off x="7246619" y="304800"/>
            <a:ext cx="1973581" cy="17526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03516" y="3810000"/>
            <a:ext cx="9231083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তোমার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পরিবারের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কে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ইনপুট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ডিভাইস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তালিকা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তৈরি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dirty="0" smtClean="0">
                <a:ln>
                  <a:solidFill>
                    <a:srgbClr val="002060"/>
                  </a:solidFill>
                </a:ln>
                <a:solidFill>
                  <a:sysClr val="windowText" lastClr="000000"/>
                </a:solidFill>
                <a:effectLst>
                  <a:glow rad="139700">
                    <a:schemeClr val="accent5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400" dirty="0">
              <a:ln>
                <a:solidFill>
                  <a:srgbClr val="002060"/>
                </a:solidFill>
              </a:ln>
              <a:solidFill>
                <a:sysClr val="windowText" lastClr="000000"/>
              </a:solidFill>
              <a:effectLst>
                <a:glow rad="139700">
                  <a:schemeClr val="accent5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597239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92" y="228600"/>
            <a:ext cx="10058400" cy="64008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8636" t="19467" r="6363" b="41690"/>
          <a:stretch/>
        </p:blipFill>
        <p:spPr>
          <a:xfrm>
            <a:off x="685800" y="1905000"/>
            <a:ext cx="9448800" cy="2286000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2155589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4807</TotalTime>
  <Words>619</Words>
  <Application>Microsoft Office PowerPoint</Application>
  <PresentationFormat>Custom</PresentationFormat>
  <Paragraphs>116</Paragraphs>
  <Slides>19</Slides>
  <Notes>17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julfiker</dc:creator>
  <cp:lastModifiedBy>City</cp:lastModifiedBy>
  <cp:revision>391</cp:revision>
  <dcterms:created xsi:type="dcterms:W3CDTF">2014-12-07T02:50:48Z</dcterms:created>
  <dcterms:modified xsi:type="dcterms:W3CDTF">2019-10-24T01:57:53Z</dcterms:modified>
</cp:coreProperties>
</file>