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Default Extension="wav" ContentType="audio/wav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30" r:id="rId2"/>
    <p:sldId id="339" r:id="rId3"/>
    <p:sldId id="312" r:id="rId4"/>
    <p:sldId id="320" r:id="rId5"/>
    <p:sldId id="323" r:id="rId6"/>
    <p:sldId id="331" r:id="rId7"/>
    <p:sldId id="266" r:id="rId8"/>
    <p:sldId id="337" r:id="rId9"/>
    <p:sldId id="338" r:id="rId10"/>
    <p:sldId id="332" r:id="rId11"/>
    <p:sldId id="333" r:id="rId12"/>
    <p:sldId id="334" r:id="rId13"/>
    <p:sldId id="335" r:id="rId14"/>
    <p:sldId id="325" r:id="rId15"/>
    <p:sldId id="326" r:id="rId16"/>
    <p:sldId id="340" r:id="rId17"/>
    <p:sldId id="328" r:id="rId18"/>
    <p:sldId id="329" r:id="rId19"/>
  </p:sldIdLst>
  <p:sldSz cx="109728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8148" autoAdjust="0"/>
  </p:normalViewPr>
  <p:slideViewPr>
    <p:cSldViewPr>
      <p:cViewPr varScale="1">
        <p:scale>
          <a:sx n="64" d="100"/>
          <a:sy n="64" d="100"/>
        </p:scale>
        <p:origin x="-1200" y="-24"/>
      </p:cViewPr>
      <p:guideLst>
        <p:guide orient="horz" pos="216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53FF27-239F-41D9-9E4B-705A840913CC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6347A-E32E-440A-B21B-D84D8F7657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987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যে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কোন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সংশ্লিষ্ট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কোন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স্বাগত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জানানো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।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8188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হাইড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রাখা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9896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প্রশ্ন-উত্তরের</a:t>
            </a:r>
            <a:r>
              <a:rPr lang="bn-BD" baseline="0" dirty="0" smtClean="0"/>
              <a:t> মাধ্যমে </a:t>
            </a:r>
            <a:r>
              <a:rPr lang="bn-BD" dirty="0" smtClean="0"/>
              <a:t>পাঠ</a:t>
            </a:r>
            <a:r>
              <a:rPr lang="bn-BD" baseline="0" dirty="0" smtClean="0"/>
              <a:t> শিরোনাম শিক্ষার্থীদের দ্বারা </a:t>
            </a:r>
            <a:r>
              <a:rPr lang="en-US" baseline="0" dirty="0" err="1" smtClean="0"/>
              <a:t>ঘোষণা</a:t>
            </a:r>
            <a:r>
              <a:rPr lang="bn-BD" baseline="0" dirty="0" smtClean="0"/>
              <a:t> ক</a:t>
            </a:r>
            <a:r>
              <a:rPr lang="en-US" baseline="0" dirty="0" err="1" smtClean="0"/>
              <a:t>রা</a:t>
            </a:r>
            <a:r>
              <a:rPr lang="bn-BD" baseline="0" dirty="0" smtClean="0"/>
              <a:t> যেতে পারে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7753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পাঠ</a:t>
            </a:r>
            <a:r>
              <a:rPr lang="en-US" dirty="0" smtClean="0"/>
              <a:t> </a:t>
            </a:r>
            <a:r>
              <a:rPr lang="en-US" dirty="0" err="1" smtClean="0"/>
              <a:t>ঘোষণার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বোর্ডে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লিখে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দিবেন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7858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হাইড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রাখা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1559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spc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1200" spc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দেখিয়ে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পারেন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কীসের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? 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ডিভাইসের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1200" spc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। 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0" baseline="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1200" spc="0" baseline="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।</a:t>
            </a:r>
            <a:endParaRPr lang="en-US" spc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63759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তথ্য</a:t>
            </a:r>
            <a:r>
              <a:rPr lang="en-US" baseline="0" dirty="0" err="1" smtClean="0"/>
              <a:t>সংরক্ষণের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জন্য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নির্ধারিত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স্থানকে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মেমরি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স্টোরেজ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ডিভাইস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8805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>
                <a:latin typeface="Times New Roman" pitchFamily="18" charset="0"/>
                <a:cs typeface="Times New Roman" pitchFamily="18" charset="0"/>
              </a:rPr>
              <a:t>RAM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হার্ডডিস্কের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দেখানোর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প্রশ্ন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-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দুটির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</a:t>
            </a:r>
            <a:r>
              <a:rPr lang="en-US" baseline="0" dirty="0" smtClean="0"/>
              <a:t>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5006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ভিডিওটি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দেখিয়ে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প্রশ্ন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মেমোরির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প্রকারভেদ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বুঝিয়ে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দেয়া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5250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RAM ও ROM –</a:t>
            </a:r>
            <a:r>
              <a:rPr lang="en-US" dirty="0" err="1" smtClean="0"/>
              <a:t>এর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দেখিয়ে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প্রশ্ন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দুটির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088518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কত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বিটে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বাইট</a:t>
            </a:r>
            <a:r>
              <a:rPr lang="en-US" baseline="0" dirty="0" smtClean="0"/>
              <a:t>?  </a:t>
            </a:r>
            <a:r>
              <a:rPr lang="en-US" baseline="0" dirty="0" err="1" smtClean="0"/>
              <a:t>মেগাবাইট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গিগাবাইট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টেরাবাইট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কীভাবে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</a:t>
            </a:r>
            <a:r>
              <a:rPr lang="en-US" baseline="0" dirty="0" smtClean="0"/>
              <a:t>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29206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মাদারবোর্ডের</a:t>
            </a:r>
            <a:r>
              <a:rPr lang="en-US" dirty="0" smtClean="0"/>
              <a:t> </a:t>
            </a:r>
            <a:r>
              <a:rPr lang="en-US" dirty="0" err="1" smtClean="0"/>
              <a:t>সাথে</a:t>
            </a:r>
            <a:r>
              <a:rPr lang="en-US" dirty="0" smtClean="0"/>
              <a:t> RAM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সংযুক্ত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থাকে</a:t>
            </a:r>
            <a:r>
              <a:rPr lang="en-US" baseline="0" dirty="0" smtClean="0"/>
              <a:t>। RAM- এ </a:t>
            </a:r>
            <a:r>
              <a:rPr lang="en-US" baseline="0" dirty="0" err="1" smtClean="0"/>
              <a:t>তথ্য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থাকা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থাকা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বিদ্যু</a:t>
            </a:r>
            <a:r>
              <a:rPr lang="en-US" baseline="0" dirty="0" smtClean="0"/>
              <a:t>ৎ </a:t>
            </a:r>
            <a:r>
              <a:rPr lang="en-US" baseline="0" dirty="0" err="1" smtClean="0"/>
              <a:t>প্রবাহের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উপর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নির্ভরশীল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বিদ্যু</a:t>
            </a:r>
            <a:r>
              <a:rPr lang="en-US" baseline="0" dirty="0" smtClean="0"/>
              <a:t>ৎ </a:t>
            </a:r>
            <a:r>
              <a:rPr lang="en-US" baseline="0" dirty="0" err="1" smtClean="0"/>
              <a:t>প্রবাহ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বন্ধ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দিলে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সমস্ত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তথ্য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মুছে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যায়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অর্থা</a:t>
            </a:r>
            <a:r>
              <a:rPr lang="en-US" baseline="0" dirty="0" smtClean="0"/>
              <a:t>ৎ </a:t>
            </a:r>
            <a:r>
              <a:rPr lang="en-US" baseline="0" dirty="0" err="1" smtClean="0"/>
              <a:t>কম্পিউটার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চালূ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করলেই</a:t>
            </a:r>
            <a:r>
              <a:rPr lang="en-US" baseline="0" dirty="0" smtClean="0"/>
              <a:t> RAM </a:t>
            </a:r>
            <a:r>
              <a:rPr lang="en-US" baseline="0" dirty="0" err="1" smtClean="0"/>
              <a:t>প্রয়োজনীয়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তথ্য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সংরক্ষণ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থাকে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আবার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কম্পিউটার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বন্ধ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করলে</a:t>
            </a:r>
            <a:r>
              <a:rPr lang="en-US" baseline="0" dirty="0" smtClean="0"/>
              <a:t> RAM </a:t>
            </a:r>
            <a:r>
              <a:rPr lang="en-US" baseline="0" dirty="0" err="1" smtClean="0"/>
              <a:t>তথ্য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শূন্য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যায়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তাই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অস্থায়ী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মেমরি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46451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কম্পিউটারের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হার্ডওয়্যার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সচল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রাখার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জন্য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কিছু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নির্দেশনা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প্রয়োজন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</a:t>
            </a:r>
            <a:r>
              <a:rPr lang="en-US" baseline="0" dirty="0" smtClean="0"/>
              <a:t>। এ </a:t>
            </a:r>
            <a:r>
              <a:rPr lang="en-US" baseline="0" dirty="0" err="1" smtClean="0"/>
              <a:t>নির্দেশনা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ছাড়া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কম্পিউটার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চালু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তাই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রম</a:t>
            </a:r>
            <a:r>
              <a:rPr lang="en-US" baseline="0" dirty="0" smtClean="0"/>
              <a:t>-এ </a:t>
            </a:r>
            <a:r>
              <a:rPr lang="en-US" baseline="0" dirty="0" err="1" smtClean="0"/>
              <a:t>নির্দেশনা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গুলো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স্থায়ীভাবে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সংরক্ষিত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থাকে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বিদ্যুত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থাকা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থাকার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উপর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মেমরি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নির্ভর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। এ </a:t>
            </a:r>
            <a:r>
              <a:rPr lang="en-US" baseline="0" dirty="0" err="1" smtClean="0"/>
              <a:t>মেমরি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শুধু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যায়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যেহেতু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তথ্য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সংযোজন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বিয়েোজন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তাই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স্থায়ী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মেমরি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690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পূর্ণরূপ</a:t>
            </a:r>
            <a:r>
              <a:rPr lang="en-US" baseline="0" dirty="0" smtClean="0"/>
              <a:t> Random Access Memory. ROM </a:t>
            </a:r>
            <a:r>
              <a:rPr lang="en-US" baseline="0" dirty="0" err="1" smtClean="0"/>
              <a:t>এর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পূর্ণরূপ</a:t>
            </a:r>
            <a:r>
              <a:rPr lang="en-US" baseline="0" dirty="0" smtClean="0"/>
              <a:t> Read Only Memory.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347A-E32E-440A-B21B-D84D8F7657B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8738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pc="0" dirty="0" err="1" smtClean="0">
                <a:latin typeface="NikoshBAN" pitchFamily="2" charset="0"/>
                <a:cs typeface="NikoshBAN" pitchFamily="2" charset="0"/>
              </a:rPr>
              <a:t>মূল্যায়নের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প্রশ্নে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ট্রিগার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  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অপশনে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জানা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pc="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1881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pc="0" dirty="0" err="1" smtClean="0">
                <a:latin typeface="NikoshBAN" pitchFamily="2" charset="0"/>
                <a:cs typeface="NikoshBAN" pitchFamily="2" charset="0"/>
              </a:rPr>
              <a:t>মূল্যায়নের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প্রশ্নে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ট্রিগার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  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অপশনে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জানা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pc="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1881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বা</a:t>
            </a:r>
            <a:r>
              <a:rPr lang="bn-BD" baseline="0" dirty="0" smtClean="0"/>
              <a:t>ড়ির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কাজ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ছাত্র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ছাত্রীরা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খাতায়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লিখছে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শ্রদ্ধেয়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শিক্ষক</a:t>
            </a:r>
            <a:r>
              <a:rPr lang="en-US" baseline="0" dirty="0" smtClean="0"/>
              <a:t> </a:t>
            </a:r>
            <a:r>
              <a:rPr lang="bn-BD" baseline="0" dirty="0" smtClean="0"/>
              <a:t>পর্যবেক্ষণ করবেন।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0917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130427"/>
            <a:ext cx="932688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3886200"/>
            <a:ext cx="768096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2593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4244" y="46494"/>
            <a:ext cx="10847261" cy="6783090"/>
          </a:xfrm>
          <a:prstGeom prst="rect">
            <a:avLst/>
          </a:prstGeom>
          <a:ln w="127000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99930" y="138192"/>
            <a:ext cx="10572941" cy="6582906"/>
          </a:xfrm>
          <a:prstGeom prst="rect">
            <a:avLst/>
          </a:prstGeom>
          <a:ln>
            <a:solidFill>
              <a:srgbClr val="00206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511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600202"/>
            <a:ext cx="987552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160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6" y="4406902"/>
            <a:ext cx="932688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776" y="2906713"/>
            <a:ext cx="932688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272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600202"/>
            <a:ext cx="484632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7840" y="1600202"/>
            <a:ext cx="484632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325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535113"/>
            <a:ext cx="48482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2174875"/>
            <a:ext cx="48482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4031" y="1535113"/>
            <a:ext cx="485013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1" y="2174875"/>
            <a:ext cx="485013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2076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5705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1" y="273050"/>
            <a:ext cx="360997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0060" y="273052"/>
            <a:ext cx="61341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1" y="1435102"/>
            <a:ext cx="360997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931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745" y="4800600"/>
            <a:ext cx="658368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50745" y="612775"/>
            <a:ext cx="658368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0745" y="5367338"/>
            <a:ext cx="658368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72728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1600202"/>
            <a:ext cx="987552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505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5280" y="274640"/>
            <a:ext cx="246888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274640"/>
            <a:ext cx="722376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1126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54244" y="46494"/>
            <a:ext cx="10847261" cy="6783090"/>
          </a:xfrm>
          <a:prstGeom prst="rect">
            <a:avLst/>
          </a:prstGeom>
          <a:ln w="88900">
            <a:solidFill>
              <a:srgbClr val="00B0F0"/>
            </a:solidFill>
            <a:prstDash val="sysDash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22484" y="101086"/>
            <a:ext cx="10725429" cy="6686014"/>
          </a:xfrm>
          <a:prstGeom prst="rect">
            <a:avLst/>
          </a:prstGeom>
          <a:ln w="38100" cmpd="sng">
            <a:solidFill>
              <a:schemeClr val="tx1"/>
            </a:solidFill>
            <a:prstDash val="sysDot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30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5300">
            <a:off x="739068" y="1403734"/>
            <a:ext cx="9409752" cy="40943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3964" y="1447800"/>
            <a:ext cx="10210800" cy="3357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spc="-300" dirty="0" err="1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9600" b="1" spc="-300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spc="-300" dirty="0" err="1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9600" b="1" spc="-300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spc="-300" dirty="0" err="1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b="1" spc="-300" dirty="0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b="1" spc="-300" dirty="0" err="1" smtClean="0">
                <a:ln>
                  <a:solidFill>
                    <a:schemeClr val="tx1"/>
                  </a:solidFill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spc="-300" dirty="0">
              <a:ln>
                <a:solidFill>
                  <a:schemeClr val="tx1"/>
                </a:solidFill>
              </a:ln>
              <a:blipFill>
                <a:blip r:embed="rId4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03473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 dir="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584" y="1981201"/>
            <a:ext cx="4361267" cy="446468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Manabendra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Sarder</a:t>
            </a:r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S.S.Girls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School.</a:t>
            </a:r>
          </a:p>
        </p:txBody>
      </p:sp>
      <p:sp>
        <p:nvSpPr>
          <p:cNvPr id="5" name="Rectangle 4"/>
          <p:cNvSpPr/>
          <p:nvPr/>
        </p:nvSpPr>
        <p:spPr>
          <a:xfrm>
            <a:off x="4269155" y="152400"/>
            <a:ext cx="29678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5400" b="1" dirty="0" smtClean="0">
              <a:ln w="11430">
                <a:solidFill>
                  <a:schemeClr val="tx2"/>
                </a:solidFill>
              </a:ln>
              <a:solidFill>
                <a:schemeClr val="accent2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47136" y="1981200"/>
            <a:ext cx="5267253" cy="44646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৭ম</a:t>
            </a: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  :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: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১0</a:t>
            </a: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50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: 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23/08/2019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4585" y="525488"/>
            <a:ext cx="4495800" cy="693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spc="150" dirty="0" err="1" smtClean="0">
                <a:ln w="11430">
                  <a:solidFill>
                    <a:srgbClr val="002060"/>
                  </a:solidFill>
                </a:ln>
                <a:solidFill>
                  <a:schemeClr val="accent2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শিক্ষক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chemeClr val="accent2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5400" b="1" spc="150" dirty="0" err="1" smtClean="0">
                <a:ln w="11430">
                  <a:solidFill>
                    <a:schemeClr val="tx2"/>
                  </a:solidFill>
                </a:ln>
                <a:solidFill>
                  <a:schemeClr val="accent2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5400" b="1" dirty="0" smtClean="0">
              <a:ln w="11430">
                <a:solidFill>
                  <a:srgbClr val="002060"/>
                </a:solidFill>
              </a:ln>
              <a:solidFill>
                <a:schemeClr val="accent2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04156" y="532317"/>
            <a:ext cx="3583874" cy="763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পাঠ</a:t>
            </a:r>
            <a:r>
              <a:rPr lang="en-US" sz="54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54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5400" b="1" dirty="0" smtClean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029200" y="614065"/>
            <a:ext cx="0" cy="5634335"/>
          </a:xfrm>
          <a:prstGeom prst="line">
            <a:avLst/>
          </a:prstGeom>
          <a:ln w="76200">
            <a:solidFill>
              <a:srgbClr val="0039FF"/>
            </a:solidFill>
            <a:prstDash val="sysDash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454897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639291" y="496671"/>
            <a:ext cx="5541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48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48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sz="48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</a:t>
            </a:r>
            <a:endParaRPr lang="en-US" sz="4800" b="1" dirty="0">
              <a:ln>
                <a:solidFill>
                  <a:srgbClr val="00B0F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33600" y="5375701"/>
            <a:ext cx="687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33600" y="5334000"/>
            <a:ext cx="6765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spc="-15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spc="-15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668" r="9968"/>
          <a:stretch/>
        </p:blipFill>
        <p:spPr>
          <a:xfrm>
            <a:off x="3746203" y="1361531"/>
            <a:ext cx="3463459" cy="357430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64820" y="5326559"/>
            <a:ext cx="1021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400" b="1" spc="-15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4346712" y="1542207"/>
            <a:ext cx="2212849" cy="1210195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0" y="5328664"/>
            <a:ext cx="69741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spc="-150" dirty="0" err="1" smtClean="0">
                <a:ln>
                  <a:solidFill>
                    <a:srgbClr val="002060"/>
                  </a:solidFill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মেমরি</a:t>
            </a:r>
            <a:r>
              <a:rPr lang="en-US" sz="4800" b="1" spc="-150" dirty="0" smtClean="0">
                <a:ln>
                  <a:solidFill>
                    <a:srgbClr val="002060"/>
                  </a:solidFill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spc="-150" dirty="0" err="1" smtClean="0">
                <a:ln>
                  <a:solidFill>
                    <a:srgbClr val="002060"/>
                  </a:solidFill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স্টোরেজ</a:t>
            </a:r>
            <a:r>
              <a:rPr lang="en-US" sz="4800" b="1" spc="-150" dirty="0" smtClean="0">
                <a:ln>
                  <a:solidFill>
                    <a:srgbClr val="002060"/>
                  </a:solidFill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ln>
                  <a:solidFill>
                    <a:srgbClr val="002060"/>
                  </a:solidFill>
                </a:ln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endParaRPr lang="en-US" sz="4800" b="1" spc="-150" dirty="0">
              <a:ln>
                <a:solidFill>
                  <a:srgbClr val="002060"/>
                </a:solidFill>
              </a:ln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132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xit" presetSubtype="32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8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animEffect transition="out" filter="wipe(left)">
                                      <p:cBhvr>
                                        <p:cTn id="3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  <p:bldP spid="19" grpId="0"/>
      <p:bldP spid="19" grpId="1"/>
      <p:bldP spid="3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050" t="7189" r="2832" b="5229"/>
          <a:stretch/>
        </p:blipFill>
        <p:spPr>
          <a:xfrm>
            <a:off x="2743200" y="2975011"/>
            <a:ext cx="5181599" cy="30447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81000" y="432137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0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endParaRPr lang="en-US" sz="40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199" y="1025604"/>
            <a:ext cx="8229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মেমরী</a:t>
            </a:r>
            <a:r>
              <a:rPr lang="en-US" sz="6600" b="1" dirty="0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600" b="1" dirty="0" err="1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স্টোরেজ</a:t>
            </a:r>
            <a:r>
              <a:rPr lang="en-US" sz="6600" b="1" dirty="0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600" b="1" dirty="0" err="1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bn-BD" sz="6600" b="1" dirty="0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 w="0"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56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6203" y="1393371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57600" y="152400"/>
            <a:ext cx="365760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spc="-150" dirty="0" err="1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2362200"/>
            <a:ext cx="8991600" cy="26495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</a:p>
          <a:p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মেমোরি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স্টোরেজ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মেমোরির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শ্রেণিবিভাগ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র‌্যাম</a:t>
            </a:r>
            <a:r>
              <a:rPr lang="en-US" sz="44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রমের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4790198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>
        <p14:prism dir="d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5582765" y="4238982"/>
            <a:ext cx="4717939" cy="1767007"/>
          </a:xfrm>
          <a:prstGeom prst="round2DiagRect">
            <a:avLst>
              <a:gd name="adj1" fmla="val 19798"/>
              <a:gd name="adj2" fmla="val 0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800" spc="-15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800" spc="-15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সংরক্ষণের</a:t>
            </a:r>
            <a:r>
              <a:rPr lang="en-US" sz="4800" spc="-15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800" spc="-150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800" spc="-15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স্থানগুলো</a:t>
            </a:r>
            <a:r>
              <a:rPr lang="en-US" sz="4800" spc="-150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নির্ধারিত</a:t>
            </a:r>
            <a:r>
              <a:rPr lang="en-US" sz="4800" spc="-150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-150" dirty="0" err="1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800" spc="-150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81200" y="168166"/>
            <a:ext cx="7543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মেমোরি</a:t>
            </a:r>
            <a:r>
              <a:rPr lang="en-US" sz="6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b="1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স্টোরেজ</a:t>
            </a:r>
            <a:r>
              <a:rPr lang="en-US" sz="60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endParaRPr lang="en-US" sz="6000" b="1" dirty="0">
              <a:ln w="17780" cmpd="sng">
                <a:solidFill>
                  <a:sysClr val="windowText" lastClr="000000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84" t="36900" r="7407" b="33733"/>
          <a:stretch/>
        </p:blipFill>
        <p:spPr>
          <a:xfrm>
            <a:off x="762000" y="1447800"/>
            <a:ext cx="4608852" cy="20675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717" t="31588" r="17843" b="27930"/>
          <a:stretch/>
        </p:blipFill>
        <p:spPr>
          <a:xfrm>
            <a:off x="5582765" y="1447800"/>
            <a:ext cx="4717939" cy="206751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6" name="Straight Connector 5"/>
          <p:cNvCxnSpPr/>
          <p:nvPr/>
        </p:nvCxnSpPr>
        <p:spPr>
          <a:xfrm>
            <a:off x="184356" y="1219200"/>
            <a:ext cx="10515600" cy="0"/>
          </a:xfrm>
          <a:prstGeom prst="line">
            <a:avLst/>
          </a:prstGeom>
          <a:ln w="5715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853" t="24926" r="12146" b="26985"/>
          <a:stretch/>
        </p:blipFill>
        <p:spPr>
          <a:xfrm>
            <a:off x="774033" y="3657600"/>
            <a:ext cx="4407567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833047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3429000" y="533400"/>
            <a:ext cx="3886200" cy="830915"/>
          </a:xfrm>
          <a:prstGeom prst="wedgeRectCallout">
            <a:avLst>
              <a:gd name="adj1" fmla="val -16126"/>
              <a:gd name="adj2" fmla="val 48675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80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8000" b="1" spc="5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8316" y="3512403"/>
            <a:ext cx="8469084" cy="10156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মেমরি</a:t>
            </a:r>
            <a:r>
              <a:rPr lang="en-US" sz="6000" b="1" dirty="0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6000" b="1" dirty="0" err="1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স্টোরেজ</a:t>
            </a:r>
            <a:r>
              <a:rPr lang="en-US" sz="6000" b="1" dirty="0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6000" b="1" dirty="0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b="1" dirty="0" smtClean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92529" y="1937658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hevron 7"/>
          <p:cNvSpPr/>
          <p:nvPr/>
        </p:nvSpPr>
        <p:spPr>
          <a:xfrm>
            <a:off x="10150936" y="163284"/>
            <a:ext cx="669465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601201" y="152400"/>
            <a:ext cx="669465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flipH="1">
            <a:off x="157843" y="152400"/>
            <a:ext cx="593272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 flipH="1">
            <a:off x="625926" y="152400"/>
            <a:ext cx="593272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024" r="14286"/>
          <a:stretch/>
        </p:blipFill>
        <p:spPr>
          <a:xfrm>
            <a:off x="1371600" y="288471"/>
            <a:ext cx="1676400" cy="15621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024" r="14286"/>
          <a:stretch/>
        </p:blipFill>
        <p:spPr>
          <a:xfrm>
            <a:off x="7772400" y="288471"/>
            <a:ext cx="1676400" cy="15621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2377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87096" y="1676400"/>
            <a:ext cx="3441033" cy="76944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মেমরি</a:t>
            </a:r>
            <a:r>
              <a:rPr lang="en-US" sz="4400" b="1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4400" b="1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4400" b="1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081866" y="3052644"/>
            <a:ext cx="474133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400754" y="2443044"/>
            <a:ext cx="9446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090334" y="3035712"/>
            <a:ext cx="18892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7797801" y="3035712"/>
            <a:ext cx="18892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2601" y="5105400"/>
            <a:ext cx="2861734" cy="76944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400" b="1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মেমরি</a:t>
            </a:r>
            <a:endParaRPr lang="en-US" sz="44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34666" y="5334000"/>
            <a:ext cx="2861734" cy="76944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সহায়ক</a:t>
            </a:r>
            <a:r>
              <a:rPr lang="en-US" sz="4400" b="1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মেমরি</a:t>
            </a:r>
            <a:endParaRPr lang="en-US" sz="44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84" t="38846" r="7407" b="37277"/>
          <a:stretch/>
        </p:blipFill>
        <p:spPr>
          <a:xfrm>
            <a:off x="1752600" y="3539613"/>
            <a:ext cx="2861734" cy="11847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853" t="24926" r="12146" b="26985"/>
          <a:stretch/>
        </p:blipFill>
        <p:spPr>
          <a:xfrm>
            <a:off x="6434666" y="3431092"/>
            <a:ext cx="2861734" cy="16469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3721767" y="228600"/>
            <a:ext cx="4660233" cy="83099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মেমরি</a:t>
            </a:r>
            <a:r>
              <a:rPr lang="en-US" sz="4800" b="1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4800" b="1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প্রকারভেদ</a:t>
            </a:r>
            <a:endParaRPr lang="en-US" sz="4800" b="1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84356" y="1219200"/>
            <a:ext cx="10515600" cy="0"/>
          </a:xfrm>
          <a:prstGeom prst="line">
            <a:avLst/>
          </a:prstGeom>
          <a:ln w="5715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2298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42423389"/>
              </p:ext>
            </p:extLst>
          </p:nvPr>
        </p:nvGraphicFramePr>
        <p:xfrm>
          <a:off x="4267200" y="2895600"/>
          <a:ext cx="1984962" cy="1674812"/>
        </p:xfrm>
        <a:graphic>
          <a:graphicData uri="http://schemas.openxmlformats.org/presentationml/2006/ole">
            <p:oleObj spid="_x0000_s3158" name="Packager Shell Object" showAsIcon="1" r:id="rId4" imgW="914400" imgH="771480" progId="Package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015167" y="1551057"/>
            <a:ext cx="4866266" cy="70788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dirty="0" err="1" smtClean="0">
                <a:ln w="11430">
                  <a:solidFill>
                    <a:sysClr val="windowText" lastClr="00000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000" b="1" dirty="0" smtClean="0">
                <a:ln w="11430">
                  <a:solidFill>
                    <a:sysClr val="windowText" lastClr="00000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>
                  <a:solidFill>
                    <a:sysClr val="windowText" lastClr="00000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b="1" dirty="0" smtClean="0">
                <a:ln w="11430">
                  <a:solidFill>
                    <a:sysClr val="windowText" lastClr="00000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>
                  <a:solidFill>
                    <a:sysClr val="windowText" lastClr="00000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4000" b="1" dirty="0" smtClean="0">
                <a:ln w="11430">
                  <a:solidFill>
                    <a:sysClr val="windowText" lastClr="00000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>
                  <a:solidFill>
                    <a:sysClr val="windowText" lastClr="00000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endParaRPr lang="en-US" sz="4000" b="1" dirty="0">
              <a:ln w="11430">
                <a:solidFill>
                  <a:sysClr val="windowText" lastClr="000000"/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151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200" y="358914"/>
            <a:ext cx="5638800" cy="70788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4000" b="1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b="1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মেমরি</a:t>
            </a:r>
            <a:r>
              <a:rPr lang="en-US" sz="4000" b="1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4000" b="1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ধরনের</a:t>
            </a:r>
            <a:endParaRPr lang="en-US" sz="4000" b="1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84" t="36900" r="7407" b="33733"/>
          <a:stretch/>
        </p:blipFill>
        <p:spPr>
          <a:xfrm>
            <a:off x="1828800" y="2058087"/>
            <a:ext cx="2861734" cy="12837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717" t="31588" r="17843" b="27930"/>
          <a:stretch/>
        </p:blipFill>
        <p:spPr>
          <a:xfrm>
            <a:off x="6527799" y="2058087"/>
            <a:ext cx="2929468" cy="12837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9" name="Straight Connector 8"/>
          <p:cNvCxnSpPr/>
          <p:nvPr/>
        </p:nvCxnSpPr>
        <p:spPr>
          <a:xfrm>
            <a:off x="3234266" y="1651686"/>
            <a:ext cx="474133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553154" y="1042086"/>
            <a:ext cx="9446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242734" y="1634754"/>
            <a:ext cx="18892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950201" y="1634754"/>
            <a:ext cx="18892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3400" y="3454512"/>
            <a:ext cx="5056909" cy="52322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Random Access Memory</a:t>
            </a:r>
            <a:endParaRPr lang="en-US" sz="2800" b="1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3429687"/>
            <a:ext cx="4179264" cy="52322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Read Only Memory</a:t>
            </a:r>
            <a:endParaRPr lang="en-US" sz="2800" b="1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16665" y="4235572"/>
            <a:ext cx="7425268" cy="64633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dirty="0" err="1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মেমরির</a:t>
            </a:r>
            <a:r>
              <a:rPr lang="en-US" sz="3600" b="1" dirty="0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ক্ষমত</a:t>
            </a:r>
            <a:r>
              <a:rPr lang="en-US" sz="3600" b="1" dirty="0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দুইভাবে</a:t>
            </a:r>
            <a:r>
              <a:rPr lang="en-US" sz="3600" b="1" dirty="0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</a:t>
            </a:r>
            <a:r>
              <a:rPr lang="bn-IN" sz="3600" b="1" dirty="0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শিত হয়</a:t>
            </a:r>
            <a:r>
              <a:rPr lang="en-US" sz="3600" b="1" dirty="0" smtClean="0">
                <a:ln w="11430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 w="11430">
                <a:solidFill>
                  <a:schemeClr val="accent6">
                    <a:lumMod val="75000"/>
                  </a:schemeClr>
                </a:solidFill>
              </a:ln>
              <a:solidFill>
                <a:schemeClr val="tx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895600" y="5344703"/>
            <a:ext cx="51054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5578555" y="4860928"/>
            <a:ext cx="9446" cy="55418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895600" y="5334000"/>
            <a:ext cx="18892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967134" y="5334000"/>
            <a:ext cx="18892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38200" y="5715000"/>
            <a:ext cx="4233334" cy="58477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b="1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3200" b="1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200" b="1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হার্ট</a:t>
            </a:r>
            <a:r>
              <a:rPr lang="en-US" sz="3200" b="1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 Hz</a:t>
            </a:r>
            <a:endParaRPr lang="en-US" sz="3200" b="1" dirty="0">
              <a:ln w="11430">
                <a:solidFill>
                  <a:schemeClr val="tx1"/>
                </a:solidFill>
              </a:ln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57800" y="5715000"/>
            <a:ext cx="5090633" cy="58477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অন্যটি</a:t>
            </a:r>
            <a:r>
              <a:rPr lang="en-US" sz="3200" b="1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200" b="1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ধারণ</a:t>
            </a:r>
            <a:r>
              <a:rPr lang="en-US" sz="3200" b="1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sz="3200" b="1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200" b="1" dirty="0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(Byte)</a:t>
            </a:r>
            <a:endParaRPr lang="en-US" sz="3200" b="1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662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22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1" y="5048071"/>
            <a:ext cx="9143999" cy="120032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বাইট</a:t>
            </a:r>
            <a:r>
              <a:rPr lang="en-US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৮বিট, 1024 </a:t>
            </a:r>
            <a:r>
              <a:rPr lang="en-US" sz="3600" b="1" spc="50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বাইট</a:t>
            </a:r>
            <a:r>
              <a:rPr lang="en-US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যেহেতু</a:t>
            </a:r>
            <a:r>
              <a:rPr lang="en-US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1000 </a:t>
            </a:r>
            <a:r>
              <a:rPr lang="en-US" sz="3600" b="1" spc="50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কাছাকাছি</a:t>
            </a:r>
            <a:r>
              <a:rPr lang="en-US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সেজন্য</a:t>
            </a:r>
            <a:r>
              <a:rPr lang="en-US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কিলোবাইট</a:t>
            </a:r>
            <a:r>
              <a:rPr lang="en-US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spc="50" dirty="0" smtClean="0">
                <a:ln w="11430">
                  <a:solidFill>
                    <a:schemeClr val="tx1"/>
                  </a:solidFill>
                </a:ln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spc="50" dirty="0">
              <a:ln w="11430">
                <a:solidFill>
                  <a:schemeClr val="tx1"/>
                </a:solidFill>
              </a:ln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1676400"/>
            <a:ext cx="8001000" cy="286232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8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বিট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বাইট</a:t>
            </a:r>
            <a:endParaRPr lang="en-US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1024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বাইট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কিলোবাইট</a:t>
            </a:r>
            <a:endParaRPr lang="en-US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1024    1024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বাইট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১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মেগাবাইট</a:t>
            </a:r>
            <a:endParaRPr lang="en-US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1024    1024    1024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বাইট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গিগাবাইট</a:t>
            </a:r>
            <a:endParaRPr lang="en-US" sz="36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1024    1024    1024    1024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বাইট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= ১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টেরাবাইট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199" y="457200"/>
            <a:ext cx="9829801" cy="64633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বিট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বাইট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কিলোবাইট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মেগাবাইট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গিগাবাইট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টেরাবাইট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তুলনা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Multiply 6"/>
          <p:cNvSpPr/>
          <p:nvPr/>
        </p:nvSpPr>
        <p:spPr>
          <a:xfrm>
            <a:off x="2074333" y="2912281"/>
            <a:ext cx="286251" cy="364319"/>
          </a:xfrm>
          <a:prstGeom prst="mathMultiply">
            <a:avLst>
              <a:gd name="adj1" fmla="val 7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ultiply 7"/>
          <p:cNvSpPr/>
          <p:nvPr/>
        </p:nvSpPr>
        <p:spPr>
          <a:xfrm>
            <a:off x="2065868" y="3445681"/>
            <a:ext cx="286251" cy="364319"/>
          </a:xfrm>
          <a:prstGeom prst="mathMultiply">
            <a:avLst>
              <a:gd name="adj1" fmla="val 7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y 8"/>
          <p:cNvSpPr/>
          <p:nvPr/>
        </p:nvSpPr>
        <p:spPr>
          <a:xfrm>
            <a:off x="3371349" y="3479799"/>
            <a:ext cx="286251" cy="364319"/>
          </a:xfrm>
          <a:prstGeom prst="mathMultiply">
            <a:avLst>
              <a:gd name="adj1" fmla="val 7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/>
        </p:nvSpPr>
        <p:spPr>
          <a:xfrm>
            <a:off x="2082801" y="3996014"/>
            <a:ext cx="286251" cy="364319"/>
          </a:xfrm>
          <a:prstGeom prst="mathMultiply">
            <a:avLst>
              <a:gd name="adj1" fmla="val 7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ultiply 10"/>
          <p:cNvSpPr/>
          <p:nvPr/>
        </p:nvSpPr>
        <p:spPr>
          <a:xfrm>
            <a:off x="3369733" y="3996266"/>
            <a:ext cx="286251" cy="364319"/>
          </a:xfrm>
          <a:prstGeom prst="mathMultiply">
            <a:avLst>
              <a:gd name="adj1" fmla="val 7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ultiply 11"/>
          <p:cNvSpPr/>
          <p:nvPr/>
        </p:nvSpPr>
        <p:spPr>
          <a:xfrm>
            <a:off x="4624415" y="4004482"/>
            <a:ext cx="286251" cy="364319"/>
          </a:xfrm>
          <a:prstGeom prst="mathMultiply">
            <a:avLst>
              <a:gd name="adj1" fmla="val 7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361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66390" y="277764"/>
            <a:ext cx="3445285" cy="76944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র‌্যাম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RAM</a:t>
            </a:r>
            <a:r>
              <a:rPr lang="en-US" sz="4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4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769" t="4796" r="4137" b="27771"/>
          <a:stretch/>
        </p:blipFill>
        <p:spPr>
          <a:xfrm>
            <a:off x="2477729" y="1759974"/>
            <a:ext cx="5609303" cy="1973826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184356" y="1219200"/>
            <a:ext cx="10515600" cy="0"/>
          </a:xfrm>
          <a:prstGeom prst="line">
            <a:avLst/>
          </a:prstGeom>
          <a:ln w="5715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owchart: Alternate Process 6"/>
          <p:cNvSpPr/>
          <p:nvPr/>
        </p:nvSpPr>
        <p:spPr>
          <a:xfrm>
            <a:off x="609600" y="5105400"/>
            <a:ext cx="9753600" cy="1219200"/>
          </a:xfrm>
          <a:prstGeom prst="flowChartAlternateProcess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Random Access  Memory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RAM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352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453698"/>
            <a:ext cx="4191000" cy="3194502"/>
          </a:xfrm>
          <a:prstGeom prst="rect">
            <a:avLst/>
          </a:prstGeom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1453698"/>
            <a:ext cx="4050323" cy="3194502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649457" y="199350"/>
            <a:ext cx="3445285" cy="830997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র‌ম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ROM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0179" y="5181600"/>
            <a:ext cx="6873239" cy="646331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ROM </a:t>
            </a:r>
            <a:r>
              <a:rPr lang="en-US" sz="3600" b="1" dirty="0" err="1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b="1" dirty="0" smtClean="0">
                <a:ln w="12700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Read Only Memory </a:t>
            </a:r>
            <a:endParaRPr lang="en-US" sz="3600" b="1" dirty="0">
              <a:ln w="12700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84356" y="1219200"/>
            <a:ext cx="10515600" cy="0"/>
          </a:xfrm>
          <a:prstGeom prst="line">
            <a:avLst/>
          </a:prstGeom>
          <a:ln w="57150"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6341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849" t="39558" r="8897" b="38962"/>
          <a:stretch/>
        </p:blipFill>
        <p:spPr>
          <a:xfrm>
            <a:off x="1711796" y="3023418"/>
            <a:ext cx="7329949" cy="13199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Rectangular Callout 3"/>
          <p:cNvSpPr/>
          <p:nvPr/>
        </p:nvSpPr>
        <p:spPr>
          <a:xfrm>
            <a:off x="3581400" y="693088"/>
            <a:ext cx="3657600" cy="830915"/>
          </a:xfrm>
          <a:prstGeom prst="wedgeRectCallout">
            <a:avLst>
              <a:gd name="adj1" fmla="val -16126"/>
              <a:gd name="adj2" fmla="val 48675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="1" spc="-150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7200" b="1" spc="-15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-150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spc="-15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2529" y="22860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hevron 7"/>
          <p:cNvSpPr/>
          <p:nvPr/>
        </p:nvSpPr>
        <p:spPr>
          <a:xfrm>
            <a:off x="10150936" y="212271"/>
            <a:ext cx="669465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9601201" y="201387"/>
            <a:ext cx="669465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flipH="1">
            <a:off x="157843" y="201386"/>
            <a:ext cx="593272" cy="1998886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flipH="1">
            <a:off x="625927" y="201387"/>
            <a:ext cx="593272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79085"/>
            <a:ext cx="2286000" cy="19035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117" y="261261"/>
            <a:ext cx="2286000" cy="190350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742275" y="4945559"/>
            <a:ext cx="73299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র‌্যাম</a:t>
            </a:r>
            <a:r>
              <a:rPr lang="en-US" sz="48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রমের</a:t>
            </a:r>
            <a:r>
              <a:rPr lang="en-US" sz="48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8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8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4800" b="1" spc="150" dirty="0">
              <a:ln w="11430">
                <a:solidFill>
                  <a:sysClr val="windowText" lastClr="000000"/>
                </a:solidFill>
              </a:ln>
              <a:solidFill>
                <a:srgbClr val="00B05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50479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53773" y="2457509"/>
            <a:ext cx="2766427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৩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49636" y="1676400"/>
            <a:ext cx="6970564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মেমোরি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54606" y="3215044"/>
            <a:ext cx="2827567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৪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2254606" y="2453044"/>
            <a:ext cx="2826793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২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53773" y="3215044"/>
            <a:ext cx="2766427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৫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প্রকার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Cross 18"/>
          <p:cNvSpPr/>
          <p:nvPr/>
        </p:nvSpPr>
        <p:spPr>
          <a:xfrm>
            <a:off x="1828800" y="304800"/>
            <a:ext cx="5715000" cy="676593"/>
          </a:xfrm>
          <a:prstGeom prst="plus">
            <a:avLst>
              <a:gd name="adj" fmla="val 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000" b="1" spc="-150" dirty="0" smtClean="0">
                <a:ln>
                  <a:solidFill>
                    <a:srgbClr val="C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6000" b="1" spc="-150" dirty="0" err="1" smtClean="0">
                <a:ln>
                  <a:solidFill>
                    <a:srgbClr val="C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spc="-150" dirty="0">
              <a:ln>
                <a:solidFill>
                  <a:srgbClr val="C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92529" y="13716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2254605" y="4972109"/>
            <a:ext cx="2826793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১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কিলোবাইট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54604" y="4154269"/>
            <a:ext cx="6965595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1024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বাইট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=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কিলোবাইট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36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58637" y="5759998"/>
            <a:ext cx="2822761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৩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কিলোবাইট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53773" y="4949609"/>
            <a:ext cx="2766427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2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কিলোবাইট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53774" y="5727351"/>
            <a:ext cx="2766426" cy="71096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4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কিলোবাইট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97701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>
        <p14:prism dir="d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999" y="2448580"/>
            <a:ext cx="4788696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Read Access Memory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639669"/>
            <a:ext cx="10104668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RAM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পূর্ণরূপ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2473405"/>
            <a:ext cx="5030578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(ক)Random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Acces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Memory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381000" y="3129915"/>
            <a:ext cx="5029200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Random Access Memory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4999" y="3134380"/>
            <a:ext cx="4788696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Random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ApectMemory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Cross 18"/>
          <p:cNvSpPr/>
          <p:nvPr/>
        </p:nvSpPr>
        <p:spPr>
          <a:xfrm>
            <a:off x="2621174" y="314007"/>
            <a:ext cx="5837026" cy="676593"/>
          </a:xfrm>
          <a:prstGeom prst="plus">
            <a:avLst>
              <a:gd name="adj" fmla="val 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spc="-150" dirty="0" err="1" smtClean="0">
                <a:ln>
                  <a:solidFill>
                    <a:srgbClr val="C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spc="-150" dirty="0">
              <a:ln>
                <a:solidFill>
                  <a:srgbClr val="C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92529" y="13716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8305800" y="6064142"/>
            <a:ext cx="2179868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i, ii ও iii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" y="3933559"/>
            <a:ext cx="10104668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র‌্যামের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সমস্ত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মেমোরি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মুছে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36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0863" y="6064142"/>
            <a:ext cx="2366337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ii ও iii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000" y="6064142"/>
            <a:ext cx="2515289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i ও ii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00400" y="6064142"/>
            <a:ext cx="2273448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i ও iii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1000" y="4728262"/>
            <a:ext cx="2622688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i.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352800" y="4728262"/>
            <a:ext cx="3321686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ii.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বন্ধ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দিলে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91194" y="4710729"/>
            <a:ext cx="3494474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iii.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বন্ধ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দিলে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1000" y="5349827"/>
            <a:ext cx="10104668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36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3694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>
        <p14:prism dir="d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2667003" y="609600"/>
            <a:ext cx="5486399" cy="1027914"/>
          </a:xfrm>
          <a:prstGeom prst="can">
            <a:avLst>
              <a:gd name="adj" fmla="val 1647"/>
            </a:avLst>
          </a:prstGeom>
          <a:ln>
            <a:noFill/>
          </a:ln>
          <a:effectLst>
            <a:outerShdw blurRad="50800" dist="38100" dir="2700000" sx="1000" sy="1000" algn="tl" rotWithShape="0">
              <a:srgbClr val="00B0F0">
                <a:alpha val="99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spc="-15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7200" b="1" spc="-150" dirty="0" err="1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ড়ির</a:t>
            </a:r>
            <a:r>
              <a:rPr lang="bn-BD" sz="7200" b="1" spc="-150" dirty="0" smtClean="0">
                <a:solidFill>
                  <a:schemeClr val="tx1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  <a:endParaRPr lang="en-US" sz="7200" b="1" spc="-150" dirty="0">
              <a:solidFill>
                <a:schemeClr val="tx1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2529" y="22098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hevron 6"/>
          <p:cNvSpPr/>
          <p:nvPr/>
        </p:nvSpPr>
        <p:spPr>
          <a:xfrm>
            <a:off x="9998536" y="163284"/>
            <a:ext cx="841439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9448803" y="152400"/>
            <a:ext cx="841439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 flipH="1">
            <a:off x="157844" y="152400"/>
            <a:ext cx="745672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flipH="1">
            <a:off x="625927" y="152400"/>
            <a:ext cx="745672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941"/>
          <a:stretch/>
        </p:blipFill>
        <p:spPr>
          <a:xfrm>
            <a:off x="1524000" y="304800"/>
            <a:ext cx="1973581" cy="1752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941"/>
          <a:stretch/>
        </p:blipFill>
        <p:spPr>
          <a:xfrm>
            <a:off x="7246619" y="304800"/>
            <a:ext cx="1973581" cy="1752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20213" y="4409212"/>
            <a:ext cx="853338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en-US" sz="44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র‌্যাম</a:t>
            </a:r>
            <a:r>
              <a:rPr lang="en-US" sz="4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রমের</a:t>
            </a:r>
            <a:r>
              <a:rPr lang="en-US" sz="4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4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বেশী</a:t>
            </a:r>
            <a:r>
              <a:rPr lang="en-US" sz="4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4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</a:t>
            </a:r>
            <a:r>
              <a:rPr lang="en-US" sz="44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4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084" t="36900" r="7407" b="33733"/>
          <a:stretch/>
        </p:blipFill>
        <p:spPr>
          <a:xfrm>
            <a:off x="990600" y="2971800"/>
            <a:ext cx="4267200" cy="12837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717" t="31588" r="17843" b="27930"/>
          <a:stretch/>
        </p:blipFill>
        <p:spPr>
          <a:xfrm>
            <a:off x="5689599" y="2971800"/>
            <a:ext cx="4368200" cy="128376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42912250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318" t="19406" r="15382" b="24477"/>
          <a:stretch/>
        </p:blipFill>
        <p:spPr>
          <a:xfrm>
            <a:off x="257502" y="199698"/>
            <a:ext cx="10470932" cy="6400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1" y="1447800"/>
            <a:ext cx="9829799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66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সহযোগিতা</a:t>
            </a:r>
            <a:r>
              <a:rPr lang="en-US" sz="66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66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66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6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66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45269" y="2454166"/>
            <a:ext cx="4987263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600" dirty="0" err="1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682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" presetClass="emph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4130</TotalTime>
  <Words>722</Words>
  <Application>Microsoft Office PowerPoint</Application>
  <PresentationFormat>Custom</PresentationFormat>
  <Paragraphs>114</Paragraphs>
  <Slides>18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julfiker</dc:creator>
  <cp:lastModifiedBy>City</cp:lastModifiedBy>
  <cp:revision>344</cp:revision>
  <dcterms:created xsi:type="dcterms:W3CDTF">2014-12-07T02:50:48Z</dcterms:created>
  <dcterms:modified xsi:type="dcterms:W3CDTF">2019-10-24T02:16:19Z</dcterms:modified>
</cp:coreProperties>
</file>