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3" r:id="rId2"/>
    <p:sldId id="256" r:id="rId3"/>
    <p:sldId id="258" r:id="rId4"/>
    <p:sldId id="259" r:id="rId5"/>
    <p:sldId id="257" r:id="rId6"/>
    <p:sldId id="262" r:id="rId7"/>
    <p:sldId id="260" r:id="rId8"/>
    <p:sldId id="261" r:id="rId9"/>
    <p:sldId id="266" r:id="rId10"/>
    <p:sldId id="268" r:id="rId11"/>
    <p:sldId id="263" r:id="rId12"/>
    <p:sldId id="265" r:id="rId13"/>
    <p:sldId id="267" r:id="rId14"/>
    <p:sldId id="264" r:id="rId15"/>
    <p:sldId id="269" r:id="rId16"/>
    <p:sldId id="270" r:id="rId17"/>
    <p:sldId id="274" r:id="rId18"/>
    <p:sldId id="272" r:id="rId19"/>
    <p:sldId id="271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9B27DF5-6173-4608-AC6D-0B2B46904C9D}">
          <p14:sldIdLst>
            <p14:sldId id="273"/>
            <p14:sldId id="256"/>
            <p14:sldId id="258"/>
            <p14:sldId id="259"/>
            <p14:sldId id="257"/>
            <p14:sldId id="262"/>
            <p14:sldId id="260"/>
          </p14:sldIdLst>
        </p14:section>
        <p14:section name="Untitled Section" id="{228C4BFA-37C8-48D4-AD8B-EC3F9B7D414D}">
          <p14:sldIdLst>
            <p14:sldId id="261"/>
            <p14:sldId id="266"/>
            <p14:sldId id="268"/>
            <p14:sldId id="263"/>
            <p14:sldId id="265"/>
            <p14:sldId id="267"/>
            <p14:sldId id="264"/>
            <p14:sldId id="269"/>
            <p14:sldId id="270"/>
            <p14:sldId id="274"/>
            <p14:sldId id="272"/>
            <p14:sldId id="27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15" autoAdjust="0"/>
  </p:normalViewPr>
  <p:slideViewPr>
    <p:cSldViewPr snapToGrid="0">
      <p:cViewPr varScale="1">
        <p:scale>
          <a:sx n="62" d="100"/>
          <a:sy n="62" d="100"/>
        </p:scale>
        <p:origin x="48" y="50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1" d="100"/>
        <a:sy n="61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BC4D86-AA94-4063-B3F5-7DCD3C495870}" type="datetimeFigureOut">
              <a:rPr lang="en-US" smtClean="0"/>
              <a:t>10/25/19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E90CC9-7650-4749-9F0C-9F5BA0A9D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811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90CC9-7650-4749-9F0C-9F5BA0A9D62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005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90CC9-7650-4749-9F0C-9F5BA0A9D62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430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252A-C5A0-479F-AA03-B61C1CB9DD94}" type="datetimeFigureOut">
              <a:rPr lang="en-US" smtClean="0"/>
              <a:t>10/25/19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23B1-FAA2-46CE-998F-996D5CF76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634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252A-C5A0-479F-AA03-B61C1CB9DD94}" type="datetimeFigureOut">
              <a:rPr lang="en-US" smtClean="0"/>
              <a:t>10/25/19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23B1-FAA2-46CE-998F-996D5CF76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792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252A-C5A0-479F-AA03-B61C1CB9DD94}" type="datetimeFigureOut">
              <a:rPr lang="en-US" smtClean="0"/>
              <a:t>10/25/19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23B1-FAA2-46CE-998F-996D5CF76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716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252A-C5A0-479F-AA03-B61C1CB9DD94}" type="datetimeFigureOut">
              <a:rPr lang="en-US" smtClean="0"/>
              <a:t>10/25/19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23B1-FAA2-46CE-998F-996D5CF76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068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252A-C5A0-479F-AA03-B61C1CB9DD94}" type="datetimeFigureOut">
              <a:rPr lang="en-US" smtClean="0"/>
              <a:t>10/25/19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23B1-FAA2-46CE-998F-996D5CF76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731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252A-C5A0-479F-AA03-B61C1CB9DD94}" type="datetimeFigureOut">
              <a:rPr lang="en-US" smtClean="0"/>
              <a:t>10/25/19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23B1-FAA2-46CE-998F-996D5CF76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281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252A-C5A0-479F-AA03-B61C1CB9DD94}" type="datetimeFigureOut">
              <a:rPr lang="en-US" smtClean="0"/>
              <a:t>10/25/19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23B1-FAA2-46CE-998F-996D5CF76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656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252A-C5A0-479F-AA03-B61C1CB9DD94}" type="datetimeFigureOut">
              <a:rPr lang="en-US" smtClean="0"/>
              <a:t>10/25/19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23B1-FAA2-46CE-998F-996D5CF76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77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252A-C5A0-479F-AA03-B61C1CB9DD94}" type="datetimeFigureOut">
              <a:rPr lang="en-US" smtClean="0"/>
              <a:t>10/25/19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23B1-FAA2-46CE-998F-996D5CF76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841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252A-C5A0-479F-AA03-B61C1CB9DD94}" type="datetimeFigureOut">
              <a:rPr lang="en-US" smtClean="0"/>
              <a:t>10/25/19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23B1-FAA2-46CE-998F-996D5CF76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818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252A-C5A0-479F-AA03-B61C1CB9DD94}" type="datetimeFigureOut">
              <a:rPr lang="en-US" smtClean="0"/>
              <a:t>10/25/19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23B1-FAA2-46CE-998F-996D5CF76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655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1">
                <a:alpha val="0"/>
                <a:lumMod val="0"/>
                <a:lumOff val="10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3252A-C5A0-479F-AA03-B61C1CB9DD94}" type="datetimeFigureOut">
              <a:rPr lang="en-US" smtClean="0"/>
              <a:t>10/25/19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B23B1-FAA2-46CE-998F-996D5CF76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1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logger.com/blogger.g?blogID=5824589474464089584#editor/target=post;postID=7993828102727476695;onPublishedMenu=allposts;onClosedMenu=allposts;postNum=0;src=postname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399" y="15241"/>
            <a:ext cx="12344400" cy="6842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39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190500" y="1143000"/>
            <a:ext cx="12039600" cy="352425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সামাজকর্মের সুনির্দিষ্ট অন্যান্য ক্ষেত্রঃ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4132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117230" y="-82062"/>
            <a:ext cx="5146431" cy="15708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সামাজিক নীতি  পরিকল্পনা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152400" y="1524000"/>
            <a:ext cx="5146431" cy="15708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সমাজ কল্যাণ কর্মসূচী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140677" y="3165231"/>
            <a:ext cx="5146431" cy="15708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আর্থ-সামাজিক উন্নয়ন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152400" y="4877973"/>
            <a:ext cx="5146431" cy="15708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গ্রামীণ ও শহর সমাজসেবা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5474677" y="-128954"/>
            <a:ext cx="5521570" cy="15708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সামাজিক সমস্যার প্রতিকার প্রতিরোধ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5498122" y="1524000"/>
            <a:ext cx="5673970" cy="15708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সমজসংস্কার ও সামাজিক আইন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5533292" y="2954216"/>
            <a:ext cx="5568462" cy="15708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পারিবারিক সেবা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5561427" y="4676335"/>
            <a:ext cx="5756031" cy="15708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স্বাস্থ্যসেবা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781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0" y="93783"/>
            <a:ext cx="5146431" cy="15708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মানসক স্বাস্থ্য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0" y="1735015"/>
            <a:ext cx="5146431" cy="15708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শারীরিক প্রতিবন্ধী সেবা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0" y="3387970"/>
            <a:ext cx="5146431" cy="15708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অপরাধ ও কিশোর অপরাধ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0" y="5158154"/>
            <a:ext cx="5146431" cy="15708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সমাজিক গবেষণা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6670430" y="-128955"/>
            <a:ext cx="5146431" cy="15708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সমাজকর্ম প্রশাসন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6670430" y="1684605"/>
            <a:ext cx="5146431" cy="15708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সামগ্রীক কল্লাণ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6700910" y="3635325"/>
            <a:ext cx="5146431" cy="15708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কুটর শিল্পের উন্নয়ন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749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কাজঃ</a:t>
            </a:r>
            <a:endParaRPr lang="en-US" sz="7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প্রশ্নঃ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আরমান্ডো মোরেলস এবং ডব্লিউ শেফর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সমাজকর্মের পরিধি সম্পর্কে কী বলেছেন?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উত্তরঃ-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আরমান্ডো মোরেলস এবং ডব্লিউ শেফর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সমাজকর্মের পরিধি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 বলেছেন, বস্তুত সমাজকর্ম একটি বহুমূখী পেশা যা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মানব জীবনের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প্রায় সব দিকের তথ্যাদি ও উপাদান নিয়ে সমাজকর্মের প্রয়োগ ক্ষেত্র ব্যাপৃত।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সমাজ ছীবনের প্রতিটি দিকের সঙ্গে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সামঞ্জস্য বিধানে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সমাজকর্ম সাহায্য করে।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960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1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1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1450" y="495300"/>
            <a:ext cx="11715750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কাজঃ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Frame 1"/>
          <p:cNvSpPr/>
          <p:nvPr/>
        </p:nvSpPr>
        <p:spPr>
          <a:xfrm>
            <a:off x="137160" y="1737360"/>
            <a:ext cx="11719560" cy="493776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সমাজকর্মের কোন কোন সেবামূলক কাজ সমাজকর্মের পরিধিভূক্ত?</a:t>
            </a:r>
            <a:endPara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 ১। গ্রামীণ সমাজসেবা</a:t>
            </a:r>
            <a:endPara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 শহর সমাজসেবা</a:t>
            </a:r>
            <a:endPara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পারিবারিক সমাজসেবা</a:t>
            </a:r>
            <a:endPara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স্বাস্থ্যসেবা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2321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304800"/>
            <a:ext cx="11993880" cy="1478280"/>
          </a:xfrm>
          <a:prstGeom prst="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দলগত কাজঃ সমাজকর্মের পরিধির অন্তর্ভুক্ত কোন কোন দিক অমাদের দেশ উন্নয়নের ক্ষেত্রে ভূমিকা রাখতে পারে বলে তুমি মনে কর।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381000" y="1962150"/>
            <a:ext cx="11944350" cy="474345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8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 ১।পল্লী উন্নয়ন</a:t>
            </a:r>
            <a:endParaRPr lang="en-US" sz="80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8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কুটর শিল্পের উন্নয়ন</a:t>
            </a:r>
            <a:endParaRPr lang="en-US" sz="80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8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মানবসম্পদ উন্নয়ন</a:t>
            </a:r>
            <a:endParaRPr lang="en-US" sz="80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8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366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0" y="0"/>
            <a:ext cx="12192000" cy="6858000"/>
          </a:xfrm>
          <a:prstGeom prst="bevel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</a:t>
            </a:r>
            <a:endParaRPr lang="en-US" sz="5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নিম্নের লঙ্কটিতে ক্লিক কর এবং সঠিক উত্তরের চেকবক্সে ক্লিক দাও।</a:t>
            </a:r>
            <a:endParaRPr lang="en-US" sz="5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90650" y="4610100"/>
            <a:ext cx="962025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err="1">
                <a:hlinkClick r:id="rId2"/>
              </a:rPr>
              <a:t>www.blogger.com</a:t>
            </a:r>
            <a:r>
              <a:rPr lang="en-US" dirty="0">
                <a:hlinkClick r:id="rId2"/>
              </a:rPr>
              <a:t>/</a:t>
            </a:r>
            <a:r>
              <a:rPr lang="en-US" dirty="0" err="1">
                <a:hlinkClick r:id="rId2"/>
              </a:rPr>
              <a:t>blogger.g?blogID</a:t>
            </a:r>
            <a:r>
              <a:rPr lang="en-US" dirty="0">
                <a:hlinkClick r:id="rId2"/>
              </a:rPr>
              <a:t>=</a:t>
            </a:r>
            <a:r>
              <a:rPr lang="en-US" dirty="0" err="1">
                <a:hlinkClick r:id="rId2"/>
              </a:rPr>
              <a:t>5824589474464089584#editor</a:t>
            </a:r>
            <a:r>
              <a:rPr lang="en-US" dirty="0">
                <a:hlinkClick r:id="rId2"/>
              </a:rPr>
              <a:t>/target=</a:t>
            </a:r>
            <a:r>
              <a:rPr lang="en-US" dirty="0" err="1">
                <a:hlinkClick r:id="rId2"/>
              </a:rPr>
              <a:t>post;postID</a:t>
            </a:r>
            <a:r>
              <a:rPr lang="en-US" dirty="0">
                <a:hlinkClick r:id="rId2"/>
              </a:rPr>
              <a:t>=</a:t>
            </a:r>
            <a:r>
              <a:rPr lang="en-US" dirty="0" err="1">
                <a:hlinkClick r:id="rId2"/>
              </a:rPr>
              <a:t>7993828102727476695;onPublishedMenu</a:t>
            </a:r>
            <a:r>
              <a:rPr lang="en-US" dirty="0">
                <a:hlinkClick r:id="rId2"/>
              </a:rPr>
              <a:t>=</a:t>
            </a:r>
            <a:r>
              <a:rPr lang="en-US" dirty="0" err="1">
                <a:hlinkClick r:id="rId2"/>
              </a:rPr>
              <a:t>allposts;onClosedMenu</a:t>
            </a:r>
            <a:r>
              <a:rPr lang="en-US" dirty="0">
                <a:hlinkClick r:id="rId2"/>
              </a:rPr>
              <a:t>=</a:t>
            </a:r>
            <a:r>
              <a:rPr lang="en-US" dirty="0" err="1">
                <a:hlinkClick r:id="rId2"/>
              </a:rPr>
              <a:t>allposts;postNum</a:t>
            </a:r>
            <a:r>
              <a:rPr lang="en-US" dirty="0">
                <a:hlinkClick r:id="rId2"/>
              </a:rPr>
              <a:t>=</a:t>
            </a:r>
            <a:r>
              <a:rPr lang="en-US" dirty="0" err="1">
                <a:hlinkClick r:id="rId2"/>
              </a:rPr>
              <a:t>0;src</a:t>
            </a:r>
            <a:r>
              <a:rPr lang="en-US" dirty="0">
                <a:hlinkClick r:id="rId2"/>
              </a:rPr>
              <a:t>=</a:t>
            </a:r>
            <a:r>
              <a:rPr lang="en-US" dirty="0" err="1">
                <a:hlinkClick r:id="rId2"/>
              </a:rPr>
              <a:t>postname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1082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7159"/>
            <a:ext cx="12192000" cy="682521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47800" y="4450080"/>
            <a:ext cx="73761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কাজঃ</a:t>
            </a:r>
            <a:endParaRPr lang="en-US" sz="9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44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0" y="0"/>
            <a:ext cx="12192000" cy="6858000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তোমার ব্যক্তি জীবন, দলীয় জীবন ও সামাজিক জীবনে কি কি সমস্যা হতে পারে এবং তা সমাধানের জন্য সমাজকর্মের কোন কোন ক্ষেত্রে বিচরণ করতে হবে? খাতায় লিখে নিয়ে আসবে।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965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209550" y="533400"/>
            <a:ext cx="11982450" cy="592455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3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601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77" y="-339969"/>
            <a:ext cx="11793415" cy="719796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7481146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4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125" y="2233247"/>
            <a:ext cx="1463040" cy="1828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Rounded Rectangle 2"/>
          <p:cNvSpPr/>
          <p:nvPr/>
        </p:nvSpPr>
        <p:spPr>
          <a:xfrm>
            <a:off x="2625969" y="492369"/>
            <a:ext cx="8874369" cy="5486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মোঃ আবদুল মালেক সিকদার</a:t>
            </a:r>
          </a:p>
          <a:p>
            <a:pPr algn="ctr"/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প্রভাষক,</a:t>
            </a:r>
          </a:p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শহীদ রাজা ডিগ্রী কলেজ, আমুয়া</a:t>
            </a:r>
          </a:p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কাঠালিয়া, ঝালকাঠী।</a:t>
            </a:r>
          </a:p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মোবাইলঃ ০১৭২৬৫১৮৫৪৩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ইমেইল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sikdermalek@gmail.com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4041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85" y="175846"/>
            <a:ext cx="12098215" cy="6858000"/>
          </a:xfrm>
          <a:prstGeom prst="rect">
            <a:avLst/>
          </a:prstGeom>
        </p:spPr>
      </p:pic>
      <p:sp>
        <p:nvSpPr>
          <p:cNvPr id="4" name="Bevel 3"/>
          <p:cNvSpPr/>
          <p:nvPr/>
        </p:nvSpPr>
        <p:spPr>
          <a:xfrm>
            <a:off x="598170" y="517867"/>
            <a:ext cx="11059258" cy="6085742"/>
          </a:xfrm>
          <a:prstGeom prst="bevel">
            <a:avLst/>
          </a:prstGeom>
          <a:solidFill>
            <a:srgbClr val="FF00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bn-IN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সমাজকর্ম</a:t>
            </a:r>
          </a:p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 একাদশ</a:t>
            </a:r>
          </a:p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 ১ম</a:t>
            </a:r>
            <a:endParaRPr lang="bn-IN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পত্রঃ ১ম</a:t>
            </a:r>
          </a:p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৪৫মিনিট</a:t>
            </a:r>
            <a:endParaRPr lang="en-US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 ০৯/০৭/২০১৯খ্রীঃ</a:t>
            </a:r>
            <a:endParaRPr lang="en-US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8062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  <p:sndAc>
          <p:stSnd>
            <p:snd r:embed="rId2" name="coin.wav"/>
          </p:stSnd>
        </p:sndAc>
      </p:transition>
    </mc:Choice>
    <mc:Fallback xmlns="">
      <p:transition spd="slow">
        <p:fade/>
        <p:sndAc>
          <p:stSnd>
            <p:snd r:embed="rId4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0038" y="-114300"/>
            <a:ext cx="12663488" cy="69723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80318" y="520578"/>
            <a:ext cx="10929938" cy="552926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67508" y="668215"/>
            <a:ext cx="10937630" cy="139504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নিম্নের ছবিগুলো দেখঃ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8989" y="2110154"/>
            <a:ext cx="3298580" cy="133643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554" y="2098430"/>
            <a:ext cx="3675184" cy="386861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3385" y="3505200"/>
            <a:ext cx="3407752" cy="245012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92" y="2145324"/>
            <a:ext cx="3610708" cy="4108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9687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257908" y="269631"/>
            <a:ext cx="11746523" cy="6084277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উপরের ছবিগুলো কী বিষয়ক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56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0" y="0"/>
            <a:ext cx="12192000" cy="68580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সমাজকর্মে পরিধিঃ</a:t>
            </a:r>
            <a:endParaRPr lang="en-US" sz="8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8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Scope of Social Work</a:t>
            </a:r>
            <a:endParaRPr lang="en-US" sz="9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8523" y="1207477"/>
            <a:ext cx="101287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288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1922369" cy="6553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800" dirty="0"/>
          </a:p>
          <a:p>
            <a:pPr algn="ctr"/>
            <a:r>
              <a:rPr lang="en-US" sz="8800" dirty="0" err="1"/>
              <a:t>শিখনফলঃ</a:t>
            </a:r>
            <a:endParaRPr lang="en-US" sz="8800" dirty="0"/>
          </a:p>
          <a:p>
            <a:pPr marL="857250" indent="-857250">
              <a:buFont typeface="Wingdings" panose="05000000000000000000" pitchFamily="2" charset="2"/>
              <a:buChar char="Ø"/>
            </a:pPr>
            <a:r>
              <a:rPr lang="bn-IN" sz="4000" dirty="0"/>
              <a:t>সমাজকর্মের পরিধি বর্ণনা করতে পারবে।</a:t>
            </a:r>
            <a:endParaRPr lang="en-US" sz="4000" dirty="0"/>
          </a:p>
          <a:p>
            <a:pPr marL="857250" indent="-857250">
              <a:buFont typeface="Wingdings" panose="05000000000000000000" pitchFamily="2" charset="2"/>
              <a:buChar char="Ø"/>
            </a:pPr>
            <a:r>
              <a:rPr lang="bn-IN" sz="4000" dirty="0"/>
              <a:t>সমাজকর্মের বিস্তার ও ক্ষেত্র অনুধান করতে পারবে।</a:t>
            </a:r>
            <a:endParaRPr lang="en-US" sz="4000" dirty="0"/>
          </a:p>
          <a:p>
            <a:pPr marL="857250" indent="-857250">
              <a:buFont typeface="Wingdings" panose="05000000000000000000" pitchFamily="2" charset="2"/>
              <a:buChar char="Ø"/>
            </a:pPr>
            <a:r>
              <a:rPr lang="bn-IN" sz="4000" dirty="0"/>
              <a:t>সমাজকর্মের প্রয়োগ ক্ষেত্র বিশ্লষণ করতে পারবে।</a:t>
            </a:r>
            <a:endParaRPr lang="en-US" sz="4000" dirty="0"/>
          </a:p>
          <a:p>
            <a:pPr marL="857250" indent="-857250">
              <a:buFont typeface="Wingdings" panose="05000000000000000000" pitchFamily="2" charset="2"/>
              <a:buChar char="Ø"/>
            </a:pPr>
            <a:r>
              <a:rPr lang="bn-IN" sz="4000" dirty="0"/>
              <a:t>সমাজকর্মের জ্ঞান প্রয়োগ করে সামাজিক সমস্যা মোকাবেলা করতে পারবে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857250" indent="-857250" algn="ctr">
              <a:buFont typeface="Wingdings" panose="05000000000000000000" pitchFamily="2" charset="2"/>
              <a:buChar char="Ø"/>
            </a:pP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051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213360" y="152400"/>
            <a:ext cx="11658600" cy="650748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সমাজকর্মের প্রয়োগ ক্ষেত্র  </a:t>
            </a:r>
            <a:endParaRPr lang="en-US" sz="8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আরমান্ডো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মোরেলস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ডব্লিউ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শেফর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সমাজকর্মের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পরিধি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বেলেছেন,বস্তুত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সমাজকর্ম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বহুমুখী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পেশা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মানব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জীবনের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সবদিকের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তথ্যাদি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সমাজকর্মের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প্রয়োগ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ক্ষেত্র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ব্যাপৃত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সমাজ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জীবনের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প্রতিটি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দিকের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সঙ্গে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সামঞ্জস্য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বিধানে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সমাজকর্ম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সাহায্য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582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1190</TotalTime>
  <Words>332</Words>
  <Application>Microsoft Office PowerPoint</Application>
  <PresentationFormat>Widescreen</PresentationFormat>
  <Paragraphs>65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Calibri</vt:lpstr>
      <vt:lpstr>Calibri Light</vt:lpstr>
      <vt:lpstr>NikoshBAN</vt:lpstr>
      <vt:lpstr>SutonnyMJ</vt:lpstr>
      <vt:lpstr>Times New Roman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Abdul Malek Sikder</dc:creator>
  <cp:lastModifiedBy>Abdul Malek Sikder</cp:lastModifiedBy>
  <cp:revision>100</cp:revision>
  <dcterms:created xsi:type="dcterms:W3CDTF">2019-04-02T05:53:41Z</dcterms:created>
  <dcterms:modified xsi:type="dcterms:W3CDTF">2019-10-25T13:13:06Z</dcterms:modified>
</cp:coreProperties>
</file>