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73" r:id="rId5"/>
    <p:sldId id="262" r:id="rId6"/>
    <p:sldId id="274" r:id="rId7"/>
    <p:sldId id="270" r:id="rId8"/>
    <p:sldId id="260" r:id="rId9"/>
    <p:sldId id="261" r:id="rId10"/>
    <p:sldId id="272" r:id="rId11"/>
    <p:sldId id="264" r:id="rId12"/>
    <p:sldId id="267" r:id="rId13"/>
    <p:sldId id="268" r:id="rId14"/>
    <p:sldId id="266" r:id="rId15"/>
    <p:sldId id="269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C84B3-7B24-4C3E-91E9-9D72E053D621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85B8B-A3B0-4689-9A4D-FEF600C44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64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5DA10-83BF-422B-9362-BD187BB5A93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175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80A2-DA5E-4E76-8F1D-20E8C0A407C4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FC4F-4FC0-43B2-9E13-A0773FC2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3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80A2-DA5E-4E76-8F1D-20E8C0A407C4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FC4F-4FC0-43B2-9E13-A0773FC2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9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80A2-DA5E-4E76-8F1D-20E8C0A407C4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FC4F-4FC0-43B2-9E13-A0773FC2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9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80A2-DA5E-4E76-8F1D-20E8C0A407C4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FC4F-4FC0-43B2-9E13-A0773FC2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7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80A2-DA5E-4E76-8F1D-20E8C0A407C4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FC4F-4FC0-43B2-9E13-A0773FC2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4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80A2-DA5E-4E76-8F1D-20E8C0A407C4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FC4F-4FC0-43B2-9E13-A0773FC2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4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80A2-DA5E-4E76-8F1D-20E8C0A407C4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FC4F-4FC0-43B2-9E13-A0773FC2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1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80A2-DA5E-4E76-8F1D-20E8C0A407C4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FC4F-4FC0-43B2-9E13-A0773FC2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73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80A2-DA5E-4E76-8F1D-20E8C0A407C4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FC4F-4FC0-43B2-9E13-A0773FC2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6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80A2-DA5E-4E76-8F1D-20E8C0A407C4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FC4F-4FC0-43B2-9E13-A0773FC2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9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80A2-DA5E-4E76-8F1D-20E8C0A407C4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FC4F-4FC0-43B2-9E13-A0773FC2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03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380A2-DA5E-4E76-8F1D-20E8C0A407C4}" type="datetimeFigureOut">
              <a:rPr lang="en-US" smtClean="0"/>
              <a:t>25-Oct-19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AFC4F-4FC0-43B2-9E13-A0773FC2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1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n.wikipedia.org/wiki/%E0%A6%B9%E0%A7%83%E0%A7%8E%E0%A6%AA%E0%A6%BF%E0%A6%A8%E0%A7%8D%E0%A6%A1" TargetMode="External"/><Relationship Id="rId2" Type="http://schemas.openxmlformats.org/officeDocument/2006/relationships/hyperlink" Target="https://en.wikipedia.org/wiki/bloo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n.wikipedia.org/w/index.php?title=%E0%A6%95%E0%A7%88%E0%A6%B6%E0%A6%BF%E0%A6%95_%E0%A6%9C%E0%A6%BE%E0%A6%B2%E0%A6%BF%E0%A6%95%E0%A6%BE&amp;action=edit&amp;redlink=1" TargetMode="External"/><Relationship Id="rId5" Type="http://schemas.openxmlformats.org/officeDocument/2006/relationships/hyperlink" Target="https://bn.wikipedia.org/wiki/%E0%A6%B6%E0%A6%BF%E0%A6%B0%E0%A6%BE" TargetMode="External"/><Relationship Id="rId4" Type="http://schemas.openxmlformats.org/officeDocument/2006/relationships/hyperlink" Target="https://bn.wikipedia.org/wiki/%E0%A6%A7%E0%A6%AE%E0%A6%A8%E0%A7%80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pPr eaLnBrk="1" hangingPunct="1"/>
            <a:endParaRPr lang="en-US" sz="3200">
              <a:cs typeface="Vrinda" panose="020B05020402040202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22"/>
            <a:ext cx="12191999" cy="684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0314" y="1897743"/>
            <a:ext cx="7772400" cy="2387600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n-US" sz="239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39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10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524001"/>
            <a:ext cx="4724400" cy="200429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954" y="187569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20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8100" y="152400"/>
            <a:ext cx="5143500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FF00"/>
                </a:solidFill>
              </a:rPr>
              <a:t>একক</a:t>
            </a:r>
            <a:r>
              <a:rPr lang="en-US" sz="5400" dirty="0" smtClean="0">
                <a:solidFill>
                  <a:srgbClr val="FFFF00"/>
                </a:solidFill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</a:rPr>
              <a:t>কাজ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905000"/>
            <a:ext cx="11296650" cy="255454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en-US" sz="8000" dirty="0" err="1" smtClean="0">
                <a:solidFill>
                  <a:schemeClr val="accent2">
                    <a:lumMod val="75000"/>
                  </a:schemeClr>
                </a:solidFill>
              </a:rPr>
              <a:t>লোহিত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2">
                    <a:lumMod val="75000"/>
                  </a:schemeClr>
                </a:solidFill>
              </a:rPr>
              <a:t>রক্ত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2">
                    <a:lumMod val="75000"/>
                  </a:schemeClr>
                </a:solidFill>
              </a:rPr>
              <a:t>কণিকা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2">
                    <a:lumMod val="75000"/>
                  </a:schemeClr>
                </a:solidFill>
              </a:rPr>
              <a:t>কী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 ?</a:t>
            </a:r>
          </a:p>
          <a:p>
            <a:pPr algn="ctr">
              <a:buFont typeface="Wingdings" pitchFamily="2" charset="2"/>
              <a:buChar char="q"/>
            </a:pP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2">
                    <a:lumMod val="75000"/>
                  </a:schemeClr>
                </a:solidFill>
              </a:rPr>
              <a:t>চিত্র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8000" dirty="0" err="1" smtClean="0">
                <a:solidFill>
                  <a:schemeClr val="accent2">
                    <a:lumMod val="75000"/>
                  </a:schemeClr>
                </a:solidFill>
              </a:rPr>
              <a:t>অংকন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2">
                    <a:lumMod val="75000"/>
                  </a:schemeClr>
                </a:solidFill>
              </a:rPr>
              <a:t>কর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।</a:t>
            </a:r>
            <a:endParaRPr lang="en-US" sz="8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3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81250" y="228600"/>
            <a:ext cx="7296150" cy="13234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00B0F0"/>
                </a:solidFill>
              </a:rPr>
              <a:t>জোড়ায়</a:t>
            </a:r>
            <a:r>
              <a:rPr lang="en-US" sz="8000" dirty="0" smtClean="0">
                <a:solidFill>
                  <a:srgbClr val="00B0F0"/>
                </a:solidFill>
              </a:rPr>
              <a:t> </a:t>
            </a:r>
            <a:r>
              <a:rPr lang="en-US" sz="8000" dirty="0" err="1" smtClean="0">
                <a:solidFill>
                  <a:srgbClr val="00B0F0"/>
                </a:solidFill>
              </a:rPr>
              <a:t>কাজ</a:t>
            </a:r>
            <a:r>
              <a:rPr lang="en-US" sz="8000" dirty="0" smtClean="0">
                <a:solidFill>
                  <a:srgbClr val="00B0F0"/>
                </a:solidFill>
              </a:rPr>
              <a:t>-</a:t>
            </a:r>
            <a:endParaRPr lang="en-US" sz="8000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6250" y="2057400"/>
            <a:ext cx="10915650" cy="313932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66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শ্বেত</a:t>
            </a:r>
            <a:r>
              <a:rPr lang="en-US" sz="6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66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রক্তকণিকা</a:t>
            </a:r>
            <a:r>
              <a:rPr lang="en-US" sz="6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ও  </a:t>
            </a:r>
            <a:r>
              <a:rPr lang="en-US" sz="66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অণুচক্রিকা</a:t>
            </a:r>
            <a:r>
              <a:rPr lang="en-US" sz="6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66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এর</a:t>
            </a:r>
            <a:r>
              <a:rPr lang="en-US" sz="6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66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মধ্যে</a:t>
            </a:r>
            <a:r>
              <a:rPr lang="en-US" sz="6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66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পার্থক্য</a:t>
            </a:r>
            <a:r>
              <a:rPr lang="en-US" sz="6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66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নির্ণয়</a:t>
            </a:r>
            <a:r>
              <a:rPr lang="en-US" sz="6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66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কর</a:t>
            </a:r>
            <a:r>
              <a:rPr lang="en-US" sz="6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।</a:t>
            </a:r>
            <a:endParaRPr lang="en-US" sz="66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50441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3486150" y="0"/>
            <a:ext cx="4286250" cy="2324100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</a:rPr>
              <a:t>দলীয়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কাজ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90800"/>
            <a:ext cx="12192000" cy="378565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লোহিত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কণিকা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শ্বেত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কণিকা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ওঅণুচক্রিকা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একই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যোজক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কলায়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অবস্থিত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হলেও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এদের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কাজ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ভিন্ন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–</a:t>
            </a: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বিশ্লেষণ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কর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।   </a:t>
            </a:r>
            <a:endParaRPr lang="en-US" sz="6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12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3124200" y="0"/>
            <a:ext cx="7505700" cy="14478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</a:t>
            </a:r>
            <a:r>
              <a:rPr lang="bn-BD" sz="9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9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866900"/>
            <a:ext cx="12192000" cy="49911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en-US" sz="7200" dirty="0" err="1" smtClean="0">
                <a:solidFill>
                  <a:srgbClr val="002060"/>
                </a:solidFill>
              </a:rPr>
              <a:t>রক্তের</a:t>
            </a:r>
            <a:r>
              <a:rPr lang="en-US" sz="7200" dirty="0" smtClean="0">
                <a:solidFill>
                  <a:srgbClr val="002060"/>
                </a:solidFill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</a:rPr>
              <a:t>উপাদান</a:t>
            </a:r>
            <a:r>
              <a:rPr lang="en-US" sz="7200" dirty="0" smtClean="0">
                <a:solidFill>
                  <a:srgbClr val="002060"/>
                </a:solidFill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</a:rPr>
              <a:t>কয়টি</a:t>
            </a:r>
            <a:r>
              <a:rPr lang="en-US" sz="7200" dirty="0" smtClean="0">
                <a:solidFill>
                  <a:srgbClr val="002060"/>
                </a:solidFill>
              </a:rPr>
              <a:t> ?</a:t>
            </a:r>
          </a:p>
          <a:p>
            <a:pPr algn="ctr">
              <a:buFont typeface="Wingdings" pitchFamily="2" charset="2"/>
              <a:buChar char="v"/>
            </a:pPr>
            <a:r>
              <a:rPr lang="en-US" sz="7200" dirty="0" err="1" smtClean="0">
                <a:solidFill>
                  <a:srgbClr val="FF0000"/>
                </a:solidFill>
              </a:rPr>
              <a:t>রক্তের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প্রধান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উপাদান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কি</a:t>
            </a:r>
            <a:r>
              <a:rPr lang="en-US" sz="7200" dirty="0" smtClean="0">
                <a:solidFill>
                  <a:srgbClr val="FF0000"/>
                </a:solidFill>
              </a:rPr>
              <a:t> ?</a:t>
            </a:r>
          </a:p>
          <a:p>
            <a:pPr algn="ctr">
              <a:buFont typeface="Wingdings" pitchFamily="2" charset="2"/>
              <a:buChar char="v"/>
            </a:pPr>
            <a:r>
              <a:rPr lang="en-US" sz="7200" dirty="0" err="1" smtClean="0">
                <a:solidFill>
                  <a:srgbClr val="7030A0"/>
                </a:solidFill>
              </a:rPr>
              <a:t>রক্ত</a:t>
            </a:r>
            <a:r>
              <a:rPr lang="en-US" sz="7200" dirty="0" smtClean="0">
                <a:solidFill>
                  <a:srgbClr val="7030A0"/>
                </a:solidFill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</a:rPr>
              <a:t>কণিকাগুলোর</a:t>
            </a:r>
            <a:r>
              <a:rPr lang="en-US" sz="7200" dirty="0" smtClean="0">
                <a:solidFill>
                  <a:srgbClr val="7030A0"/>
                </a:solidFill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</a:rPr>
              <a:t>নাম</a:t>
            </a:r>
            <a:r>
              <a:rPr lang="en-US" sz="7200" dirty="0" smtClean="0">
                <a:solidFill>
                  <a:srgbClr val="7030A0"/>
                </a:solidFill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</a:rPr>
              <a:t>উল্লেখ</a:t>
            </a:r>
            <a:r>
              <a:rPr lang="en-US" sz="7200" dirty="0" smtClean="0">
                <a:solidFill>
                  <a:srgbClr val="7030A0"/>
                </a:solidFill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</a:rPr>
              <a:t>কর</a:t>
            </a:r>
            <a:r>
              <a:rPr lang="en-US" sz="7200" dirty="0" smtClean="0">
                <a:solidFill>
                  <a:srgbClr val="7030A0"/>
                </a:solidFill>
              </a:rPr>
              <a:t> ?</a:t>
            </a:r>
            <a:endParaRPr lang="en-US" sz="7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35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550" y="76200"/>
            <a:ext cx="5810250" cy="32722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3810000"/>
            <a:ext cx="11868150" cy="193899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lvl="3" algn="ctr">
              <a:buFont typeface="Wingdings" pitchFamily="2" charset="2"/>
              <a:buChar char="v"/>
            </a:pPr>
            <a:r>
              <a:rPr lang="en-US" sz="6000" dirty="0" err="1">
                <a:solidFill>
                  <a:srgbClr val="FFC000"/>
                </a:solidFill>
              </a:rPr>
              <a:t>মানবদেহে</a:t>
            </a:r>
            <a:r>
              <a:rPr lang="en-US" sz="6000" dirty="0">
                <a:solidFill>
                  <a:srgbClr val="FFC000"/>
                </a:solidFill>
              </a:rPr>
              <a:t> </a:t>
            </a:r>
            <a:r>
              <a:rPr lang="en-US" sz="6000" dirty="0" err="1">
                <a:solidFill>
                  <a:srgbClr val="FFC000"/>
                </a:solidFill>
              </a:rPr>
              <a:t>রক্তের</a:t>
            </a:r>
            <a:r>
              <a:rPr lang="en-US" sz="6000" dirty="0">
                <a:solidFill>
                  <a:srgbClr val="FFC000"/>
                </a:solidFill>
              </a:rPr>
              <a:t> </a:t>
            </a:r>
            <a:r>
              <a:rPr lang="en-US" sz="6000" dirty="0" err="1">
                <a:solidFill>
                  <a:srgbClr val="FFC000"/>
                </a:solidFill>
              </a:rPr>
              <a:t>ভূমিকা</a:t>
            </a:r>
            <a:r>
              <a:rPr lang="en-US" sz="6000" dirty="0">
                <a:solidFill>
                  <a:srgbClr val="FFC000"/>
                </a:solidFill>
              </a:rPr>
              <a:t> </a:t>
            </a:r>
            <a:r>
              <a:rPr lang="en-US" sz="6000" dirty="0" err="1">
                <a:solidFill>
                  <a:srgbClr val="FFC000"/>
                </a:solidFill>
              </a:rPr>
              <a:t>অপরিসীম-ব্যাখ্যা</a:t>
            </a:r>
            <a:r>
              <a:rPr lang="en-US" sz="6000" dirty="0">
                <a:solidFill>
                  <a:srgbClr val="FFC000"/>
                </a:solidFill>
              </a:rPr>
              <a:t> </a:t>
            </a:r>
            <a:r>
              <a:rPr lang="en-US" sz="6000" dirty="0" err="1">
                <a:solidFill>
                  <a:srgbClr val="FFC000"/>
                </a:solidFill>
              </a:rPr>
              <a:t>কর</a:t>
            </a:r>
            <a:r>
              <a:rPr lang="en-US" sz="6000" dirty="0">
                <a:solidFill>
                  <a:srgbClr val="FFC000"/>
                </a:solidFill>
              </a:rPr>
              <a:t>।</a:t>
            </a:r>
          </a:p>
        </p:txBody>
      </p:sp>
      <p:sp>
        <p:nvSpPr>
          <p:cNvPr id="7" name="Down Arrow Callout 6"/>
          <p:cNvSpPr/>
          <p:nvPr/>
        </p:nvSpPr>
        <p:spPr>
          <a:xfrm>
            <a:off x="266700" y="266700"/>
            <a:ext cx="5676900" cy="32385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rgbClr val="FFFF00"/>
                </a:solidFill>
              </a:rPr>
              <a:t>বাড়ির</a:t>
            </a:r>
            <a:r>
              <a:rPr lang="en-US" sz="8000" dirty="0" smtClean="0">
                <a:solidFill>
                  <a:srgbClr val="FFFF00"/>
                </a:solidFill>
              </a:rPr>
              <a:t> </a:t>
            </a:r>
            <a:r>
              <a:rPr lang="en-US" sz="8000" dirty="0" err="1" smtClean="0">
                <a:solidFill>
                  <a:srgbClr val="FFFF00"/>
                </a:solidFill>
              </a:rPr>
              <a:t>কাজ</a:t>
            </a:r>
            <a:endParaRPr lang="en-US" sz="8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58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picture\Flowers-Glitters-4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9700"/>
            <a:ext cx="11936387" cy="600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8150" y="-732234"/>
            <a:ext cx="1122045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7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AU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68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1524000" y="1752600"/>
            <a:ext cx="9220200" cy="5257800"/>
          </a:xfrm>
        </p:spPr>
        <p:txBody>
          <a:bodyPr/>
          <a:lstStyle/>
          <a:p>
            <a:pPr marL="0" indent="0">
              <a:buNone/>
            </a:pPr>
            <a:endParaRPr lang="en-US" sz="4000"/>
          </a:p>
          <a:p>
            <a:pPr marL="0" indent="0">
              <a:buNone/>
            </a:pPr>
            <a:endParaRPr lang="en-US" sz="4000"/>
          </a:p>
          <a:p>
            <a:pPr marL="0" indent="0">
              <a:buNone/>
            </a:pPr>
            <a:endParaRPr lang="en-US" sz="4000"/>
          </a:p>
          <a:p>
            <a:pPr marL="0" indent="0">
              <a:buNone/>
            </a:pPr>
            <a:endParaRPr lang="en-US" sz="4000"/>
          </a:p>
          <a:p>
            <a:pPr marL="0" indent="0">
              <a:buNone/>
            </a:pPr>
            <a:endParaRPr lang="en-US" sz="4000"/>
          </a:p>
        </p:txBody>
      </p:sp>
      <p:sp>
        <p:nvSpPr>
          <p:cNvPr id="8" name="Rectangle 7"/>
          <p:cNvSpPr/>
          <p:nvPr/>
        </p:nvSpPr>
        <p:spPr>
          <a:xfrm>
            <a:off x="1600200" y="1343561"/>
            <a:ext cx="5105400" cy="923330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</a:rPr>
              <a:t>আহমদ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</a:rPr>
              <a:t>কবির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600200" y="2353271"/>
            <a:ext cx="5105400" cy="646331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সহকারী</a:t>
            </a:r>
            <a:r>
              <a:rPr lang="en-US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প্রধান</a:t>
            </a:r>
            <a:r>
              <a:rPr lang="en-US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শিক্ষক</a:t>
            </a:r>
            <a:endParaRPr lang="en-US" sz="3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0" y="3115271"/>
            <a:ext cx="9239287" cy="64633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আর,কে.নুরুল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আমিন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চৌধুরী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উচ্চ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বিদ্যালয়</a:t>
            </a: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00200" y="3953470"/>
            <a:ext cx="9067800" cy="707886"/>
          </a:xfrm>
          <a:prstGeom prst="rect">
            <a:avLst/>
          </a:prstGeom>
          <a:solidFill>
            <a:srgbClr val="00B050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চকরিয়া</a:t>
            </a:r>
            <a:r>
              <a:rPr lang="en-US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, </a:t>
            </a:r>
            <a:r>
              <a:rPr lang="en-US" sz="40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কক্সবাজার</a:t>
            </a:r>
            <a:endParaRPr lang="en-US" sz="4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00201" y="4716960"/>
            <a:ext cx="9067799" cy="646331"/>
          </a:xfrm>
          <a:prstGeom prst="rect">
            <a:avLst/>
          </a:prstGeom>
          <a:solidFill>
            <a:srgbClr val="002060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/>
                </a:solidFill>
              </a:rPr>
              <a:t>মোবাইল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/>
                </a:solidFill>
              </a:rPr>
              <a:t> : 01618921724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00200" y="5477471"/>
            <a:ext cx="90678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ইমেইল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: akabirbabul@gmail.com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0"/>
            <a:ext cx="2667000" cy="2895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1600200" y="0"/>
            <a:ext cx="5105400" cy="1219200"/>
            <a:chOff x="1219200" y="76200"/>
            <a:chExt cx="4343400" cy="1219200"/>
          </a:xfrm>
        </p:grpSpPr>
        <p:sp>
          <p:nvSpPr>
            <p:cNvPr id="16" name="Horizontal Scroll 15"/>
            <p:cNvSpPr/>
            <p:nvPr/>
          </p:nvSpPr>
          <p:spPr>
            <a:xfrm flipH="1">
              <a:off x="1219200" y="76200"/>
              <a:ext cx="4343400" cy="1219200"/>
            </a:xfrm>
            <a:prstGeom prst="horizontalScroll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4400" dirty="0">
                <a:solidFill>
                  <a:schemeClr val="accent3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22716" y="295870"/>
              <a:ext cx="4339721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5400" b="1" dirty="0" err="1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bg1"/>
                  </a:solidFill>
                </a:rPr>
                <a:t>শিক্ষক</a:t>
              </a:r>
              <a:r>
                <a:rPr lang="en-US" sz="54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bg1"/>
                  </a:solidFill>
                </a:rPr>
                <a:t> </a:t>
              </a:r>
              <a:r>
                <a:rPr lang="en-US" sz="5400" b="1" dirty="0" err="1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bg1"/>
                  </a:solidFill>
                </a:rPr>
                <a:t>পরচিতি</a:t>
              </a:r>
              <a:endPara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509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7933" y="0"/>
            <a:ext cx="5564067" cy="258532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tx1"/>
                </a:solidFill>
              </a:rPr>
              <a:t>শ্রেণী-দশম</a:t>
            </a:r>
            <a:endParaRPr lang="en-US" sz="5400" dirty="0">
              <a:solidFill>
                <a:schemeClr val="tx1"/>
              </a:solidFill>
            </a:endParaRPr>
          </a:p>
          <a:p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৪০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5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 smtClean="0">
                <a:solidFill>
                  <a:schemeClr val="tx1"/>
                </a:solidFill>
              </a:rPr>
              <a:t>তাং-১২/০৬/২০১৯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825" y="2609929"/>
            <a:ext cx="4829175" cy="42480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9550" y="2342614"/>
            <a:ext cx="6419850" cy="36009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</a:rPr>
              <a:t>বিষয়</a:t>
            </a:r>
            <a:r>
              <a:rPr lang="en-US" sz="4000" dirty="0" smtClean="0">
                <a:solidFill>
                  <a:schemeClr val="tx1"/>
                </a:solidFill>
              </a:rPr>
              <a:t> - </a:t>
            </a:r>
            <a:r>
              <a:rPr lang="en-US" sz="4000" dirty="0" err="1" smtClean="0">
                <a:solidFill>
                  <a:schemeClr val="tx1"/>
                </a:solidFill>
              </a:rPr>
              <a:t>জীববিজ্ঞান</a:t>
            </a:r>
            <a:endParaRPr lang="en-US" sz="4000" dirty="0">
              <a:solidFill>
                <a:schemeClr val="tx1"/>
              </a:solidFill>
            </a:endParaRPr>
          </a:p>
          <a:p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ষষ্ঠ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পরিবহন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5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3984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864" y="2269155"/>
            <a:ext cx="9229035" cy="23599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38550" y="190500"/>
            <a:ext cx="375285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70C0"/>
                </a:solidFill>
              </a:rPr>
              <a:t>চিত্রটি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লক্ষ্য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কর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181600" y="781050"/>
            <a:ext cx="819150" cy="10858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524000" y="1828800"/>
            <a:ext cx="9144000" cy="4800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3600" dirty="0"/>
              <a:t>রক্ত </a:t>
            </a:r>
            <a:r>
              <a:rPr lang="en-US" sz="3600" dirty="0" err="1"/>
              <a:t>কি</a:t>
            </a:r>
            <a:r>
              <a:rPr lang="en-US" sz="3600" dirty="0"/>
              <a:t>  বলতে পারবে।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/>
              <a:t>রক্ত কণিকাগুলোর পার্থক্য  নির্ণয় করতে পারবে।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/>
              <a:t>বিভিন্ন প্রকার কণিকার চিত্র অংকন করতে পারবে।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/>
              <a:t>রক্তের কাজ কী তা ব্যাখ্যা করতে পারবে।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079776" y="381000"/>
            <a:ext cx="4378424" cy="1447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8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11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49" y="381000"/>
            <a:ext cx="8772939" cy="630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58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250" y="1852136"/>
            <a:ext cx="11715750" cy="45243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as-IN" sz="4800" b="1" dirty="0" smtClean="0">
                <a:solidFill>
                  <a:srgbClr val="0070C0"/>
                </a:solidFill>
              </a:rPr>
              <a:t>রক্ত</a:t>
            </a:r>
            <a:r>
              <a:rPr lang="as-IN" sz="4800" dirty="0" smtClean="0">
                <a:solidFill>
                  <a:srgbClr val="0070C0"/>
                </a:solidFill>
              </a:rPr>
              <a:t> (</a:t>
            </a:r>
            <a:r>
              <a:rPr lang="en-US" sz="4800" dirty="0" smtClean="0">
                <a:solidFill>
                  <a:srgbClr val="0070C0"/>
                </a:solidFill>
                <a:hlinkClick r:id="rId2" tooltip="en:blood"/>
              </a:rPr>
              <a:t>Blood</a:t>
            </a:r>
            <a:r>
              <a:rPr lang="en-US" sz="4800" dirty="0" smtClean="0">
                <a:solidFill>
                  <a:srgbClr val="0070C0"/>
                </a:solidFill>
              </a:rPr>
              <a:t>) </a:t>
            </a:r>
            <a:r>
              <a:rPr lang="as-IN" sz="4800" dirty="0" smtClean="0">
                <a:solidFill>
                  <a:srgbClr val="0070C0"/>
                </a:solidFill>
              </a:rPr>
              <a:t>হল উচ্চশ্রেণীর প্রাণিদেহের এক প্রকার কোষবহুল, বহু জৈব ও অজৈব পদার্থের সমন্বয়ে গঠিত সামান্য লবণাক্ত, আঠালো, ক্ষারধর্মী ও লালবর্ণের ঘন তরল পদার্থ যা </a:t>
            </a:r>
            <a:r>
              <a:rPr lang="as-IN" sz="4800" dirty="0" smtClean="0">
                <a:solidFill>
                  <a:srgbClr val="0070C0"/>
                </a:solidFill>
                <a:hlinkClick r:id="rId3" tooltip="হৃৎপিন্ড"/>
              </a:rPr>
              <a:t>হৃৎপিন্ড</a:t>
            </a:r>
            <a:r>
              <a:rPr lang="as-IN" sz="4800" dirty="0" smtClean="0">
                <a:solidFill>
                  <a:srgbClr val="0070C0"/>
                </a:solidFill>
              </a:rPr>
              <a:t>, </a:t>
            </a:r>
            <a:r>
              <a:rPr lang="as-IN" sz="4800" dirty="0" smtClean="0">
                <a:solidFill>
                  <a:srgbClr val="0070C0"/>
                </a:solidFill>
                <a:hlinkClick r:id="rId4" tooltip="ধমনী"/>
              </a:rPr>
              <a:t>ধমনী</a:t>
            </a:r>
            <a:r>
              <a:rPr lang="as-IN" sz="4800" dirty="0" smtClean="0">
                <a:solidFill>
                  <a:srgbClr val="0070C0"/>
                </a:solidFill>
              </a:rPr>
              <a:t>, </a:t>
            </a:r>
            <a:r>
              <a:rPr lang="as-IN" sz="4800" dirty="0" smtClean="0">
                <a:solidFill>
                  <a:srgbClr val="0070C0"/>
                </a:solidFill>
                <a:hlinkClick r:id="rId5" tooltip="শিরা"/>
              </a:rPr>
              <a:t>শিরা</a:t>
            </a:r>
            <a:r>
              <a:rPr lang="as-IN" sz="4800" dirty="0" smtClean="0">
                <a:solidFill>
                  <a:srgbClr val="0070C0"/>
                </a:solidFill>
              </a:rPr>
              <a:t> ও </a:t>
            </a:r>
            <a:r>
              <a:rPr lang="as-IN" sz="4800" dirty="0" smtClean="0">
                <a:solidFill>
                  <a:srgbClr val="0070C0"/>
                </a:solidFill>
                <a:hlinkClick r:id="rId6" tooltip="কৈশিক জালিকা (পাতার অস্তিত্ব নেই)"/>
              </a:rPr>
              <a:t>কৈশিক জালিকার</a:t>
            </a:r>
            <a:r>
              <a:rPr lang="as-IN" sz="4800" dirty="0" smtClean="0">
                <a:solidFill>
                  <a:srgbClr val="0070C0"/>
                </a:solidFill>
              </a:rPr>
              <a:t> মধ্য দিয়ে নিয়মিত প্রবাহিত হয়।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88420" y="0"/>
            <a:ext cx="2707680" cy="186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s-IN" sz="11500" b="1" dirty="0" smtClean="0">
                <a:solidFill>
                  <a:srgbClr val="FF0000"/>
                </a:solidFill>
              </a:rPr>
              <a:t>রক্ত</a:t>
            </a:r>
            <a:endParaRPr lang="en-US" sz="11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69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550" y="-1"/>
            <a:ext cx="1240155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25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9450" y="209550"/>
            <a:ext cx="7124700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</a:rPr>
              <a:t>রক্তের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উপাদান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50" y="1524000"/>
            <a:ext cx="11906250" cy="37856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as-IN" sz="4000" b="1" dirty="0" smtClean="0"/>
              <a:t>রক্তের উপাদানঃ</a:t>
            </a:r>
            <a:r>
              <a:rPr lang="as-IN" sz="4000" dirty="0" smtClean="0"/>
              <a:t> রক্তের উপাদান হলো ২ টি । </a:t>
            </a:r>
            <a:endParaRPr lang="en-US" sz="4000" dirty="0" smtClean="0"/>
          </a:p>
          <a:p>
            <a:r>
              <a:rPr lang="as-IN" sz="4000" dirty="0" smtClean="0"/>
              <a:t> </a:t>
            </a:r>
            <a:r>
              <a:rPr lang="as-IN" sz="6000" dirty="0" smtClean="0">
                <a:solidFill>
                  <a:srgbClr val="FF0000"/>
                </a:solidFill>
              </a:rPr>
              <a:t>ফ্লাজমা/রক্তরস(৫৫%) </a:t>
            </a:r>
            <a:endParaRPr lang="en-US" sz="6000" dirty="0" smtClean="0">
              <a:solidFill>
                <a:srgbClr val="FF0000"/>
              </a:solidFill>
            </a:endParaRPr>
          </a:p>
          <a:p>
            <a:r>
              <a:rPr lang="en-US" sz="6000" dirty="0" smtClean="0">
                <a:solidFill>
                  <a:srgbClr val="0070C0"/>
                </a:solidFill>
              </a:rPr>
              <a:t>  </a:t>
            </a:r>
            <a:r>
              <a:rPr lang="as-IN" sz="6000" dirty="0" smtClean="0">
                <a:solidFill>
                  <a:srgbClr val="0070C0"/>
                </a:solidFill>
              </a:rPr>
              <a:t>রক্তকণিকা(৪৫%) </a:t>
            </a:r>
            <a:endParaRPr lang="en-US" sz="6000" dirty="0" smtClean="0">
              <a:solidFill>
                <a:srgbClr val="0070C0"/>
              </a:solidFill>
            </a:endParaRPr>
          </a:p>
          <a:p>
            <a:r>
              <a:rPr lang="as-IN" sz="4000" dirty="0" smtClean="0"/>
              <a:t>স্বাভাবিক</a:t>
            </a:r>
            <a:r>
              <a:rPr lang="en-US" sz="4000" dirty="0" smtClean="0"/>
              <a:t> </a:t>
            </a:r>
            <a:r>
              <a:rPr lang="as-IN" sz="4000" dirty="0" smtClean="0"/>
              <a:t>অবস্থায়</a:t>
            </a:r>
            <a:r>
              <a:rPr lang="en-US" sz="4000" dirty="0" smtClean="0"/>
              <a:t> </a:t>
            </a:r>
            <a:r>
              <a:rPr lang="as-IN" sz="4000" dirty="0" smtClean="0"/>
              <a:t>রক্তকণিকাগুলো রক্তরসে ভাসমান থাকে। </a:t>
            </a:r>
            <a:endParaRPr lang="en-US" sz="4000" dirty="0" smtClean="0"/>
          </a:p>
          <a:p>
            <a:r>
              <a:rPr lang="as-IN" sz="4000" dirty="0" smtClean="0"/>
              <a:t>লোহিত রক্তকণিকার আধিক্যের কারণে রক্ত লাল দেখায়</a:t>
            </a:r>
            <a:r>
              <a:rPr lang="as-IN" sz="3600" dirty="0" smtClean="0"/>
              <a:t>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13161781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216</Words>
  <Application>Microsoft Office PowerPoint</Application>
  <PresentationFormat>Widescreen</PresentationFormat>
  <Paragraphs>46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HP</dc:creator>
  <cp:lastModifiedBy>HP</cp:lastModifiedBy>
  <cp:revision>15</cp:revision>
  <dcterms:created xsi:type="dcterms:W3CDTF">2019-10-25T12:54:27Z</dcterms:created>
  <dcterms:modified xsi:type="dcterms:W3CDTF">2019-10-25T14:56:31Z</dcterms:modified>
</cp:coreProperties>
</file>