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8" r:id="rId8"/>
    <p:sldId id="279" r:id="rId9"/>
    <p:sldId id="269" r:id="rId10"/>
    <p:sldId id="274" r:id="rId11"/>
    <p:sldId id="262" r:id="rId12"/>
    <p:sldId id="271" r:id="rId13"/>
    <p:sldId id="266" r:id="rId14"/>
    <p:sldId id="276" r:id="rId15"/>
    <p:sldId id="277" r:id="rId16"/>
    <p:sldId id="275" r:id="rId17"/>
    <p:sldId id="264" r:id="rId18"/>
    <p:sldId id="265" r:id="rId19"/>
    <p:sldId id="267" r:id="rId20"/>
    <p:sldId id="26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11/6/2016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8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304800"/>
            <a:ext cx="7467600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7200" dirty="0" smtClean="0">
                <a:latin typeface="Arial" pitchFamily="34" charset="0"/>
                <a:cs typeface="Arial" pitchFamily="34" charset="0"/>
              </a:rPr>
              <a:t>اهلا وسهلا ومباركا</a:t>
            </a:r>
            <a:endParaRPr lang="en-US" sz="7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136940569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752600"/>
            <a:ext cx="6426200" cy="4819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2057400"/>
            <a:ext cx="5410200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6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القراءة الصامتة</a:t>
            </a:r>
            <a:endParaRPr lang="en-US" sz="6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28600"/>
            <a:ext cx="518160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4800" dirty="0" smtClean="0"/>
              <a:t>معانى المفردات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6324600" y="3810000"/>
            <a:ext cx="2133600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6000" dirty="0" smtClean="0">
                <a:latin typeface="Arial" pitchFamily="34" charset="0"/>
                <a:cs typeface="Arial" pitchFamily="34" charset="0"/>
              </a:rPr>
              <a:t>السكر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3200" y="5410200"/>
            <a:ext cx="1907381" cy="101566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6000" dirty="0" smtClean="0">
                <a:latin typeface="Arial" pitchFamily="34" charset="0"/>
                <a:cs typeface="Arial" pitchFamily="34" charset="0"/>
              </a:rPr>
              <a:t>الحمية</a:t>
            </a:r>
            <a:endParaRPr lang="en-US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4600" y="1905000"/>
            <a:ext cx="2266950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6000" dirty="0" smtClean="0">
                <a:latin typeface="Arial" pitchFamily="34" charset="0"/>
                <a:cs typeface="Arial" pitchFamily="34" charset="0"/>
              </a:rPr>
              <a:t>الضغط</a:t>
            </a:r>
            <a:endParaRPr lang="en-US" sz="6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bb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371600"/>
            <a:ext cx="2980267" cy="1676400"/>
          </a:xfrm>
          <a:prstGeom prst="rect">
            <a:avLst/>
          </a:prstGeom>
        </p:spPr>
      </p:pic>
      <p:pic>
        <p:nvPicPr>
          <p:cNvPr id="11" name="Picture 10" descr="diabet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3276600"/>
            <a:ext cx="2383971" cy="1335024"/>
          </a:xfrm>
          <a:prstGeom prst="rect">
            <a:avLst/>
          </a:prstGeom>
        </p:spPr>
      </p:pic>
      <p:pic>
        <p:nvPicPr>
          <p:cNvPr id="12" name="Picture 11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4876800"/>
            <a:ext cx="2868386" cy="160629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85800" y="5410200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স্বাস্থ্য বিধি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85800" y="19050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রক্তচাপ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5800" y="38100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ডায়াবেটিস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9" grpId="0"/>
      <p:bldP spid="33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34200" y="4648200"/>
            <a:ext cx="1676400" cy="101566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6000" dirty="0" smtClean="0">
                <a:latin typeface="Arial" pitchFamily="34" charset="0"/>
                <a:cs typeface="Arial" pitchFamily="34" charset="0"/>
              </a:rPr>
              <a:t>الدواء</a:t>
            </a:r>
            <a:endParaRPr lang="en-US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2200" y="3048000"/>
            <a:ext cx="2438400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6000" dirty="0" smtClean="0">
                <a:latin typeface="Arial" pitchFamily="34" charset="0"/>
                <a:cs typeface="Arial" pitchFamily="34" charset="0"/>
              </a:rPr>
              <a:t>الرياضة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05600" y="1219200"/>
            <a:ext cx="1905001" cy="101566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6000" dirty="0" smtClean="0">
                <a:latin typeface="Arial" pitchFamily="34" charset="0"/>
                <a:cs typeface="Arial" pitchFamily="34" charset="0"/>
              </a:rPr>
              <a:t>الدهون</a:t>
            </a:r>
            <a:endParaRPr lang="en-US" sz="6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914400"/>
            <a:ext cx="2206690" cy="1676400"/>
          </a:xfrm>
          <a:prstGeom prst="rect">
            <a:avLst/>
          </a:prstGeom>
        </p:spPr>
      </p:pic>
      <p:pic>
        <p:nvPicPr>
          <p:cNvPr id="6" name="Picture 5" descr="medici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4724400"/>
            <a:ext cx="2411506" cy="1676400"/>
          </a:xfrm>
          <a:prstGeom prst="rect">
            <a:avLst/>
          </a:prstGeom>
        </p:spPr>
      </p:pic>
      <p:pic>
        <p:nvPicPr>
          <p:cNvPr id="7" name="Picture 6" descr="exercis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2819400"/>
            <a:ext cx="2438400" cy="1625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3352800"/>
            <a:ext cx="236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ব্যায়াম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4876800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ঔষধ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1371600"/>
            <a:ext cx="304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চর্বি জাতীয়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0"/>
            <a:ext cx="5334000" cy="110799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6600" dirty="0" smtClean="0">
                <a:latin typeface="Arial" pitchFamily="34" charset="0"/>
                <a:cs typeface="Arial" pitchFamily="34" charset="0"/>
              </a:rPr>
              <a:t>العمل الانفرادى</a:t>
            </a:r>
            <a:endParaRPr lang="en-US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19812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dirty="0" smtClean="0">
                <a:latin typeface="Arial" pitchFamily="34" charset="0"/>
                <a:cs typeface="Arial" pitchFamily="34" charset="0"/>
              </a:rPr>
              <a:t>اذكر الكلمات العربية للصور التالية: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18" descr="diabet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929" y="4800600"/>
            <a:ext cx="2041071" cy="1143000"/>
          </a:xfrm>
          <a:prstGeom prst="rect">
            <a:avLst/>
          </a:prstGeom>
        </p:spPr>
      </p:pic>
      <p:pic>
        <p:nvPicPr>
          <p:cNvPr id="20" name="Picture 19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2819400"/>
            <a:ext cx="2313214" cy="1295400"/>
          </a:xfrm>
          <a:prstGeom prst="rect">
            <a:avLst/>
          </a:prstGeom>
        </p:spPr>
      </p:pic>
      <p:pic>
        <p:nvPicPr>
          <p:cNvPr id="21" name="Picture 20" descr="inde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6127" y="4724400"/>
            <a:ext cx="1805473" cy="1371600"/>
          </a:xfrm>
          <a:prstGeom prst="rect">
            <a:avLst/>
          </a:prstGeom>
        </p:spPr>
      </p:pic>
      <p:pic>
        <p:nvPicPr>
          <p:cNvPr id="22" name="Picture 21" descr="medicin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5105400"/>
            <a:ext cx="2157642" cy="1499922"/>
          </a:xfrm>
          <a:prstGeom prst="rect">
            <a:avLst/>
          </a:prstGeom>
        </p:spPr>
      </p:pic>
      <p:pic>
        <p:nvPicPr>
          <p:cNvPr id="23" name="Picture 22" descr="exercis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3048000"/>
            <a:ext cx="1828800" cy="1219200"/>
          </a:xfrm>
          <a:prstGeom prst="rect">
            <a:avLst/>
          </a:prstGeom>
        </p:spPr>
      </p:pic>
      <p:pic>
        <p:nvPicPr>
          <p:cNvPr id="10" name="Picture 9" descr="bb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3200" y="2667000"/>
            <a:ext cx="3048000" cy="171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2514600"/>
            <a:ext cx="5410200" cy="21236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6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التوضيح </a:t>
            </a:r>
          </a:p>
          <a:p>
            <a:pPr algn="ctr"/>
            <a:r>
              <a:rPr lang="ar-SA" sz="6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باللغة الوطنية</a:t>
            </a:r>
            <a:endParaRPr lang="en-US" sz="6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895600"/>
            <a:ext cx="5410200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6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القراءة الجهرية</a:t>
            </a:r>
            <a:endParaRPr lang="en-US" sz="6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86200" y="3124200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4000" dirty="0" smtClean="0">
                <a:latin typeface="Arial" pitchFamily="34" charset="0"/>
                <a:cs typeface="Arial" pitchFamily="34" charset="0"/>
              </a:rPr>
              <a:t>لسماع الصوت ....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362200" y="3352800"/>
          <a:ext cx="914400" cy="695325"/>
        </p:xfrm>
        <a:graphic>
          <a:graphicData uri="http://schemas.openxmlformats.org/presentationml/2006/ole">
            <p:oleObj spid="_x0000_s26627" name="Packager Shell Object" showAsIcon="1" r:id="rId3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304800"/>
            <a:ext cx="586740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6600" dirty="0" smtClean="0">
                <a:latin typeface="Arial" pitchFamily="34" charset="0"/>
                <a:cs typeface="Arial" pitchFamily="34" charset="0"/>
              </a:rPr>
              <a:t>العمل بين </a:t>
            </a:r>
            <a:r>
              <a:rPr lang="ar-SA" sz="7200" dirty="0" smtClean="0">
                <a:latin typeface="Arial" pitchFamily="34" charset="0"/>
                <a:cs typeface="Arial" pitchFamily="34" charset="0"/>
              </a:rPr>
              <a:t>الاثنين</a:t>
            </a:r>
            <a:endParaRPr lang="en-US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3124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3048000"/>
            <a:ext cx="6781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buFont typeface="Wingdings" pitchFamily="2" charset="2"/>
              <a:buChar char="q"/>
            </a:pPr>
            <a:r>
              <a:rPr lang="ar-SA" sz="6600" dirty="0" smtClean="0"/>
              <a:t> </a:t>
            </a:r>
            <a:r>
              <a:rPr lang="ar-SA" sz="6600" dirty="0" smtClean="0">
                <a:latin typeface="Arial" pitchFamily="34" charset="0"/>
                <a:cs typeface="Arial" pitchFamily="34" charset="0"/>
              </a:rPr>
              <a:t>يتفرق الطلاب مثنى ويمثلون الحوار.</a:t>
            </a:r>
            <a:endParaRPr lang="en-US" sz="6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381000"/>
            <a:ext cx="5334000" cy="110799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6600" dirty="0" smtClean="0">
                <a:latin typeface="Arial" pitchFamily="34" charset="0"/>
                <a:cs typeface="Arial" pitchFamily="34" charset="0"/>
              </a:rPr>
              <a:t>التقييم</a:t>
            </a:r>
            <a:endParaRPr lang="en-US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2860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dirty="0" smtClean="0">
                <a:latin typeface="Arial" pitchFamily="34" charset="0"/>
                <a:cs typeface="Arial" pitchFamily="34" charset="0"/>
              </a:rPr>
              <a:t>اجب عن الاسئلة التالية:</a:t>
            </a:r>
          </a:p>
          <a:p>
            <a:pPr marL="742950" indent="-742950" algn="r" rtl="1"/>
            <a:r>
              <a:rPr lang="ar-SA" sz="3600" dirty="0" smtClean="0">
                <a:latin typeface="Arial" pitchFamily="34" charset="0"/>
                <a:cs typeface="Arial" pitchFamily="34" charset="0"/>
              </a:rPr>
              <a:t>1. ما هو مرض الرجل؟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35814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r" rtl="1"/>
            <a:r>
              <a:rPr lang="ar-SA" sz="3600" dirty="0" smtClean="0">
                <a:latin typeface="Arial" pitchFamily="34" charset="0"/>
                <a:cs typeface="Arial" pitchFamily="34" charset="0"/>
              </a:rPr>
              <a:t>2. ماذا حدث للرجل؟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43434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r" rtl="1"/>
            <a:r>
              <a:rPr lang="ar-SA" sz="3600" dirty="0" smtClean="0">
                <a:latin typeface="Arial" pitchFamily="34" charset="0"/>
                <a:cs typeface="Arial" pitchFamily="34" charset="0"/>
              </a:rPr>
              <a:t>3. هل اتبع الرجل الحمية ومارس الرياضة؟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51054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r" rtl="1"/>
            <a:r>
              <a:rPr lang="ar-SA" sz="3600" dirty="0" smtClean="0">
                <a:latin typeface="Arial" pitchFamily="34" charset="0"/>
                <a:cs typeface="Arial" pitchFamily="34" charset="0"/>
              </a:rPr>
              <a:t>4. كيف صار الرجل بعد شهر؟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533400"/>
            <a:ext cx="5867400" cy="1107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6600" dirty="0" smtClean="0">
                <a:latin typeface="Arial" pitchFamily="34" charset="0"/>
                <a:cs typeface="Arial" pitchFamily="34" charset="0"/>
              </a:rPr>
              <a:t>الواجب المنزلى</a:t>
            </a:r>
            <a:endParaRPr lang="en-US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3124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2819400"/>
            <a:ext cx="8001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Font typeface="Wingdings" pitchFamily="2" charset="2"/>
              <a:buChar char="q"/>
            </a:pPr>
            <a:r>
              <a:rPr lang="ar-SA" sz="6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r-SA" sz="6000" dirty="0" smtClean="0">
                <a:latin typeface="Arial" pitchFamily="34" charset="0"/>
                <a:cs typeface="Arial" pitchFamily="34" charset="0"/>
              </a:rPr>
              <a:t>اكتب </a:t>
            </a:r>
          </a:p>
          <a:p>
            <a:pPr algn="r" rtl="1"/>
            <a:r>
              <a:rPr lang="ar-SA" sz="6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ar-SA" sz="4800" dirty="0" smtClean="0">
                <a:latin typeface="Arial" pitchFamily="34" charset="0"/>
                <a:cs typeface="Arial" pitchFamily="34" charset="0"/>
              </a:rPr>
              <a:t>عشرة من اسماء الامراض بالعربية</a:t>
            </a:r>
            <a:r>
              <a:rPr lang="ar-SA" sz="5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6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762000"/>
            <a:ext cx="5334000" cy="11079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6600" dirty="0" smtClean="0">
                <a:latin typeface="Arial" pitchFamily="34" charset="0"/>
                <a:cs typeface="Arial" pitchFamily="34" charset="0"/>
              </a:rPr>
              <a:t>تعارف المدرس</a:t>
            </a:r>
            <a:endParaRPr lang="en-US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590800"/>
            <a:ext cx="8077200" cy="37548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6600" dirty="0" smtClean="0">
                <a:latin typeface="Arial" pitchFamily="34" charset="0"/>
                <a:cs typeface="Arial" pitchFamily="34" charset="0"/>
              </a:rPr>
              <a:t>محمد مقصود الحق</a:t>
            </a:r>
          </a:p>
          <a:p>
            <a:pPr algn="ctr"/>
            <a:r>
              <a:rPr lang="ar-SA" sz="3600" dirty="0" smtClean="0">
                <a:latin typeface="Arial" pitchFamily="34" charset="0"/>
                <a:cs typeface="Arial" pitchFamily="34" charset="0"/>
              </a:rPr>
              <a:t>المحاضر العربى</a:t>
            </a:r>
          </a:p>
          <a:p>
            <a:pPr algn="ctr"/>
            <a:r>
              <a:rPr lang="ar-SA" sz="3600" dirty="0" smtClean="0">
                <a:latin typeface="Arial" pitchFamily="34" charset="0"/>
                <a:cs typeface="Arial" pitchFamily="34" charset="0"/>
              </a:rPr>
              <a:t>المدرسة الكرامتية (الفاضل البكالوريوس) ببهوانى غنج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ar-SA" sz="3600" dirty="0" smtClean="0">
                <a:latin typeface="Arial" pitchFamily="34" charset="0"/>
                <a:cs typeface="Arial" pitchFamily="34" charset="0"/>
              </a:rPr>
              <a:t>صدر ، لخى بور</a:t>
            </a:r>
          </a:p>
          <a:p>
            <a:pPr algn="ctr"/>
            <a:r>
              <a:rPr lang="ar-SA" sz="3200" dirty="0" smtClean="0">
                <a:latin typeface="Arial" pitchFamily="34" charset="0"/>
                <a:cs typeface="Arial" pitchFamily="34" charset="0"/>
              </a:rPr>
              <a:t>رقم الجوال – 01813593865</a:t>
            </a:r>
          </a:p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e-mail : maksudulhaque650@gmail.com</a:t>
            </a:r>
            <a:endParaRPr lang="ar-SA" sz="3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Image11.jpg"/>
          <p:cNvPicPr>
            <a:picLocks noChangeAspect="1"/>
          </p:cNvPicPr>
          <p:nvPr/>
        </p:nvPicPr>
        <p:blipFill>
          <a:blip r:embed="rId2"/>
          <a:srcRect r="16000"/>
          <a:stretch>
            <a:fillRect/>
          </a:stretch>
        </p:blipFill>
        <p:spPr>
          <a:xfrm>
            <a:off x="152400" y="228600"/>
            <a:ext cx="2895600" cy="23268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software-3d-plants-flowers_2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457200"/>
            <a:ext cx="6160600" cy="462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609600" y="5638800"/>
            <a:ext cx="8020050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الى اللقاء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600200"/>
            <a:ext cx="7391400" cy="110799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>
                <a:latin typeface="Arial" pitchFamily="34" charset="0"/>
                <a:cs typeface="Arial" pitchFamily="34" charset="0"/>
              </a:rPr>
              <a:t>ا</a:t>
            </a:r>
            <a:r>
              <a:rPr lang="ar-SA" sz="6600" dirty="0" smtClean="0">
                <a:latin typeface="Arial" pitchFamily="34" charset="0"/>
                <a:cs typeface="Arial" pitchFamily="34" charset="0"/>
              </a:rPr>
              <a:t>االصف السابع من الداخل</a:t>
            </a:r>
            <a:endParaRPr lang="en-US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3352800"/>
            <a:ext cx="6781800" cy="11079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6600" dirty="0" smtClean="0">
                <a:latin typeface="Arial" pitchFamily="34" charset="0"/>
                <a:cs typeface="Arial" pitchFamily="34" charset="0"/>
              </a:rPr>
              <a:t>اللغة العربية الاتصالية</a:t>
            </a:r>
            <a:endParaRPr lang="en-US" sz="6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t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066800"/>
            <a:ext cx="7035096" cy="46815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381000"/>
            <a:ext cx="426720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5400" dirty="0" smtClean="0">
                <a:latin typeface="Arial" pitchFamily="34" charset="0"/>
                <a:cs typeface="Arial" pitchFamily="34" charset="0"/>
              </a:rPr>
              <a:t>عنوان الدرس</a:t>
            </a:r>
            <a:endParaRPr lang="en-US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4343400"/>
            <a:ext cx="6858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8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الطبيب </a:t>
            </a:r>
            <a:r>
              <a:rPr lang="ar-SA" sz="8800" dirty="0" smtClean="0">
                <a:latin typeface="Arial" pitchFamily="34" charset="0"/>
                <a:cs typeface="Arial" pitchFamily="34" charset="0"/>
              </a:rPr>
              <a:t>و</a:t>
            </a:r>
            <a:r>
              <a:rPr lang="ar-SA" sz="8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المريض</a:t>
            </a:r>
            <a:endParaRPr lang="en-US" sz="8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2362200"/>
            <a:ext cx="6781800" cy="11079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ar-SA" sz="6600" dirty="0" smtClean="0">
                <a:latin typeface="Arial" pitchFamily="34" charset="0"/>
                <a:cs typeface="Arial" pitchFamily="34" charset="0"/>
              </a:rPr>
              <a:t>الدرس الخامس</a:t>
            </a:r>
            <a:endParaRPr lang="en-US" sz="6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304800"/>
            <a:ext cx="5410200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6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اهداف الدرس</a:t>
            </a:r>
            <a:endParaRPr lang="en-US" sz="6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1828800"/>
            <a:ext cx="746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dirty="0" smtClean="0">
                <a:latin typeface="Arial" pitchFamily="34" charset="0"/>
                <a:cs typeface="Arial" pitchFamily="34" charset="0"/>
              </a:rPr>
              <a:t>بعد تمام هذا الدرس الطلاب –</a:t>
            </a:r>
            <a:endParaRPr lang="ar-SA" dirty="0" smtClean="0">
              <a:latin typeface="Arial" pitchFamily="34" charset="0"/>
              <a:cs typeface="Arial" pitchFamily="34" charset="0"/>
            </a:endParaRPr>
          </a:p>
          <a:p>
            <a:pPr lvl="1" algn="r" rtl="1"/>
            <a:endParaRPr lang="ar-SA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66700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4000" dirty="0" smtClean="0">
                <a:latin typeface="Arial" pitchFamily="34" charset="0"/>
                <a:cs typeface="Arial" pitchFamily="34" charset="0"/>
              </a:rPr>
              <a:t>• </a:t>
            </a:r>
            <a:r>
              <a:rPr lang="ar-SA" sz="3600" dirty="0" smtClean="0">
                <a:latin typeface="Arial" pitchFamily="34" charset="0"/>
                <a:cs typeface="Arial" pitchFamily="34" charset="0"/>
              </a:rPr>
              <a:t>يقدرون على تلفظ الحوار (الطبيب والمريض).</a:t>
            </a:r>
            <a:endParaRPr lang="ar-SA" sz="4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44958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 rtl="1"/>
            <a:r>
              <a:rPr lang="ar-SA" sz="3600" dirty="0" smtClean="0">
                <a:latin typeface="Arial" pitchFamily="34" charset="0"/>
                <a:cs typeface="Arial" pitchFamily="34" charset="0"/>
              </a:rPr>
              <a:t>• يقدرون على تمثيل الحوار ( الطبيب والمريض) .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36576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r"/>
            <a:r>
              <a:rPr lang="ar-SA" sz="3600" dirty="0" smtClean="0">
                <a:latin typeface="Arial" pitchFamily="34" charset="0"/>
                <a:cs typeface="Arial" pitchFamily="34" charset="0"/>
              </a:rPr>
              <a:t>• يقدرون على ذكر معانى المفردات الجديدة.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 l="44957" t="10163" r="1905" b="29889"/>
          <a:stretch>
            <a:fillRect/>
          </a:stretch>
        </p:blipFill>
        <p:spPr bwMode="auto">
          <a:xfrm>
            <a:off x="1828800" y="0"/>
            <a:ext cx="5029200" cy="6629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 l="45897" t="68691" r="1905" b="5910"/>
          <a:stretch>
            <a:fillRect/>
          </a:stretch>
        </p:blipFill>
        <p:spPr bwMode="auto">
          <a:xfrm>
            <a:off x="914400" y="609600"/>
            <a:ext cx="7620000" cy="4876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2057400"/>
            <a:ext cx="5410200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6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القراءة المثالية</a:t>
            </a:r>
            <a:endParaRPr lang="en-US" sz="6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114800" y="4343400"/>
          <a:ext cx="914400" cy="771525"/>
        </p:xfrm>
        <a:graphic>
          <a:graphicData uri="http://schemas.openxmlformats.org/presentationml/2006/ole">
            <p:oleObj spid="_x0000_s33793" name="Packager Shell Object" showAsIcon="1" r:id="rId3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579</TotalTime>
  <Words>165</Words>
  <Application>Microsoft Office PowerPoint</Application>
  <PresentationFormat>On-screen Show (4:3)</PresentationFormat>
  <Paragraphs>51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Flow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DCL</cp:lastModifiedBy>
  <cp:revision>71</cp:revision>
  <dcterms:created xsi:type="dcterms:W3CDTF">2006-08-16T00:00:00Z</dcterms:created>
  <dcterms:modified xsi:type="dcterms:W3CDTF">2016-11-06T15:19:58Z</dcterms:modified>
</cp:coreProperties>
</file>