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9" r:id="rId3"/>
    <p:sldId id="260" r:id="rId4"/>
    <p:sldId id="300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02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310" r:id="rId23"/>
    <p:sldId id="311" r:id="rId24"/>
    <p:sldId id="312" r:id="rId25"/>
    <p:sldId id="313" r:id="rId26"/>
    <p:sldId id="356" r:id="rId27"/>
    <p:sldId id="314" r:id="rId28"/>
    <p:sldId id="315" r:id="rId29"/>
    <p:sldId id="316" r:id="rId30"/>
    <p:sldId id="317" r:id="rId31"/>
    <p:sldId id="318" r:id="rId32"/>
    <p:sldId id="357" r:id="rId33"/>
    <p:sldId id="320" r:id="rId34"/>
    <p:sldId id="319" r:id="rId35"/>
    <p:sldId id="321" r:id="rId36"/>
    <p:sldId id="322" r:id="rId37"/>
    <p:sldId id="324" r:id="rId38"/>
    <p:sldId id="325" r:id="rId39"/>
    <p:sldId id="326" r:id="rId40"/>
    <p:sldId id="327" r:id="rId41"/>
    <p:sldId id="328" r:id="rId42"/>
    <p:sldId id="329" r:id="rId43"/>
    <p:sldId id="330" r:id="rId44"/>
    <p:sldId id="331" r:id="rId45"/>
    <p:sldId id="332" r:id="rId46"/>
    <p:sldId id="344" r:id="rId47"/>
    <p:sldId id="355" r:id="rId48"/>
    <p:sldId id="346" r:id="rId49"/>
    <p:sldId id="348" r:id="rId50"/>
    <p:sldId id="352" r:id="rId51"/>
    <p:sldId id="353" r:id="rId52"/>
    <p:sldId id="354" r:id="rId53"/>
    <p:sldId id="359" r:id="rId5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9964-AF65-401F-B138-C25E8296A6A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8D21-CAC6-4C70-8E4D-78AD6F479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95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9964-AF65-401F-B138-C25E8296A6A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8D21-CAC6-4C70-8E4D-78AD6F479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9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9964-AF65-401F-B138-C25E8296A6A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8D21-CAC6-4C70-8E4D-78AD6F479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9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9964-AF65-401F-B138-C25E8296A6A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8D21-CAC6-4C70-8E4D-78AD6F479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331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9964-AF65-401F-B138-C25E8296A6A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8D21-CAC6-4C70-8E4D-78AD6F479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6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9964-AF65-401F-B138-C25E8296A6A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8D21-CAC6-4C70-8E4D-78AD6F479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913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9964-AF65-401F-B138-C25E8296A6A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8D21-CAC6-4C70-8E4D-78AD6F479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13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9964-AF65-401F-B138-C25E8296A6A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8D21-CAC6-4C70-8E4D-78AD6F479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0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9964-AF65-401F-B138-C25E8296A6A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8D21-CAC6-4C70-8E4D-78AD6F479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54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9964-AF65-401F-B138-C25E8296A6A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8D21-CAC6-4C70-8E4D-78AD6F479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6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69964-AF65-401F-B138-C25E8296A6A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EF8D21-CAC6-4C70-8E4D-78AD6F479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98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69964-AF65-401F-B138-C25E8296A6AD}" type="datetimeFigureOut">
              <a:rPr lang="en-US" smtClean="0"/>
              <a:t>10/23/2019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F8D21-CAC6-4C70-8E4D-78AD6F4799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19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57195"/>
            <a:ext cx="68857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÷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23018" y="17870"/>
            <a:ext cx="4572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978" y="2592585"/>
            <a:ext cx="6511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÷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96547" y="2553260"/>
            <a:ext cx="51954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 rot="10800000">
            <a:off x="865911" y="1226053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0800000">
            <a:off x="3629897" y="1226053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10800000">
            <a:off x="7675417" y="1226053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5" y="4199721"/>
            <a:ext cx="121920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৬,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30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8" grpId="0"/>
      <p:bldP spid="10" grpId="0"/>
      <p:bldP spid="2" grpId="0" animBg="1"/>
      <p:bldP spid="15" grpId="0" animBg="1"/>
      <p:bldP spid="16" grpId="0" animBg="1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1778"/>
            <a:ext cx="68857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৭৬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৩৮  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9714" y="1778"/>
            <a:ext cx="4572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8" y="1471675"/>
            <a:ext cx="12192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</a:t>
            </a:r>
            <a:r>
              <a:rPr lang="bn-IN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গফল ২</a:t>
            </a:r>
            <a:endParaRPr lang="en-US" sz="80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3045477"/>
            <a:ext cx="1219200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 যা পাওয়া যায়</a:t>
            </a:r>
            <a:r>
              <a:rPr lang="en-US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</a:t>
            </a:r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গফল</a:t>
            </a:r>
            <a:endParaRPr lang="en-US" sz="77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608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560634" y="45684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1769599" y="89330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26737" y="45684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237033" y="45684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7523977" y="-244047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553242" y="47783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5255992" y="1502101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4752117" y="3239885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929744" y="2707680"/>
            <a:ext cx="29225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69" name="Down Arrow 68"/>
          <p:cNvSpPr/>
          <p:nvPr/>
        </p:nvSpPr>
        <p:spPr>
          <a:xfrm rot="4496365">
            <a:off x="7798415" y="2352413"/>
            <a:ext cx="423651" cy="2083767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9080519" y="2390549"/>
            <a:ext cx="3113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</a:t>
            </a:r>
            <a:r>
              <a:rPr lang="bn-IN" sz="8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গশেষ</a:t>
            </a:r>
            <a:endParaRPr lang="en-US" sz="8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-4768" y="4194966"/>
            <a:ext cx="121920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6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6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ভাগশেষ ২</a:t>
            </a:r>
            <a:endParaRPr lang="en-US" sz="6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" y="5289918"/>
            <a:ext cx="1219200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6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</a:t>
            </a:r>
            <a:r>
              <a:rPr lang="bn-IN" sz="6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রার পর যা অবশিষ্ট থাকে</a:t>
            </a:r>
            <a:r>
              <a:rPr lang="en-US" sz="6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bn-IN" sz="6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6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</a:t>
            </a:r>
            <a:r>
              <a:rPr lang="bn-IN" sz="6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গশেষ</a:t>
            </a:r>
            <a:endParaRPr lang="en-US" sz="6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61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3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4" grpId="0"/>
      <p:bldP spid="69" grpId="0" animBg="1"/>
      <p:bldP spid="70" grpId="0"/>
      <p:bldP spid="82" grpId="0"/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560634" y="45684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1769599" y="89330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026737" y="45684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237033" y="45684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7523977" y="-244047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7553242" y="47783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5255992" y="1502101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en-US" sz="13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1400" dirty="0">
              <a:solidFill>
                <a:srgbClr val="0070C0"/>
              </a:solidFill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4752117" y="3239885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917200" y="2638405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35" name="Down Arrow 34"/>
          <p:cNvSpPr/>
          <p:nvPr/>
        </p:nvSpPr>
        <p:spPr>
          <a:xfrm rot="16200000">
            <a:off x="3022848" y="1240001"/>
            <a:ext cx="385137" cy="803383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>
            <a:off x="5970212" y="683367"/>
            <a:ext cx="350125" cy="488741"/>
          </a:xfrm>
          <a:prstGeom prst="downArrow">
            <a:avLst>
              <a:gd name="adj1" fmla="val 50000"/>
              <a:gd name="adj2" fmla="val 7698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 rot="5400000">
            <a:off x="8686076" y="1215178"/>
            <a:ext cx="350125" cy="730348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5105377" y="-289159"/>
            <a:ext cx="198120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42876" y="927738"/>
            <a:ext cx="2383008" cy="1466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9383615" y="902339"/>
            <a:ext cx="2811845" cy="1466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গফল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9" name="Down Arrow 68"/>
          <p:cNvSpPr/>
          <p:nvPr/>
        </p:nvSpPr>
        <p:spPr>
          <a:xfrm rot="4496365">
            <a:off x="7798415" y="2352413"/>
            <a:ext cx="423651" cy="2083767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9080519" y="2390549"/>
            <a:ext cx="311378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</a:t>
            </a:r>
            <a:r>
              <a:rPr lang="bn-IN" sz="88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গশেষ</a:t>
            </a:r>
            <a:endParaRPr lang="en-US" sz="8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-5" y="5342729"/>
            <a:ext cx="121920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এখানে,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ল, </a:t>
            </a:r>
            <a:r>
              <a:rPr lang="bn-IN" sz="6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কত?</a:t>
            </a:r>
            <a:endParaRPr lang="en-US" sz="66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-4768" y="4194966"/>
            <a:ext cx="121920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bn-IN" sz="6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১০,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</a:t>
            </a:r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২,</a:t>
            </a:r>
            <a:r>
              <a:rPr lang="bn-IN" sz="6600" b="1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ভাগশেষ০</a:t>
            </a:r>
            <a:endParaRPr lang="en-US" sz="66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969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7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750"/>
                            </p:stCondLst>
                            <p:childTnLst>
                              <p:par>
                                <p:cTn id="5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750"/>
                            </p:stCondLst>
                            <p:childTnLst>
                              <p:par>
                                <p:cTn id="6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75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75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3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3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3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4" grpId="0"/>
      <p:bldP spid="35" grpId="0" animBg="1"/>
      <p:bldP spid="36" grpId="0" animBg="1"/>
      <p:bldP spid="37" grpId="0" animBg="1"/>
      <p:bldP spid="38" grpId="0"/>
      <p:bldP spid="67" grpId="0"/>
      <p:bldP spid="68" grpId="0"/>
      <p:bldP spid="69" grpId="0" animBg="1"/>
      <p:bldP spid="70" grpId="0"/>
      <p:bldP spid="81" grpId="0"/>
      <p:bldP spid="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57195"/>
            <a:ext cx="85066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659090" y="17870"/>
            <a:ext cx="34359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544" y="1581200"/>
            <a:ext cx="836814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÷</a:t>
            </a:r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 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59090" y="1581200"/>
            <a:ext cx="34359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5" y="3299161"/>
            <a:ext cx="85066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÷</a:t>
            </a:r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 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659090" y="3299161"/>
            <a:ext cx="34359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32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7" grpId="0"/>
      <p:bldP spid="18" grpId="0"/>
      <p:bldP spid="1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6" y="57195"/>
            <a:ext cx="479367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84618" y="17870"/>
            <a:ext cx="71073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8546" y="1581200"/>
            <a:ext cx="465512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84618" y="1581200"/>
            <a:ext cx="71073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÷</a:t>
            </a:r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-5" y="3299161"/>
            <a:ext cx="47936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84618" y="3299161"/>
            <a:ext cx="710738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÷</a:t>
            </a:r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8681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  <p:bldP spid="17" grpId="0"/>
      <p:bldP spid="18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0" y="1784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৩,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 ৪</a:t>
            </a:r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কত?</a:t>
            </a:r>
            <a:endParaRPr lang="en-US" sz="8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" y="1276412"/>
            <a:ext cx="12192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 আমরা জানি,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1" y="2357050"/>
            <a:ext cx="40593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23163" y="2317725"/>
            <a:ext cx="69688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en-US" sz="8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3163" y="342609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37013" y="438206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 ১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08759" y="5379591"/>
            <a:ext cx="65670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  <p:bldP spid="15" grpId="0"/>
      <p:bldP spid="16" grpId="0"/>
      <p:bldP spid="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10845" y="1784"/>
            <a:ext cx="12427532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3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83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3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৩,</a:t>
            </a:r>
            <a:r>
              <a:rPr lang="en-US" sz="83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 ২১</a:t>
            </a:r>
            <a:r>
              <a:rPr lang="en-US" sz="83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3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83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3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r>
              <a:rPr lang="en-US" sz="83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3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bn-IN" sz="83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83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" y="1276412"/>
            <a:ext cx="12192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 আমরা জানি,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1" y="2357050"/>
            <a:ext cx="40593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2145" y="2317725"/>
            <a:ext cx="61237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÷</a:t>
            </a:r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3163" y="342609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37013" y="438206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08759" y="5379591"/>
            <a:ext cx="65670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030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  <p:bldP spid="15" grpId="0"/>
      <p:bldP spid="16" grpId="0"/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93966" y="1784"/>
            <a:ext cx="125799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4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4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২৮</a:t>
            </a:r>
            <a:r>
              <a:rPr lang="en-US" sz="8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 ৭</a:t>
            </a:r>
            <a:r>
              <a:rPr lang="bn-IN" sz="8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4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8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4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8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4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কত?</a:t>
            </a:r>
            <a:endParaRPr lang="en-US" sz="8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" y="1276412"/>
            <a:ext cx="12192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 আমরা জানি,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1" y="2357050"/>
            <a:ext cx="40593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2145" y="2317725"/>
            <a:ext cx="61098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÷</a:t>
            </a:r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3163" y="342609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২৮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37013" y="438206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 ৪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08759" y="5379591"/>
            <a:ext cx="65670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8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483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  <p:bldP spid="15" grpId="0"/>
      <p:bldP spid="16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38549" y="1784"/>
            <a:ext cx="12510658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6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r>
              <a:rPr lang="bn-IN" sz="6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যথাক্রমে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২8 ও </a:t>
            </a:r>
            <a:r>
              <a:rPr lang="en-US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6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bn-IN" sz="6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কত?</a:t>
            </a:r>
            <a:endParaRPr lang="en-US" sz="6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" y="1276412"/>
            <a:ext cx="12192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 আমরা জানি,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1" y="2357050"/>
            <a:ext cx="40593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2145" y="2317725"/>
            <a:ext cx="61098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÷</a:t>
            </a:r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3163" y="342609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37013" y="438206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08759" y="5379591"/>
            <a:ext cx="65670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8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67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  <p:bldP spid="15" grpId="0"/>
      <p:bldP spid="16" grpId="0"/>
      <p:bldP spid="2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66255" y="1784"/>
            <a:ext cx="12773890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কত হলে </a:t>
            </a:r>
            <a:r>
              <a:rPr lang="en-US" sz="7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r>
              <a:rPr lang="bn-IN" sz="7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হবে?</a:t>
            </a:r>
            <a:endParaRPr lang="en-US" sz="7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" y="1276412"/>
            <a:ext cx="12192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 আমরা জানি,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1" y="2357050"/>
            <a:ext cx="40593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29745" y="2317725"/>
            <a:ext cx="62622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× </a:t>
            </a:r>
            <a:r>
              <a:rPr lang="en-US" sz="8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3163" y="342609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৬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37013" y="438206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 ১৮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08759" y="5379591"/>
            <a:ext cx="65670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১৮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689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  <p:bldP spid="15" grpId="0"/>
      <p:bldP spid="16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57195"/>
            <a:ext cx="68857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৩৬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÷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23018" y="17870"/>
            <a:ext cx="4572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978" y="2592585"/>
            <a:ext cx="6511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÷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96547" y="2553260"/>
            <a:ext cx="51954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 rot="10800000">
            <a:off x="865911" y="1226053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0800000">
            <a:off x="3629897" y="1226053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10800000">
            <a:off x="7675417" y="1226053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5" y="4199721"/>
            <a:ext cx="1219200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৩৬,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৬,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৬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815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8" grpId="0"/>
      <p:bldP spid="10" grpId="0"/>
      <p:bldP spid="2" grpId="0" animBg="1"/>
      <p:bldP spid="15" grpId="0" animBg="1"/>
      <p:bldP spid="16" grpId="0" animBg="1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24691" y="1784"/>
            <a:ext cx="12469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r>
              <a:rPr lang="bn-IN" sz="7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</a:t>
            </a:r>
            <a:r>
              <a:rPr lang="bn-IN" sz="7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 </a:t>
            </a:r>
            <a:r>
              <a:rPr lang="en-US" sz="7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7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7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7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২৭ হবে</a:t>
            </a:r>
            <a:r>
              <a:rPr lang="bn-IN" sz="7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7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" y="1276412"/>
            <a:ext cx="12192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 আমরা জানি,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1" y="2357050"/>
            <a:ext cx="40593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2145" y="2317725"/>
            <a:ext cx="61098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÷</a:t>
            </a:r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3163" y="342609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২৭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37013" y="438206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 ৩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08759" y="5379591"/>
            <a:ext cx="75922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r>
              <a:rPr lang="bn-IN" sz="88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14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  <p:bldP spid="15" grpId="0"/>
      <p:bldP spid="16" grpId="0"/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166265" y="1784"/>
            <a:ext cx="13688296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কত 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হলে </a:t>
            </a:r>
            <a:r>
              <a:rPr lang="en-US" sz="72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72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  <a:r>
              <a:rPr lang="bn-IN" sz="7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r>
              <a:rPr lang="bn-IN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হবে</a:t>
            </a:r>
            <a:r>
              <a:rPr lang="bn-IN" sz="7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7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" y="1276412"/>
            <a:ext cx="12192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 আমরা জানি,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1" y="2357050"/>
            <a:ext cx="40593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82145" y="2317725"/>
            <a:ext cx="61098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÷</a:t>
            </a:r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3163" y="342609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৪২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÷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37013" y="4382060"/>
            <a:ext cx="594360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 ৬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08759" y="5379591"/>
            <a:ext cx="65670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 </a:t>
            </a:r>
            <a:r>
              <a:rPr lang="en-US" sz="8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</a:t>
            </a:r>
            <a:endParaRPr lang="en-US" sz="8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887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  <p:bldP spid="15" grpId="0"/>
      <p:bldP spid="16" grpId="0"/>
      <p:bldP spid="2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3759" y="2331"/>
            <a:ext cx="292608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37164" y="17870"/>
            <a:ext cx="925483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8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ভাগফল+</a:t>
            </a:r>
            <a:r>
              <a:rPr lang="en-US" sz="8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3301395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bn-IN" sz="8800" b="1" dirty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সর্বদা </a:t>
            </a:r>
            <a:r>
              <a:rPr lang="en-US" sz="88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ষের চেয়ে বড়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" y="4589872"/>
            <a:ext cx="121919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সর্বদা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কের 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চেয়ে ছোট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832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9" y="-164476"/>
            <a:ext cx="121920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৭, </a:t>
            </a:r>
            <a:r>
              <a:rPr lang="en-US" sz="8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</a:t>
            </a:r>
            <a:r>
              <a:rPr lang="bn-IN" sz="8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</a:t>
            </a:r>
            <a:r>
              <a:rPr lang="bn-IN" sz="8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 হলে </a:t>
            </a:r>
            <a:r>
              <a:rPr lang="en-US" sz="8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কত</a:t>
            </a:r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8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" y="1955293"/>
            <a:ext cx="12192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 আমরা জানি,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4383" y="2874659"/>
            <a:ext cx="28955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53728" y="2871910"/>
            <a:ext cx="94382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8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ভাগফল+</a:t>
            </a:r>
            <a:r>
              <a:rPr lang="en-US" sz="8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5104" y="3713709"/>
            <a:ext cx="10222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৭  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  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0" y="4524478"/>
            <a:ext cx="10222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 ৪৯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69009" y="5441096"/>
            <a:ext cx="51383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    ৫৩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82674" y="5615121"/>
            <a:ext cx="520932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77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</a:t>
            </a:r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জ্য ৫৩</a:t>
            </a:r>
            <a:endParaRPr lang="en-US" sz="77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992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  <p:bldP spid="9" grpId="0"/>
      <p:bldP spid="11" grpId="0"/>
      <p:bldP spid="12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9" y="-164476"/>
            <a:ext cx="121920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২৪,</a:t>
            </a:r>
            <a:r>
              <a:rPr lang="bn-IN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 ও </a:t>
            </a:r>
            <a:r>
              <a:rPr lang="en-US" sz="8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</a:t>
            </a:r>
            <a:r>
              <a:rPr lang="bn-IN" sz="8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b="1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হলে </a:t>
            </a:r>
            <a:r>
              <a:rPr lang="en-US" sz="8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কত</a:t>
            </a:r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8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" y="1955293"/>
            <a:ext cx="12192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 আমরা জানি,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4383" y="2874659"/>
            <a:ext cx="28955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53728" y="2871910"/>
            <a:ext cx="94382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8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ভাগফল+</a:t>
            </a:r>
            <a:r>
              <a:rPr lang="en-US" sz="8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5104" y="3713709"/>
            <a:ext cx="10222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২৪ 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0" y="4524478"/>
            <a:ext cx="10222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 ২৪০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69009" y="5441096"/>
            <a:ext cx="51383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  ২৪৭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2674" y="5615121"/>
            <a:ext cx="520932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77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</a:t>
            </a:r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জ্য ২৪৭</a:t>
            </a:r>
            <a:endParaRPr lang="en-US" sz="77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784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  <p:bldP spid="9" grpId="0"/>
      <p:bldP spid="11" grpId="0"/>
      <p:bldP spid="12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9" y="-164476"/>
            <a:ext cx="1219200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৩,</a:t>
            </a:r>
            <a:r>
              <a:rPr lang="bn-IN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</a:t>
            </a:r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১০ ও </a:t>
            </a:r>
            <a:r>
              <a:rPr lang="en-US" sz="8000" b="1" dirty="0" err="1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</a:t>
            </a:r>
            <a:r>
              <a:rPr lang="bn-IN" sz="80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০</a:t>
            </a:r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হলে </a:t>
            </a:r>
            <a:r>
              <a:rPr lang="en-US" sz="80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0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কত</a:t>
            </a:r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8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8" y="1955293"/>
            <a:ext cx="1219200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সমাধানঃ আমরা জানি,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4383" y="2874659"/>
            <a:ext cx="289559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53728" y="2871910"/>
            <a:ext cx="94382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8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en-US" sz="8800" b="1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ভাগফল+</a:t>
            </a:r>
            <a:r>
              <a:rPr lang="en-US" sz="8800" b="1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75104" y="3713709"/>
            <a:ext cx="10222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৩ 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×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81200" y="4524478"/>
            <a:ext cx="1022298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 ৩০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88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69009" y="5441096"/>
            <a:ext cx="513837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       ৩০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982674" y="5615121"/>
            <a:ext cx="5209321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en-US" sz="77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</a:t>
            </a:r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জ্য ৩০</a:t>
            </a:r>
            <a:endParaRPr lang="en-US" sz="77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672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3" grpId="0"/>
      <p:bldP spid="14" grpId="0"/>
      <p:bldP spid="9" grpId="0"/>
      <p:bldP spid="11" grpId="0"/>
      <p:bldP spid="12" grpId="0"/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4" y="116114"/>
            <a:ext cx="4119055" cy="28012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406" y="116114"/>
            <a:ext cx="4125966" cy="28012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042" y="2568685"/>
            <a:ext cx="2583810" cy="40643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" y="4706061"/>
            <a:ext cx="1219200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আসসালামু আলাইকুম...</a:t>
            </a:r>
            <a:r>
              <a:rPr lang="en-US" sz="6700" b="1" dirty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 </a:t>
            </a:r>
            <a:r>
              <a:rPr lang="bn-IN" sz="6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সবাইকে</a:t>
            </a:r>
            <a:r>
              <a:rPr lang="en-US" sz="6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7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স্বাগতম</a:t>
            </a:r>
            <a:endParaRPr lang="bn-IN" sz="67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999" y="116114"/>
            <a:ext cx="3569709" cy="245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849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-9" y="-164476"/>
            <a:ext cx="121920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সহজ পদ্ধতিতে শুন্যের ভাগ</a:t>
            </a:r>
            <a:endParaRPr lang="en-US" sz="8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-5" y="1054737"/>
            <a:ext cx="121920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১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ডানে যতটা শুন্য,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ভাজ্যের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ডানদিক থেকে ততটা অঙ্ক পর কমা বসাতে হয়।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36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1775"/>
            <a:ext cx="56526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৬২৩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5" y="1054737"/>
            <a:ext cx="121920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১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ডানে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২টি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শুন্য,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ভাজ্যের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ডানদিক থেকে ২অঙ্ক পর কমা বসাই, 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4112" y="3703097"/>
            <a:ext cx="56526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৬,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২৩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" y="5615121"/>
            <a:ext cx="1219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IN" sz="77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 ৬ ,</a:t>
            </a:r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 ২৩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59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2" grpId="0"/>
      <p:bldP spid="1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1775"/>
            <a:ext cx="837248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৬২৩০৭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১০০০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5" y="1054737"/>
            <a:ext cx="121920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১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ডানে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৩টি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শুন্য,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ভাজ্যের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ডানদিক থেকে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৩অঙ্ক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 কমা বসাই, 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4112" y="3703097"/>
            <a:ext cx="56526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৬২,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৩০৭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" y="5615121"/>
            <a:ext cx="1219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IN" sz="77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 ৬২ ,</a:t>
            </a:r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 ৩০৭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535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57195"/>
            <a:ext cx="68857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৭২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9714" y="57195"/>
            <a:ext cx="4572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6978" y="2592585"/>
            <a:ext cx="65116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÷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96547" y="2553260"/>
            <a:ext cx="519545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Down Arrow 1"/>
          <p:cNvSpPr/>
          <p:nvPr/>
        </p:nvSpPr>
        <p:spPr>
          <a:xfrm rot="10800000">
            <a:off x="800102" y="1226053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 rot="10800000">
            <a:off x="3228109" y="1226053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 rot="10800000">
            <a:off x="7910947" y="1226053"/>
            <a:ext cx="512618" cy="1565564"/>
          </a:xfrm>
          <a:prstGeom prst="downArrow">
            <a:avLst>
              <a:gd name="adj1" fmla="val 50000"/>
              <a:gd name="adj2" fmla="val 11078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-5" y="5342729"/>
            <a:ext cx="12192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এখানে,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কত ?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8" y="3937785"/>
            <a:ext cx="12192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৭২,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৯, </a:t>
            </a:r>
            <a:r>
              <a:rPr lang="en-US" sz="8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</a:t>
            </a:r>
            <a:r>
              <a:rPr lang="bn-IN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৮</a:t>
            </a:r>
            <a:endParaRPr lang="en-US" sz="8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80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8" grpId="0"/>
      <p:bldP spid="10" grpId="0"/>
      <p:bldP spid="2" grpId="0" animBg="1"/>
      <p:bldP spid="15" grpId="0" animBg="1"/>
      <p:bldP spid="16" grpId="0" animBg="1"/>
      <p:bldP spid="21" grpId="0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6" y="1775"/>
            <a:ext cx="93154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৬২৩৩০৭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১০০০০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5" y="1054737"/>
            <a:ext cx="121920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১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ডানে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৪টি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শুন্য,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ভাজ্যের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ডানদিক থেকে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৪অঙ্ক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 কমা বসাই, 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4112" y="3703097"/>
            <a:ext cx="56526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৬২,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৩৩০৭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" y="5615121"/>
            <a:ext cx="1219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IN" sz="77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 ৬২ ,</a:t>
            </a:r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 ৩৩০৭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12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2" grpId="0"/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6" y="1775"/>
            <a:ext cx="93154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২৩৩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44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১০০০০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5" y="1054737"/>
            <a:ext cx="1203960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১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৪টি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শুন্য আছে, </a:t>
            </a:r>
          </a:p>
          <a:p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⸫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অনুসারে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কমা ব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সিয়ে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4112" y="3703097"/>
            <a:ext cx="38442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২,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৩৩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44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" y="5615121"/>
            <a:ext cx="121920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IN" sz="77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 ২ ,</a:t>
            </a:r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 ৩৩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44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95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2" grpId="0"/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4" y="116114"/>
            <a:ext cx="4119055" cy="28012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406" y="116114"/>
            <a:ext cx="4125966" cy="28012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143" y="2568685"/>
            <a:ext cx="2583810" cy="40643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4400" y="4706061"/>
            <a:ext cx="11437257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ধন্যবাদ সবাইকে,</a:t>
            </a:r>
            <a:r>
              <a:rPr lang="bn-IN" sz="6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</a:t>
            </a:r>
            <a:r>
              <a:rPr lang="bn-IN" sz="6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আসসালামু আলাইকুম...</a:t>
            </a:r>
            <a:endParaRPr lang="bn-IN" sz="67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999" y="116114"/>
            <a:ext cx="3569709" cy="245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931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6" y="1775"/>
            <a:ext cx="931545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৭৭২৩৩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১০০০০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5" y="1054737"/>
            <a:ext cx="121920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১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ডানে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৪টি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শুন্য,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ভাজ্যের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ডানদিক থেকে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৪অঙ্ক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পর কমা বসাই, 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54112" y="3703097"/>
            <a:ext cx="56526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৭,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৭২৩৩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" y="5490426"/>
            <a:ext cx="1219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উত্তরঃ</a:t>
            </a:r>
            <a:r>
              <a:rPr lang="bn-IN" sz="77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 ৭ ,</a:t>
            </a:r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 </a:t>
            </a:r>
            <a:r>
              <a:rPr lang="bn-IN" sz="8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৭২৩৩</a:t>
            </a:r>
            <a:endParaRPr lang="en-US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877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12" grpId="0"/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6" y="1775"/>
            <a:ext cx="60267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5" y="2703434"/>
            <a:ext cx="121920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ডানের শুন্য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শুন্য কাটি, কাটাশুন্য ভাগশেষের ডানে দেই। 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12385" y="-25945"/>
            <a:ext cx="36030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÷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82982" y="5587413"/>
            <a:ext cx="980901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 ৩,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 ০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12328" y="139060"/>
            <a:ext cx="87283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36627" y="120006"/>
            <a:ext cx="91406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18352" y="148582"/>
            <a:ext cx="65577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21662" y="115240"/>
            <a:ext cx="83096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36606" y="1026564"/>
            <a:ext cx="61696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556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6" grpId="0"/>
      <p:bldP spid="7" grpId="0"/>
      <p:bldP spid="2" grpId="0" animBg="1"/>
      <p:bldP spid="10" grpId="0" animBg="1"/>
      <p:bldP spid="11" grpId="0" animBg="1"/>
      <p:bldP spid="14" grpId="0" animBg="1"/>
      <p:bldP spid="1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6" y="1775"/>
            <a:ext cx="60267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৪৪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5" y="2703434"/>
            <a:ext cx="121920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ডানের শুন্য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শুন্য কাটি, কাটাশুন্য ভাগশেষের ডানে দেই। 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12385" y="-25945"/>
            <a:ext cx="36030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৪৪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÷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82982" y="5587413"/>
            <a:ext cx="9809014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 ১১,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 ০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55160" y="139060"/>
            <a:ext cx="87283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36627" y="120006"/>
            <a:ext cx="91406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64165" y="148582"/>
            <a:ext cx="59615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21662" y="115240"/>
            <a:ext cx="83096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36606" y="1026564"/>
            <a:ext cx="61696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418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6" grpId="0"/>
      <p:bldP spid="7" grpId="0"/>
      <p:bldP spid="2" grpId="0" animBg="1"/>
      <p:bldP spid="10" grpId="0" animBg="1"/>
      <p:bldP spid="11" grpId="0" animBg="1"/>
      <p:bldP spid="14" grpId="0" animBg="1"/>
      <p:bldP spid="1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6" y="1775"/>
            <a:ext cx="602673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৪২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5" y="2703434"/>
            <a:ext cx="121920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ডানের শুন্য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শুন্য কাটি, কাটাশুন্য ভাগশেষের ডানে দেই। 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12385" y="-25945"/>
            <a:ext cx="36030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৪২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÷ 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69463" y="139060"/>
            <a:ext cx="87283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36627" y="120006"/>
            <a:ext cx="91406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8468" y="148582"/>
            <a:ext cx="59615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21662" y="115240"/>
            <a:ext cx="83096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57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6" grpId="0"/>
      <p:bldP spid="2" grpId="0" animBg="1"/>
      <p:bldP spid="10" grpId="0" animBg="1"/>
      <p:bldP spid="11" grpId="0" animBg="1"/>
      <p:bldP spid="1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90802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957388" y="642939"/>
            <a:ext cx="1543050" cy="714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186581" y="24230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481265" y="254142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382982" y="4572995"/>
            <a:ext cx="780400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 ৮,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 ২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34591" y="4594069"/>
            <a:ext cx="3048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7700" dirty="0" smtClean="0"/>
              <a:t> </a:t>
            </a:r>
            <a:endParaRPr lang="en-US" sz="7700" dirty="0"/>
          </a:p>
        </p:txBody>
      </p:sp>
      <p:sp>
        <p:nvSpPr>
          <p:cNvPr id="19" name="TextBox 18"/>
          <p:cNvSpPr txBox="1"/>
          <p:nvPr/>
        </p:nvSpPr>
        <p:spPr>
          <a:xfrm>
            <a:off x="10415607" y="4603590"/>
            <a:ext cx="3048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7700" dirty="0" smtClean="0"/>
              <a:t> 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2435714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4" grpId="0"/>
      <p:bldP spid="17" grpId="0"/>
      <p:bldP spid="18" grpId="0"/>
      <p:bldP spid="19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1775"/>
            <a:ext cx="62068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21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5" y="2703434"/>
            <a:ext cx="121920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ডানের শুন্য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শুন্য কাটি, কাটাশুন্য ভাগশেষের ডানে দেই। 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12384" y="-25945"/>
            <a:ext cx="40857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৪২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÷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21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8468" y="148582"/>
            <a:ext cx="59615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21662" y="115240"/>
            <a:ext cx="83096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040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6" grpId="0"/>
      <p:bldP spid="11" grpId="0" animBg="1"/>
      <p:bldP spid="1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-110829" y="276732"/>
            <a:ext cx="18287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21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486224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90802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80109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957388" y="642939"/>
            <a:ext cx="1543050" cy="714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186581" y="24230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0057" y="1321990"/>
            <a:ext cx="20592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42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481265" y="254142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382982" y="4572995"/>
            <a:ext cx="780400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 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 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250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1778"/>
            <a:ext cx="68857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৪২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9714" y="1778"/>
            <a:ext cx="4572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৬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5" y="2876619"/>
            <a:ext cx="12192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এখানে,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কত ?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8" y="1471675"/>
            <a:ext cx="12192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৪২,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৭, </a:t>
            </a:r>
            <a:r>
              <a:rPr lang="en-US" sz="8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</a:t>
            </a:r>
            <a:r>
              <a:rPr lang="bn-IN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৬</a:t>
            </a:r>
            <a:endParaRPr lang="en-US" sz="8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579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1" grpId="0"/>
      <p:bldP spid="1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01782" y="1775"/>
            <a:ext cx="64700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5" y="2703434"/>
            <a:ext cx="121920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ডানের শুন্য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শুন্য কাটি, কাটাশুন্য ভাগশেষের ডানে দেই। 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61073" y="-25945"/>
            <a:ext cx="49309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70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÷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69463" y="139060"/>
            <a:ext cx="87283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36627" y="120006"/>
            <a:ext cx="91406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8468" y="148582"/>
            <a:ext cx="59615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21662" y="115240"/>
            <a:ext cx="83096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94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6" grpId="0"/>
      <p:bldP spid="2" grpId="0" animBg="1"/>
      <p:bldP spid="10" grpId="0" animBg="1"/>
      <p:bldP spid="11" grpId="0" animBg="1"/>
      <p:bldP spid="1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729351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74567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957388" y="642939"/>
            <a:ext cx="1543050" cy="714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186581" y="24230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661792" y="1321990"/>
            <a:ext cx="228675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63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675232" y="254142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382982" y="4572995"/>
            <a:ext cx="780400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 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 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34591" y="4594069"/>
            <a:ext cx="3048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7700" dirty="0" smtClean="0"/>
              <a:t> </a:t>
            </a:r>
            <a:endParaRPr lang="en-US" sz="7700" dirty="0"/>
          </a:p>
        </p:txBody>
      </p:sp>
      <p:sp>
        <p:nvSpPr>
          <p:cNvPr id="19" name="TextBox 18"/>
          <p:cNvSpPr txBox="1"/>
          <p:nvPr/>
        </p:nvSpPr>
        <p:spPr>
          <a:xfrm>
            <a:off x="10415607" y="4603590"/>
            <a:ext cx="3048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7700" dirty="0" smtClean="0"/>
              <a:t> 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219300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4" grpId="0"/>
      <p:bldP spid="17" grpId="0"/>
      <p:bldP spid="18" grpId="0"/>
      <p:bldP spid="1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01782" y="1775"/>
            <a:ext cx="64700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80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০০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5" y="2703434"/>
            <a:ext cx="121920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ডানের শুন্য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শুন্য কাটি, কাটাশুন্য ভাগশেষের ডানে দেই। 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61073" y="-25945"/>
            <a:ext cx="49309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80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÷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069463" y="139060"/>
            <a:ext cx="87283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336627" y="120006"/>
            <a:ext cx="91406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8468" y="148582"/>
            <a:ext cx="59615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21662" y="115240"/>
            <a:ext cx="83096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749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"/>
                            </p:stCondLst>
                            <p:childTnLst>
                              <p:par>
                                <p:cTn id="3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6" grpId="0"/>
      <p:bldP spid="2" grpId="0" animBg="1"/>
      <p:bldP spid="10" grpId="0" animBg="1"/>
      <p:bldP spid="11" grpId="0" animBg="1"/>
      <p:bldP spid="1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729351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74567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957388" y="642939"/>
            <a:ext cx="1543050" cy="714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186581" y="24230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18957" y="1321990"/>
            <a:ext cx="228675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72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675232" y="254142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382982" y="4572995"/>
            <a:ext cx="780400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 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 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34591" y="4594069"/>
            <a:ext cx="3048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7700" dirty="0" smtClean="0"/>
              <a:t> </a:t>
            </a:r>
            <a:endParaRPr lang="en-US" sz="7700" dirty="0"/>
          </a:p>
        </p:txBody>
      </p:sp>
      <p:sp>
        <p:nvSpPr>
          <p:cNvPr id="19" name="TextBox 18"/>
          <p:cNvSpPr txBox="1"/>
          <p:nvPr/>
        </p:nvSpPr>
        <p:spPr>
          <a:xfrm>
            <a:off x="10415607" y="4603590"/>
            <a:ext cx="3048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7700" dirty="0" smtClean="0"/>
              <a:t> 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173235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4" grpId="0"/>
      <p:bldP spid="17" grpId="0"/>
      <p:bldP spid="18" grpId="0"/>
      <p:bldP spid="1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801835" y="1775"/>
            <a:ext cx="64700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66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5" y="2703434"/>
            <a:ext cx="1219200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ডানের শুন্য</a:t>
            </a:r>
            <a:r>
              <a:rPr lang="bn-IN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শুন্য কাটি, কাটাশুন্য ভাগশেষের ডানে দেই।  </a:t>
            </a:r>
            <a:endParaRPr lang="en-US" sz="8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61073" y="-25945"/>
            <a:ext cx="493092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66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÷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578468" y="148582"/>
            <a:ext cx="59615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364595" y="115240"/>
            <a:ext cx="83096" cy="1255109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3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7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750"/>
                            </p:stCondLst>
                            <p:childTnLst>
                              <p:par>
                                <p:cTn id="2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1" grpId="0"/>
      <p:bldP spid="6" grpId="0"/>
      <p:bldP spid="11" grpId="0" animBg="1"/>
      <p:bldP spid="1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124699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3" name="Arc 12"/>
          <p:cNvSpPr/>
          <p:nvPr/>
        </p:nvSpPr>
        <p:spPr>
          <a:xfrm rot="3510051">
            <a:off x="-1666336" y="-90781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729351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745678" y="276732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6" name="Arc 15"/>
          <p:cNvSpPr/>
          <p:nvPr/>
        </p:nvSpPr>
        <p:spPr>
          <a:xfrm rot="13580995">
            <a:off x="4088042" y="-424158"/>
            <a:ext cx="2944091" cy="3560618"/>
          </a:xfrm>
          <a:prstGeom prst="arc">
            <a:avLst>
              <a:gd name="adj1" fmla="val 16200000"/>
              <a:gd name="adj2" fmla="val 20080775"/>
            </a:avLst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1957388" y="642939"/>
            <a:ext cx="1543050" cy="7143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186581" y="242303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en-US" sz="1400" dirty="0" smtClean="0">
                <a:solidFill>
                  <a:srgbClr val="002060"/>
                </a:solidFill>
              </a:rPr>
              <a:t> </a:t>
            </a:r>
            <a:endParaRPr lang="en-US" sz="1400" dirty="0">
              <a:solidFill>
                <a:srgbClr val="00206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761806" y="1321990"/>
            <a:ext cx="228675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63</a:t>
            </a:r>
            <a:endParaRPr lang="en-US" sz="1400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1316182" y="3059774"/>
            <a:ext cx="2648813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2789533" y="2541424"/>
            <a:ext cx="3048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en-US" sz="1400" dirty="0" smtClean="0"/>
              <a:t> </a:t>
            </a:r>
            <a:endParaRPr lang="en-US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2382982" y="4572995"/>
            <a:ext cx="7804006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bn-IN" sz="77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ভাগফল </a:t>
            </a:r>
            <a:r>
              <a:rPr lang="en-US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bn-IN" sz="77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 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34591" y="4594069"/>
            <a:ext cx="30480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7700" dirty="0" smtClean="0"/>
              <a:t> </a:t>
            </a:r>
            <a:endParaRPr lang="en-US" sz="7700" dirty="0"/>
          </a:p>
        </p:txBody>
      </p:sp>
    </p:spTree>
    <p:extLst>
      <p:ext uri="{BB962C8B-B14F-4D97-AF65-F5344CB8AC3E}">
        <p14:creationId xmlns:p14="http://schemas.microsoft.com/office/powerpoint/2010/main" val="239586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2" grpId="0"/>
      <p:bldP spid="44" grpId="0"/>
      <p:bldP spid="17" grpId="0"/>
      <p:bldP spid="18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4" y="116114"/>
            <a:ext cx="4119055" cy="28012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406" y="116114"/>
            <a:ext cx="4125966" cy="28012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0143" y="2568685"/>
            <a:ext cx="2583810" cy="40643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914400" y="4706061"/>
            <a:ext cx="11437257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ধন্যবাদ সবাইকে,</a:t>
            </a:r>
            <a:r>
              <a:rPr lang="bn-IN" sz="6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</a:t>
            </a:r>
            <a:r>
              <a:rPr lang="bn-IN" sz="6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আসসালামু আলাইকুম...</a:t>
            </a:r>
            <a:endParaRPr lang="bn-IN" sz="67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999" y="116114"/>
            <a:ext cx="3569709" cy="245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20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4" y="116114"/>
            <a:ext cx="4119055" cy="280125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406" y="116114"/>
            <a:ext cx="4125966" cy="28012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042" y="2568685"/>
            <a:ext cx="2583810" cy="406434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" y="4706061"/>
            <a:ext cx="12192000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আসসালামু আলাইকুম...</a:t>
            </a:r>
            <a:r>
              <a:rPr lang="en-US" sz="6700" b="1" dirty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  </a:t>
            </a:r>
            <a:r>
              <a:rPr lang="bn-IN" sz="6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সবাইকে</a:t>
            </a:r>
            <a:r>
              <a:rPr lang="en-US" sz="67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 </a:t>
            </a:r>
            <a:r>
              <a:rPr lang="en-US" sz="67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স্বাগতম</a:t>
            </a:r>
            <a:endParaRPr lang="bn-IN" sz="67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3999" y="116114"/>
            <a:ext cx="3569709" cy="245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284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4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2"/>
          <p:cNvSpPr txBox="1"/>
          <p:nvPr/>
        </p:nvSpPr>
        <p:spPr>
          <a:xfrm>
            <a:off x="1894349" y="1219206"/>
            <a:ext cx="31165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  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2"/>
          <p:cNvSpPr txBox="1"/>
          <p:nvPr/>
        </p:nvSpPr>
        <p:spPr>
          <a:xfrm>
            <a:off x="1838929" y="2092045"/>
            <a:ext cx="32223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   বেশি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52"/>
          <p:cNvSpPr txBox="1"/>
          <p:nvPr/>
        </p:nvSpPr>
        <p:spPr>
          <a:xfrm>
            <a:off x="7574701" y="1648700"/>
            <a:ext cx="25058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 হয় 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52"/>
          <p:cNvSpPr txBox="1"/>
          <p:nvPr/>
        </p:nvSpPr>
        <p:spPr>
          <a:xfrm>
            <a:off x="1894349" y="5043052"/>
            <a:ext cx="330571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  বেশি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2"/>
          <p:cNvSpPr txBox="1"/>
          <p:nvPr/>
        </p:nvSpPr>
        <p:spPr>
          <a:xfrm>
            <a:off x="1838929" y="5902036"/>
            <a:ext cx="30332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নিচে   ১টি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52"/>
          <p:cNvSpPr txBox="1"/>
          <p:nvPr/>
        </p:nvSpPr>
        <p:spPr>
          <a:xfrm>
            <a:off x="8499878" y="5520705"/>
            <a:ext cx="23791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 হয়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915891" y="1911475"/>
            <a:ext cx="1449462" cy="484632"/>
          </a:xfrm>
          <a:prstGeom prst="rightArrow">
            <a:avLst>
              <a:gd name="adj1" fmla="val 50000"/>
              <a:gd name="adj2" fmla="val 1043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125239" y="5832387"/>
            <a:ext cx="1449462" cy="484632"/>
          </a:xfrm>
          <a:prstGeom prst="rightArrow">
            <a:avLst>
              <a:gd name="adj1" fmla="val 50000"/>
              <a:gd name="adj2" fmla="val 1043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" y="7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শ্রেণি-৫ম-গণিত-পৃষ্ঠা-৯৩-৩</a:t>
            </a:r>
            <a:endParaRPr lang="en-US" sz="6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864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  <p:bldP spid="9" grpId="0" animBg="1"/>
      <p:bldP spid="1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52"/>
          <p:cNvSpPr txBox="1"/>
          <p:nvPr/>
        </p:nvSpPr>
        <p:spPr>
          <a:xfrm>
            <a:off x="1894349" y="3796138"/>
            <a:ext cx="31197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  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1838929" y="4668977"/>
            <a:ext cx="32271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   বেশি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2"/>
          <p:cNvSpPr txBox="1"/>
          <p:nvPr/>
        </p:nvSpPr>
        <p:spPr>
          <a:xfrm>
            <a:off x="0" y="-5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করে শেষ করা ও খাদ্য খেয়ে শেষ করার ক্ষেত্রে উল্টা হয়।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52"/>
          <p:cNvSpPr txBox="1"/>
          <p:nvPr/>
        </p:nvSpPr>
        <p:spPr>
          <a:xfrm>
            <a:off x="8499878" y="4301499"/>
            <a:ext cx="23791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 হয়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6125239" y="4613181"/>
            <a:ext cx="1449462" cy="484632"/>
          </a:xfrm>
          <a:prstGeom prst="rightArrow">
            <a:avLst>
              <a:gd name="adj1" fmla="val 50000"/>
              <a:gd name="adj2" fmla="val 1043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77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6" grpId="0"/>
      <p:bldP spid="11" grpId="0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1778"/>
            <a:ext cx="68857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৪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9714" y="1778"/>
            <a:ext cx="4572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5" y="2876619"/>
            <a:ext cx="12192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এখানে,</a:t>
            </a:r>
            <a:r>
              <a:rPr lang="en-US" sz="88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কত ?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8" y="1471675"/>
            <a:ext cx="12192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ভাগফ</a:t>
            </a:r>
            <a:r>
              <a:rPr lang="bn-IN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</a:t>
            </a:r>
            <a:r>
              <a:rPr lang="en-US" sz="80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endParaRPr lang="en-US" sz="8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45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1" grpId="0"/>
      <p:bldP spid="1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2"/>
          <p:cNvSpPr txBox="1"/>
          <p:nvPr/>
        </p:nvSpPr>
        <p:spPr>
          <a:xfrm>
            <a:off x="1894349" y="0"/>
            <a:ext cx="31165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  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2"/>
          <p:cNvSpPr txBox="1"/>
          <p:nvPr/>
        </p:nvSpPr>
        <p:spPr>
          <a:xfrm>
            <a:off x="1838929" y="872839"/>
            <a:ext cx="32223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   বেশি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52"/>
          <p:cNvSpPr txBox="1"/>
          <p:nvPr/>
        </p:nvSpPr>
        <p:spPr>
          <a:xfrm>
            <a:off x="1894349" y="3823846"/>
            <a:ext cx="330571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  বেশি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2"/>
          <p:cNvSpPr txBox="1"/>
          <p:nvPr/>
        </p:nvSpPr>
        <p:spPr>
          <a:xfrm>
            <a:off x="1838929" y="4682830"/>
            <a:ext cx="30332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নিচে   ১টি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52"/>
          <p:cNvSpPr txBox="1"/>
          <p:nvPr/>
        </p:nvSpPr>
        <p:spPr>
          <a:xfrm>
            <a:off x="8499878" y="4301499"/>
            <a:ext cx="23791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 হয়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125239" y="4613181"/>
            <a:ext cx="1449462" cy="484632"/>
          </a:xfrm>
          <a:prstGeom prst="rightArrow">
            <a:avLst>
              <a:gd name="adj1" fmla="val 50000"/>
              <a:gd name="adj2" fmla="val 1043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52"/>
          <p:cNvSpPr txBox="1"/>
          <p:nvPr/>
        </p:nvSpPr>
        <p:spPr>
          <a:xfrm>
            <a:off x="7574701" y="429494"/>
            <a:ext cx="25058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 হয় 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915891" y="692269"/>
            <a:ext cx="1449462" cy="484632"/>
          </a:xfrm>
          <a:prstGeom prst="rightArrow">
            <a:avLst>
              <a:gd name="adj1" fmla="val 50000"/>
              <a:gd name="adj2" fmla="val 1043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5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10" grpId="0"/>
      <p:bldP spid="11" grpId="0" animBg="1"/>
      <p:bldP spid="12" grpId="0"/>
      <p:bldP spid="1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52"/>
          <p:cNvSpPr txBox="1"/>
          <p:nvPr/>
        </p:nvSpPr>
        <p:spPr>
          <a:xfrm>
            <a:off x="1894349" y="4904505"/>
            <a:ext cx="351250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   বেশি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1838929" y="5763489"/>
            <a:ext cx="32399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নিচে    ১টি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52"/>
          <p:cNvSpPr txBox="1"/>
          <p:nvPr/>
        </p:nvSpPr>
        <p:spPr>
          <a:xfrm>
            <a:off x="0" y="-5"/>
            <a:ext cx="12192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 করে শেষ করা ও খাদ্য খেয়ে শেষ করার ক্ষেত্রে উল্টা হয়।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2"/>
          <p:cNvSpPr txBox="1"/>
          <p:nvPr/>
        </p:nvSpPr>
        <p:spPr>
          <a:xfrm>
            <a:off x="7574701" y="5375559"/>
            <a:ext cx="25058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 হয় 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5915891" y="5638334"/>
            <a:ext cx="1449462" cy="484632"/>
          </a:xfrm>
          <a:prstGeom prst="rightArrow">
            <a:avLst>
              <a:gd name="adj1" fmla="val 50000"/>
              <a:gd name="adj2" fmla="val 1043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223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5" grpId="0"/>
      <p:bldP spid="6" grpId="0"/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3529221" y="-6752"/>
            <a:ext cx="515076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পেনসিলে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৬০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2"/>
          <p:cNvSpPr txBox="1"/>
          <p:nvPr/>
        </p:nvSpPr>
        <p:spPr>
          <a:xfrm>
            <a:off x="8669226" y="20955"/>
            <a:ext cx="14253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52"/>
          <p:cNvSpPr txBox="1"/>
          <p:nvPr/>
        </p:nvSpPr>
        <p:spPr>
          <a:xfrm>
            <a:off x="1894349" y="0"/>
            <a:ext cx="12875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50"/>
          <p:cNvSpPr txBox="1"/>
          <p:nvPr/>
        </p:nvSpPr>
        <p:spPr>
          <a:xfrm>
            <a:off x="2577834" y="866084"/>
            <a:ext cx="449033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পেনসিলের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2"/>
          <p:cNvSpPr txBox="1"/>
          <p:nvPr/>
        </p:nvSpPr>
        <p:spPr>
          <a:xfrm>
            <a:off x="9528189" y="866084"/>
            <a:ext cx="14253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52"/>
          <p:cNvSpPr txBox="1"/>
          <p:nvPr/>
        </p:nvSpPr>
        <p:spPr>
          <a:xfrm>
            <a:off x="1381713" y="872839"/>
            <a:ext cx="122661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52634" y="1184556"/>
            <a:ext cx="595749" cy="471052"/>
            <a:chOff x="3616033" y="3782291"/>
            <a:chExt cx="350522" cy="304797"/>
          </a:xfrm>
        </p:grpSpPr>
        <p:sp>
          <p:nvSpPr>
            <p:cNvPr id="9" name="Oval 8"/>
            <p:cNvSpPr/>
            <p:nvPr/>
          </p:nvSpPr>
          <p:spPr>
            <a:xfrm>
              <a:off x="3768436" y="3782291"/>
              <a:ext cx="45719" cy="83127"/>
            </a:xfrm>
            <a:prstGeom prst="ellips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0" name="Oval 9"/>
            <p:cNvSpPr/>
            <p:nvPr/>
          </p:nvSpPr>
          <p:spPr>
            <a:xfrm>
              <a:off x="3920836" y="3990111"/>
              <a:ext cx="45719" cy="83127"/>
            </a:xfrm>
            <a:prstGeom prst="ellips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1" name="Oval 10"/>
            <p:cNvSpPr/>
            <p:nvPr/>
          </p:nvSpPr>
          <p:spPr>
            <a:xfrm>
              <a:off x="3616033" y="4003961"/>
              <a:ext cx="45719" cy="83127"/>
            </a:xfrm>
            <a:prstGeom prst="ellipse">
              <a:avLst/>
            </a:prstGeom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</p:grpSp>
      <p:sp>
        <p:nvSpPr>
          <p:cNvPr id="13" name="TextBox 52"/>
          <p:cNvSpPr txBox="1"/>
          <p:nvPr/>
        </p:nvSpPr>
        <p:spPr>
          <a:xfrm>
            <a:off x="8608466" y="866084"/>
            <a:ext cx="58221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52"/>
          <p:cNvSpPr txBox="1"/>
          <p:nvPr/>
        </p:nvSpPr>
        <p:spPr>
          <a:xfrm>
            <a:off x="6931114" y="866084"/>
            <a:ext cx="10134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৬০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Equal 14"/>
          <p:cNvSpPr/>
          <p:nvPr/>
        </p:nvSpPr>
        <p:spPr>
          <a:xfrm>
            <a:off x="6252235" y="2202872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chemeClr val="tx1"/>
              </a:solidFill>
            </a:endParaRPr>
          </a:p>
        </p:txBody>
      </p:sp>
      <p:sp>
        <p:nvSpPr>
          <p:cNvPr id="16" name="TextBox 52"/>
          <p:cNvSpPr txBox="1"/>
          <p:nvPr/>
        </p:nvSpPr>
        <p:spPr>
          <a:xfrm>
            <a:off x="7069661" y="1988308"/>
            <a:ext cx="9012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52"/>
          <p:cNvSpPr txBox="1"/>
          <p:nvPr/>
        </p:nvSpPr>
        <p:spPr>
          <a:xfrm>
            <a:off x="8350547" y="1988303"/>
            <a:ext cx="14253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টাকা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Division 19"/>
          <p:cNvSpPr/>
          <p:nvPr/>
        </p:nvSpPr>
        <p:spPr>
          <a:xfrm>
            <a:off x="7841864" y="1047260"/>
            <a:ext cx="838126" cy="745643"/>
          </a:xfrm>
          <a:prstGeom prst="mathDivide">
            <a:avLst>
              <a:gd name="adj1" fmla="val 18642"/>
              <a:gd name="adj2" fmla="val 19512"/>
              <a:gd name="adj3" fmla="val 12343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/>
          </a:p>
        </p:txBody>
      </p:sp>
    </p:spTree>
    <p:extLst>
      <p:ext uri="{BB962C8B-B14F-4D97-AF65-F5344CB8AC3E}">
        <p14:creationId xmlns:p14="http://schemas.microsoft.com/office/powerpoint/2010/main" val="271021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13" grpId="0"/>
      <p:bldP spid="14" grpId="0"/>
      <p:bldP spid="15" grpId="0" animBg="1"/>
      <p:bldP spid="16" grpId="0"/>
      <p:bldP spid="17" grpId="0"/>
      <p:bldP spid="20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2"/>
          <p:cNvSpPr txBox="1"/>
          <p:nvPr/>
        </p:nvSpPr>
        <p:spPr>
          <a:xfrm>
            <a:off x="1894349" y="0"/>
            <a:ext cx="31165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  </a:t>
            </a:r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 </a:t>
            </a:r>
            <a:r>
              <a:rPr lang="en-US" sz="6600" b="1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52"/>
          <p:cNvSpPr txBox="1"/>
          <p:nvPr/>
        </p:nvSpPr>
        <p:spPr>
          <a:xfrm>
            <a:off x="1838929" y="872839"/>
            <a:ext cx="32223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   বেশি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52"/>
          <p:cNvSpPr txBox="1"/>
          <p:nvPr/>
        </p:nvSpPr>
        <p:spPr>
          <a:xfrm>
            <a:off x="1894349" y="3823846"/>
            <a:ext cx="330571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উপরে  বেশি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2"/>
          <p:cNvSpPr txBox="1"/>
          <p:nvPr/>
        </p:nvSpPr>
        <p:spPr>
          <a:xfrm>
            <a:off x="1838929" y="4682830"/>
            <a:ext cx="303320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নিচে   ১টি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52"/>
          <p:cNvSpPr txBox="1"/>
          <p:nvPr/>
        </p:nvSpPr>
        <p:spPr>
          <a:xfrm>
            <a:off x="8499878" y="4301499"/>
            <a:ext cx="23791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 হয় 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6125239" y="4613181"/>
            <a:ext cx="1449462" cy="484632"/>
          </a:xfrm>
          <a:prstGeom prst="rightArrow">
            <a:avLst>
              <a:gd name="adj1" fmla="val 50000"/>
              <a:gd name="adj2" fmla="val 1043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52"/>
          <p:cNvSpPr txBox="1"/>
          <p:nvPr/>
        </p:nvSpPr>
        <p:spPr>
          <a:xfrm>
            <a:off x="7574701" y="429494"/>
            <a:ext cx="250581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 হয় </a:t>
            </a:r>
            <a:endParaRPr lang="en-US" sz="66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5915891" y="692269"/>
            <a:ext cx="1449462" cy="484632"/>
          </a:xfrm>
          <a:prstGeom prst="rightArrow">
            <a:avLst>
              <a:gd name="adj1" fmla="val 50000"/>
              <a:gd name="adj2" fmla="val 1043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6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10" grpId="0"/>
      <p:bldP spid="11" grpId="0" animBg="1"/>
      <p:bldP spid="12" grpId="0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1778"/>
            <a:ext cx="68857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9714" y="1778"/>
            <a:ext cx="4572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5" y="2876619"/>
            <a:ext cx="12192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এখানে,</a:t>
            </a:r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কত ?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8" y="1471675"/>
            <a:ext cx="12192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ভাজক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4</a:t>
            </a:r>
            <a:endParaRPr lang="en-US" sz="8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8818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1778"/>
            <a:ext cx="68857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৪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9714" y="1778"/>
            <a:ext cx="4572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-5" y="2876619"/>
            <a:ext cx="12192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এখানে,</a:t>
            </a:r>
            <a:r>
              <a:rPr lang="en-US" sz="88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কত ?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8" y="1471675"/>
            <a:ext cx="12192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endParaRPr lang="en-US" sz="8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76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1778"/>
            <a:ext cx="68857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8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8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9714" y="1778"/>
            <a:ext cx="4572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11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8" y="1471675"/>
            <a:ext cx="12192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r>
              <a:rPr lang="bn-IN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endParaRPr lang="en-US" sz="8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3045477"/>
            <a:ext cx="1219200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8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ভাজ্য</a:t>
            </a:r>
            <a:endParaRPr lang="en-US" sz="8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47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-5" y="1778"/>
            <a:ext cx="688571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৯৯ </a:t>
            </a:r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÷ </a:t>
            </a:r>
            <a:r>
              <a:rPr lang="bn-IN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</a:t>
            </a:r>
            <a:r>
              <a:rPr lang="en-US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en-US" sz="8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79714" y="1778"/>
            <a:ext cx="45720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8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8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৯</a:t>
            </a:r>
            <a:endParaRPr lang="en-US" sz="88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4768" y="1471675"/>
            <a:ext cx="12192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</a:t>
            </a:r>
            <a:r>
              <a:rPr lang="bn-IN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১১</a:t>
            </a:r>
            <a:endParaRPr lang="en-US" sz="8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3045477"/>
            <a:ext cx="12192002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দ্বারা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7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ভাজ</a:t>
            </a:r>
            <a:r>
              <a:rPr lang="bn-IN" sz="77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7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399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887</TotalTime>
  <Words>1140</Words>
  <Application>Microsoft Office PowerPoint</Application>
  <PresentationFormat>Widescreen</PresentationFormat>
  <Paragraphs>287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9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467</cp:revision>
  <dcterms:created xsi:type="dcterms:W3CDTF">2019-04-09T06:15:34Z</dcterms:created>
  <dcterms:modified xsi:type="dcterms:W3CDTF">2019-10-23T18:15:14Z</dcterms:modified>
</cp:coreProperties>
</file>