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4" r:id="rId2"/>
    <p:sldId id="295" r:id="rId3"/>
    <p:sldId id="296" r:id="rId4"/>
    <p:sldId id="326" r:id="rId5"/>
    <p:sldId id="297" r:id="rId6"/>
    <p:sldId id="327" r:id="rId7"/>
    <p:sldId id="298" r:id="rId8"/>
    <p:sldId id="299" r:id="rId9"/>
    <p:sldId id="300" r:id="rId10"/>
    <p:sldId id="301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316" r:id="rId25"/>
    <p:sldId id="320" r:id="rId26"/>
    <p:sldId id="321" r:id="rId27"/>
    <p:sldId id="322" r:id="rId28"/>
    <p:sldId id="323" r:id="rId29"/>
    <p:sldId id="325" r:id="rId30"/>
    <p:sldId id="324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5079-6307-47F9-B2C1-EACCCCDB5208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BEBB-3B59-43AC-AECD-F2E6B340F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76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5079-6307-47F9-B2C1-EACCCCDB5208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BEBB-3B59-43AC-AECD-F2E6B340F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027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5079-6307-47F9-B2C1-EACCCCDB5208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BEBB-3B59-43AC-AECD-F2E6B340F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097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5079-6307-47F9-B2C1-EACCCCDB5208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BEBB-3B59-43AC-AECD-F2E6B340F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126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5079-6307-47F9-B2C1-EACCCCDB5208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BEBB-3B59-43AC-AECD-F2E6B340F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53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5079-6307-47F9-B2C1-EACCCCDB5208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BEBB-3B59-43AC-AECD-F2E6B340F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584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5079-6307-47F9-B2C1-EACCCCDB5208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BEBB-3B59-43AC-AECD-F2E6B340F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556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5079-6307-47F9-B2C1-EACCCCDB5208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BEBB-3B59-43AC-AECD-F2E6B340F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118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5079-6307-47F9-B2C1-EACCCCDB5208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BEBB-3B59-43AC-AECD-F2E6B340F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736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5079-6307-47F9-B2C1-EACCCCDB5208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BEBB-3B59-43AC-AECD-F2E6B340F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529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C5079-6307-47F9-B2C1-EACCCCDB5208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2BEBB-3B59-43AC-AECD-F2E6B340F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212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C5079-6307-47F9-B2C1-EACCCCDB5208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2BEBB-3B59-43AC-AECD-F2E6B340F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334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55420" y="62543"/>
            <a:ext cx="33842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২.5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50"/>
          <p:cNvSpPr txBox="1"/>
          <p:nvPr/>
        </p:nvSpPr>
        <p:spPr>
          <a:xfrm>
            <a:off x="1537855" y="62545"/>
            <a:ext cx="96289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50"/>
          <p:cNvSpPr txBox="1"/>
          <p:nvPr/>
        </p:nvSpPr>
        <p:spPr>
          <a:xfrm>
            <a:off x="0" y="1226332"/>
            <a:ext cx="33842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0"/>
          <p:cNvSpPr txBox="1"/>
          <p:nvPr/>
        </p:nvSpPr>
        <p:spPr>
          <a:xfrm>
            <a:off x="1565560" y="1226334"/>
            <a:ext cx="9961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50"/>
          <p:cNvSpPr txBox="1"/>
          <p:nvPr/>
        </p:nvSpPr>
        <p:spPr>
          <a:xfrm>
            <a:off x="-5" y="2390110"/>
            <a:ext cx="33842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.5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2068220" y="2390112"/>
            <a:ext cx="96289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সাত 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50"/>
          <p:cNvSpPr txBox="1"/>
          <p:nvPr/>
        </p:nvSpPr>
        <p:spPr>
          <a:xfrm>
            <a:off x="-55425" y="3553899"/>
            <a:ext cx="33842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50"/>
          <p:cNvSpPr txBox="1"/>
          <p:nvPr/>
        </p:nvSpPr>
        <p:spPr>
          <a:xfrm>
            <a:off x="1510135" y="3553901"/>
            <a:ext cx="9961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শুন্য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সাত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-6" y="4717681"/>
            <a:ext cx="33842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1565554" y="4717683"/>
            <a:ext cx="9961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9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 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097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152401" y="83128"/>
            <a:ext cx="13369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50"/>
          <p:cNvSpPr txBox="1"/>
          <p:nvPr/>
        </p:nvSpPr>
        <p:spPr>
          <a:xfrm>
            <a:off x="2964879" y="83128"/>
            <a:ext cx="109820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0"/>
          <p:cNvSpPr txBox="1"/>
          <p:nvPr/>
        </p:nvSpPr>
        <p:spPr>
          <a:xfrm>
            <a:off x="1600204" y="55418"/>
            <a:ext cx="10598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50"/>
          <p:cNvSpPr txBox="1"/>
          <p:nvPr/>
        </p:nvSpPr>
        <p:spPr>
          <a:xfrm>
            <a:off x="304801" y="1357753"/>
            <a:ext cx="17110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0.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3470573" y="1302333"/>
            <a:ext cx="18740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0.৪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50"/>
          <p:cNvSpPr txBox="1"/>
          <p:nvPr/>
        </p:nvSpPr>
        <p:spPr>
          <a:xfrm>
            <a:off x="2251367" y="1246910"/>
            <a:ext cx="10460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50"/>
          <p:cNvSpPr txBox="1"/>
          <p:nvPr/>
        </p:nvSpPr>
        <p:spPr>
          <a:xfrm>
            <a:off x="27706" y="2812473"/>
            <a:ext cx="12815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3061857" y="2812473"/>
            <a:ext cx="125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1336963" y="2784763"/>
            <a:ext cx="9906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50"/>
          <p:cNvSpPr txBox="1"/>
          <p:nvPr/>
        </p:nvSpPr>
        <p:spPr>
          <a:xfrm>
            <a:off x="180106" y="4087098"/>
            <a:ext cx="18634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0.</a:t>
            </a:r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3429005" y="4031678"/>
            <a:ext cx="17701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0.7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2195945" y="4003965"/>
            <a:ext cx="8451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32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152401" y="83128"/>
            <a:ext cx="19742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.2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50"/>
          <p:cNvSpPr txBox="1"/>
          <p:nvPr/>
        </p:nvSpPr>
        <p:spPr>
          <a:xfrm>
            <a:off x="3505209" y="83128"/>
            <a:ext cx="20472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7.4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0"/>
          <p:cNvSpPr txBox="1"/>
          <p:nvPr/>
        </p:nvSpPr>
        <p:spPr>
          <a:xfrm>
            <a:off x="2168243" y="55418"/>
            <a:ext cx="9975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50"/>
          <p:cNvSpPr txBox="1"/>
          <p:nvPr/>
        </p:nvSpPr>
        <p:spPr>
          <a:xfrm>
            <a:off x="304801" y="1357753"/>
            <a:ext cx="18634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3553700" y="1302333"/>
            <a:ext cx="19987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7.9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50"/>
          <p:cNvSpPr txBox="1"/>
          <p:nvPr/>
        </p:nvSpPr>
        <p:spPr>
          <a:xfrm>
            <a:off x="2279075" y="1246910"/>
            <a:ext cx="9490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50"/>
          <p:cNvSpPr txBox="1"/>
          <p:nvPr/>
        </p:nvSpPr>
        <p:spPr>
          <a:xfrm>
            <a:off x="27706" y="2812473"/>
            <a:ext cx="21197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9.3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3851565" y="2812473"/>
            <a:ext cx="20680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7.8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2514599" y="2784763"/>
            <a:ext cx="9906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&gt;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50"/>
          <p:cNvSpPr txBox="1"/>
          <p:nvPr/>
        </p:nvSpPr>
        <p:spPr>
          <a:xfrm>
            <a:off x="180106" y="4087098"/>
            <a:ext cx="20989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3830787" y="4031678"/>
            <a:ext cx="20989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3.0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2500743" y="3976255"/>
            <a:ext cx="8451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444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152401" y="83128"/>
            <a:ext cx="19742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50"/>
          <p:cNvSpPr txBox="1"/>
          <p:nvPr/>
        </p:nvSpPr>
        <p:spPr>
          <a:xfrm>
            <a:off x="3505209" y="83128"/>
            <a:ext cx="20472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0"/>
          <p:cNvSpPr txBox="1"/>
          <p:nvPr/>
        </p:nvSpPr>
        <p:spPr>
          <a:xfrm>
            <a:off x="2168243" y="55418"/>
            <a:ext cx="9975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50"/>
          <p:cNvSpPr txBox="1"/>
          <p:nvPr/>
        </p:nvSpPr>
        <p:spPr>
          <a:xfrm>
            <a:off x="304801" y="1357753"/>
            <a:ext cx="18634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3553700" y="1302333"/>
            <a:ext cx="19987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50"/>
          <p:cNvSpPr txBox="1"/>
          <p:nvPr/>
        </p:nvSpPr>
        <p:spPr>
          <a:xfrm>
            <a:off x="2279075" y="1246910"/>
            <a:ext cx="9490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50"/>
          <p:cNvSpPr txBox="1"/>
          <p:nvPr/>
        </p:nvSpPr>
        <p:spPr>
          <a:xfrm>
            <a:off x="235531" y="2812473"/>
            <a:ext cx="21197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3449789" y="2812473"/>
            <a:ext cx="24698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০০০</a:t>
            </a:r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2514599" y="2784763"/>
            <a:ext cx="9906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50"/>
          <p:cNvSpPr txBox="1"/>
          <p:nvPr/>
        </p:nvSpPr>
        <p:spPr>
          <a:xfrm>
            <a:off x="263236" y="4087098"/>
            <a:ext cx="20989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3830787" y="4031678"/>
            <a:ext cx="3304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০০০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2500743" y="3976255"/>
            <a:ext cx="8451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6109854" y="1399304"/>
            <a:ext cx="608214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স্বাভাবিক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নেয়া</a:t>
            </a:r>
            <a:r>
              <a:rPr lang="en-US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7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49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152401" y="83128"/>
            <a:ext cx="19742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50"/>
          <p:cNvSpPr txBox="1"/>
          <p:nvPr/>
        </p:nvSpPr>
        <p:spPr>
          <a:xfrm>
            <a:off x="3505209" y="83128"/>
            <a:ext cx="20472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0"/>
          <p:cNvSpPr txBox="1"/>
          <p:nvPr/>
        </p:nvSpPr>
        <p:spPr>
          <a:xfrm>
            <a:off x="2168243" y="55418"/>
            <a:ext cx="9975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50"/>
          <p:cNvSpPr txBox="1"/>
          <p:nvPr/>
        </p:nvSpPr>
        <p:spPr>
          <a:xfrm>
            <a:off x="304801" y="1357753"/>
            <a:ext cx="18634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3553700" y="1302333"/>
            <a:ext cx="19987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</a:t>
            </a:r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50"/>
          <p:cNvSpPr txBox="1"/>
          <p:nvPr/>
        </p:nvSpPr>
        <p:spPr>
          <a:xfrm>
            <a:off x="2279075" y="1246910"/>
            <a:ext cx="9490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50"/>
          <p:cNvSpPr txBox="1"/>
          <p:nvPr/>
        </p:nvSpPr>
        <p:spPr>
          <a:xfrm>
            <a:off x="27706" y="2812473"/>
            <a:ext cx="25711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২৩9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3851565" y="2812473"/>
            <a:ext cx="27538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২৩৯</a:t>
            </a:r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2514599" y="2784763"/>
            <a:ext cx="9906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50"/>
          <p:cNvSpPr txBox="1"/>
          <p:nvPr/>
        </p:nvSpPr>
        <p:spPr>
          <a:xfrm>
            <a:off x="180106" y="4087098"/>
            <a:ext cx="20989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১০৭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3830787" y="4031678"/>
            <a:ext cx="33415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১০৭</a:t>
            </a:r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2500743" y="3976255"/>
            <a:ext cx="8451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7172325" y="-7"/>
            <a:ext cx="501967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 না থাকলে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 দে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6428509" y="3301488"/>
            <a:ext cx="56526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বামে</a:t>
            </a:r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শুন্য</a:t>
            </a:r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নেয়া</a:t>
            </a:r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তেমন</a:t>
            </a:r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 </a:t>
            </a:r>
            <a:r>
              <a:rPr lang="bn-IN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</a:t>
            </a:r>
            <a:r>
              <a:rPr lang="en-US" sz="6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en-US" sz="6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endParaRPr lang="en-US" sz="6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72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152401" y="83128"/>
            <a:ext cx="19742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50"/>
          <p:cNvSpPr txBox="1"/>
          <p:nvPr/>
        </p:nvSpPr>
        <p:spPr>
          <a:xfrm>
            <a:off x="3505209" y="83128"/>
            <a:ext cx="20472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৪.</a:t>
            </a:r>
            <a:r>
              <a:rPr lang="en-US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0"/>
          <p:cNvSpPr txBox="1"/>
          <p:nvPr/>
        </p:nvSpPr>
        <p:spPr>
          <a:xfrm>
            <a:off x="2168243" y="55418"/>
            <a:ext cx="9975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50"/>
          <p:cNvSpPr txBox="1"/>
          <p:nvPr/>
        </p:nvSpPr>
        <p:spPr>
          <a:xfrm>
            <a:off x="304801" y="1357753"/>
            <a:ext cx="18634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3553700" y="1302333"/>
            <a:ext cx="23243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৫.</a:t>
            </a:r>
            <a:r>
              <a:rPr lang="en-US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50"/>
          <p:cNvSpPr txBox="1"/>
          <p:nvPr/>
        </p:nvSpPr>
        <p:spPr>
          <a:xfrm>
            <a:off x="2279075" y="1246910"/>
            <a:ext cx="9490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50"/>
          <p:cNvSpPr txBox="1"/>
          <p:nvPr/>
        </p:nvSpPr>
        <p:spPr>
          <a:xfrm>
            <a:off x="27706" y="2812473"/>
            <a:ext cx="21197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৯.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3851565" y="2812473"/>
            <a:ext cx="34493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৯.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০০০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2514599" y="2784763"/>
            <a:ext cx="9906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50"/>
          <p:cNvSpPr txBox="1"/>
          <p:nvPr/>
        </p:nvSpPr>
        <p:spPr>
          <a:xfrm>
            <a:off x="-19926" y="4087098"/>
            <a:ext cx="26916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৭.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০৪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3830786" y="4031678"/>
            <a:ext cx="38416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৭.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০৪</a:t>
            </a:r>
            <a:r>
              <a:rPr lang="en-US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2500743" y="3976255"/>
            <a:ext cx="8451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6772275" y="-7"/>
            <a:ext cx="541972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 থাকলে ডানে</a:t>
            </a:r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দে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17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3574484" y="83128"/>
            <a:ext cx="17318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4135595" y="942109"/>
            <a:ext cx="14477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3248896" y="858980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854036" y="2189008"/>
            <a:ext cx="2951019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50"/>
          <p:cNvSpPr txBox="1"/>
          <p:nvPr/>
        </p:nvSpPr>
        <p:spPr>
          <a:xfrm>
            <a:off x="3546763" y="2012828"/>
            <a:ext cx="23414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50"/>
          <p:cNvSpPr txBox="1"/>
          <p:nvPr/>
        </p:nvSpPr>
        <p:spPr>
          <a:xfrm>
            <a:off x="5818908" y="590959"/>
            <a:ext cx="637309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স্বাভাবিক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লাইন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সোজা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433457" y="263229"/>
            <a:ext cx="62345" cy="3532916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645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8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0"/>
          <p:cNvSpPr txBox="1"/>
          <p:nvPr/>
        </p:nvSpPr>
        <p:spPr>
          <a:xfrm>
            <a:off x="0" y="62545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বই এর ১১০ পৃষ্ঠা খোলো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211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1219209" y="83128"/>
            <a:ext cx="24522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১7.9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1697190" y="942109"/>
            <a:ext cx="19188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9.5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949041" y="858980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54181" y="2189008"/>
            <a:ext cx="2951019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50"/>
          <p:cNvSpPr txBox="1"/>
          <p:nvPr/>
        </p:nvSpPr>
        <p:spPr>
          <a:xfrm>
            <a:off x="1205345" y="2050473"/>
            <a:ext cx="23414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২7.4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50"/>
          <p:cNvSpPr txBox="1"/>
          <p:nvPr/>
        </p:nvSpPr>
        <p:spPr>
          <a:xfrm>
            <a:off x="3519052" y="424699"/>
            <a:ext cx="86729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 নিচে দশমিক সোজা লিখতে হয় 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521532" y="284015"/>
            <a:ext cx="62345" cy="3532916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0193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4100956" y="83128"/>
            <a:ext cx="24522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7.9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4080175" y="942109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9.56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3248896" y="858980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854036" y="2189008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50"/>
          <p:cNvSpPr txBox="1"/>
          <p:nvPr/>
        </p:nvSpPr>
        <p:spPr>
          <a:xfrm>
            <a:off x="3629895" y="2050473"/>
            <a:ext cx="31865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17.46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50"/>
          <p:cNvSpPr txBox="1"/>
          <p:nvPr/>
        </p:nvSpPr>
        <p:spPr>
          <a:xfrm>
            <a:off x="5597248" y="138546"/>
            <a:ext cx="955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201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152401" y="83128"/>
            <a:ext cx="19742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50"/>
          <p:cNvSpPr txBox="1"/>
          <p:nvPr/>
        </p:nvSpPr>
        <p:spPr>
          <a:xfrm>
            <a:off x="2867897" y="83128"/>
            <a:ext cx="20472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০7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0"/>
          <p:cNvSpPr txBox="1"/>
          <p:nvPr/>
        </p:nvSpPr>
        <p:spPr>
          <a:xfrm>
            <a:off x="1530931" y="55418"/>
            <a:ext cx="9975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50"/>
          <p:cNvSpPr txBox="1"/>
          <p:nvPr/>
        </p:nvSpPr>
        <p:spPr>
          <a:xfrm>
            <a:off x="304801" y="1357753"/>
            <a:ext cx="18634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2805551" y="1302333"/>
            <a:ext cx="19987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০০9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50"/>
          <p:cNvSpPr txBox="1"/>
          <p:nvPr/>
        </p:nvSpPr>
        <p:spPr>
          <a:xfrm>
            <a:off x="1530926" y="1246910"/>
            <a:ext cx="9490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50"/>
          <p:cNvSpPr txBox="1"/>
          <p:nvPr/>
        </p:nvSpPr>
        <p:spPr>
          <a:xfrm>
            <a:off x="27706" y="2812473"/>
            <a:ext cx="21197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2895597" y="2812473"/>
            <a:ext cx="20680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৯.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1558631" y="2784763"/>
            <a:ext cx="9906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50"/>
          <p:cNvSpPr txBox="1"/>
          <p:nvPr/>
        </p:nvSpPr>
        <p:spPr>
          <a:xfrm>
            <a:off x="180106" y="4087098"/>
            <a:ext cx="20989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50"/>
          <p:cNvSpPr txBox="1"/>
          <p:nvPr/>
        </p:nvSpPr>
        <p:spPr>
          <a:xfrm>
            <a:off x="2874824" y="4031678"/>
            <a:ext cx="24037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৭.0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1544780" y="3976255"/>
            <a:ext cx="8451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5999020" y="1291457"/>
            <a:ext cx="63315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দরকার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নেয়া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5985160" y="2815462"/>
            <a:ext cx="633152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দরকার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নেয়া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50"/>
          <p:cNvSpPr txBox="1"/>
          <p:nvPr/>
        </p:nvSpPr>
        <p:spPr>
          <a:xfrm>
            <a:off x="2874819" y="4918375"/>
            <a:ext cx="24037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.৫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50"/>
          <p:cNvSpPr txBox="1"/>
          <p:nvPr/>
        </p:nvSpPr>
        <p:spPr>
          <a:xfrm>
            <a:off x="1544775" y="4862952"/>
            <a:ext cx="8451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50"/>
          <p:cNvSpPr txBox="1"/>
          <p:nvPr/>
        </p:nvSpPr>
        <p:spPr>
          <a:xfrm>
            <a:off x="48487" y="4890660"/>
            <a:ext cx="17110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639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4100957" y="83128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4080175" y="942109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6.8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3248896" y="858980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854036" y="2189008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0"/>
          <p:cNvSpPr txBox="1"/>
          <p:nvPr/>
        </p:nvSpPr>
        <p:spPr>
          <a:xfrm>
            <a:off x="8700665" y="83125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8679883" y="942106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6.8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7848604" y="858977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453744" y="2189005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0"/>
          <p:cNvSpPr txBox="1"/>
          <p:nvPr/>
        </p:nvSpPr>
        <p:spPr>
          <a:xfrm>
            <a:off x="8769934" y="1967341"/>
            <a:ext cx="31865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.8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9670476" y="138543"/>
            <a:ext cx="955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48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0" grpId="0"/>
      <p:bldP spid="11" grpId="0"/>
      <p:bldP spid="12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4100957" y="83128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4080175" y="942109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০.২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3512141" y="928255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854036" y="2189008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0"/>
          <p:cNvSpPr txBox="1"/>
          <p:nvPr/>
        </p:nvSpPr>
        <p:spPr>
          <a:xfrm>
            <a:off x="8825360" y="83125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8776868" y="942106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০.২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8194979" y="914397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453744" y="2189005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0"/>
          <p:cNvSpPr txBox="1"/>
          <p:nvPr/>
        </p:nvSpPr>
        <p:spPr>
          <a:xfrm>
            <a:off x="8756079" y="1967341"/>
            <a:ext cx="31865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০.৮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9615056" y="157276"/>
            <a:ext cx="955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9545777" y="284015"/>
            <a:ext cx="62345" cy="3532916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50"/>
          <p:cNvSpPr txBox="1"/>
          <p:nvPr/>
        </p:nvSpPr>
        <p:spPr>
          <a:xfrm>
            <a:off x="4668993" y="4447300"/>
            <a:ext cx="40870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উত্তর-০.৮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50"/>
          <p:cNvSpPr txBox="1"/>
          <p:nvPr/>
        </p:nvSpPr>
        <p:spPr>
          <a:xfrm>
            <a:off x="581908" y="2715480"/>
            <a:ext cx="743987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5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 বামে কোনো অঙ্ক না থাকলে শূন্য দিতে হয়</a:t>
            </a:r>
            <a:endParaRPr lang="en-US" sz="55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85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0" grpId="0"/>
      <p:bldP spid="11" grpId="0"/>
      <p:bldP spid="12" grpId="0"/>
      <p:bldP spid="14" grpId="0"/>
      <p:bldP spid="15" grpId="0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4100957" y="83128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4080175" y="942109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০.৪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3512141" y="928255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854036" y="2189008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0"/>
          <p:cNvSpPr txBox="1"/>
          <p:nvPr/>
        </p:nvSpPr>
        <p:spPr>
          <a:xfrm>
            <a:off x="8825360" y="83125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8776868" y="942106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০.৪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8194979" y="914397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453744" y="2189005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0"/>
          <p:cNvSpPr txBox="1"/>
          <p:nvPr/>
        </p:nvSpPr>
        <p:spPr>
          <a:xfrm>
            <a:off x="8776868" y="1967341"/>
            <a:ext cx="31865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১.৬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9615056" y="157276"/>
            <a:ext cx="955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9545777" y="284015"/>
            <a:ext cx="62345" cy="3532916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50"/>
          <p:cNvSpPr txBox="1"/>
          <p:nvPr/>
        </p:nvSpPr>
        <p:spPr>
          <a:xfrm>
            <a:off x="4412692" y="4807527"/>
            <a:ext cx="53963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উত্তর-১.৬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00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0" grpId="0"/>
      <p:bldP spid="11" grpId="0"/>
      <p:bldP spid="12" grpId="0"/>
      <p:bldP spid="14" grpId="0"/>
      <p:bldP spid="15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2466119" y="1634842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2445337" y="2493823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6.8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1614058" y="2410694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219198" y="3740722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0"/>
          <p:cNvSpPr txBox="1"/>
          <p:nvPr/>
        </p:nvSpPr>
        <p:spPr>
          <a:xfrm>
            <a:off x="7065827" y="1634839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7045045" y="2493820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6.8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6213766" y="2410691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818906" y="3740719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0"/>
          <p:cNvSpPr txBox="1"/>
          <p:nvPr/>
        </p:nvSpPr>
        <p:spPr>
          <a:xfrm>
            <a:off x="7135096" y="3519055"/>
            <a:ext cx="31865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.8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8035638" y="1690257"/>
            <a:ext cx="955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0" y="62545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১১০ পৃষ্ঠা-৩ এর ৪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2687785" y="5029205"/>
            <a:ext cx="53478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উত্তর-9.8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7979751" y="1855651"/>
            <a:ext cx="11717" cy="3573610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959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0" grpId="0"/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2466119" y="1634842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2445337" y="2493823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২.8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1885524" y="2410694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219198" y="3740722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0"/>
          <p:cNvSpPr txBox="1"/>
          <p:nvPr/>
        </p:nvSpPr>
        <p:spPr>
          <a:xfrm>
            <a:off x="7065827" y="1634839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৫.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7100465" y="2493820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২.8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6528098" y="2410691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818906" y="3740719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0"/>
          <p:cNvSpPr txBox="1"/>
          <p:nvPr/>
        </p:nvSpPr>
        <p:spPr>
          <a:xfrm>
            <a:off x="7135096" y="3519055"/>
            <a:ext cx="31865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২.২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8035638" y="1690257"/>
            <a:ext cx="955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0" y="62545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১১০ পৃষ্ঠা-৩ এর 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2687785" y="5029205"/>
            <a:ext cx="53478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উত্তর-২.২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7894023" y="1855651"/>
            <a:ext cx="11717" cy="3573610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0441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0" grpId="0"/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2466119" y="1634842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2445337" y="2493823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৮.২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1614058" y="2410694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219198" y="3740722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0"/>
          <p:cNvSpPr txBox="1"/>
          <p:nvPr/>
        </p:nvSpPr>
        <p:spPr>
          <a:xfrm>
            <a:off x="7121247" y="1634839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৯.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7045044" y="2493820"/>
            <a:ext cx="5146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৮.২   কিমি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6213766" y="2410691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818906" y="3740719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0"/>
          <p:cNvSpPr txBox="1"/>
          <p:nvPr/>
        </p:nvSpPr>
        <p:spPr>
          <a:xfrm>
            <a:off x="6705590" y="3519055"/>
            <a:ext cx="5257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১৭.২   কিমি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8035637" y="1690257"/>
            <a:ext cx="37407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   কিমি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0" y="62545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১১০ পৃষ্ঠা-৪ এর ক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1" y="502920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 গৌতমের বাড়ি থেকে সীমার বাড়ির দূরত্ব-১৭.২ কিমি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7938186" y="1855651"/>
            <a:ext cx="11717" cy="3573610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5280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0" grpId="0"/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2466119" y="1634842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2445337" y="2493823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৮.২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1614058" y="2410694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219198" y="3740722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0"/>
          <p:cNvSpPr txBox="1"/>
          <p:nvPr/>
        </p:nvSpPr>
        <p:spPr>
          <a:xfrm>
            <a:off x="7121247" y="1634839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৯.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7045044" y="2493820"/>
            <a:ext cx="5146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৮.২   কিমি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6213766" y="2410691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818906" y="3740719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0"/>
          <p:cNvSpPr txBox="1"/>
          <p:nvPr/>
        </p:nvSpPr>
        <p:spPr>
          <a:xfrm>
            <a:off x="7148511" y="3519055"/>
            <a:ext cx="5257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০.৮   কিমি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8035637" y="1690257"/>
            <a:ext cx="37407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   কিমি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0" y="62545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১১০ পৃষ্ঠা-৪ এর খ 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1" y="502920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 গৌতমের বাড়ির দূরত্ব-০.৮ কিমি বেশি 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7938186" y="1855651"/>
            <a:ext cx="11717" cy="3573610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32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0" grpId="0"/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2466119" y="1634842"/>
            <a:ext cx="24344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৪.০৭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2316745" y="2493823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৩.৬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1556906" y="2410694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219198" y="3740722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0"/>
          <p:cNvSpPr txBox="1"/>
          <p:nvPr/>
        </p:nvSpPr>
        <p:spPr>
          <a:xfrm>
            <a:off x="7178399" y="1634839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৪.০৭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7045044" y="2493820"/>
            <a:ext cx="5146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৩.৬  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6213766" y="2410691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818906" y="3740719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0"/>
          <p:cNvSpPr txBox="1"/>
          <p:nvPr/>
        </p:nvSpPr>
        <p:spPr>
          <a:xfrm>
            <a:off x="7148511" y="3519055"/>
            <a:ext cx="5257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৭.৬৭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8686800" y="2533218"/>
            <a:ext cx="37039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 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0" y="62545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১১৭ পৃষ্ঠা-১ এর ৩ 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1" y="5029205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 ৭.৬৭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7938186" y="1855651"/>
            <a:ext cx="11717" cy="3573610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509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0" grpId="0"/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2466119" y="1634842"/>
            <a:ext cx="24344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৮.২৬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2416761" y="2493823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৩.৪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1556906" y="2410694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219198" y="3740722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0"/>
          <p:cNvSpPr txBox="1"/>
          <p:nvPr/>
        </p:nvSpPr>
        <p:spPr>
          <a:xfrm>
            <a:off x="7078383" y="1634839"/>
            <a:ext cx="3365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৮.২৬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7045044" y="2493820"/>
            <a:ext cx="5146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৩.৪  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6213766" y="2410691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818906" y="3740719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0"/>
          <p:cNvSpPr txBox="1"/>
          <p:nvPr/>
        </p:nvSpPr>
        <p:spPr>
          <a:xfrm>
            <a:off x="7148511" y="3519055"/>
            <a:ext cx="5257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৪.৮৬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8643936" y="2533218"/>
            <a:ext cx="37039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 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0" y="62545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১১৭ পৃষ্ঠা-১ এর ৬ 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1" y="5029205"/>
            <a:ext cx="1219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 ৪.৮৬</a:t>
            </a:r>
            <a:endParaRPr lang="en-US" sz="8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7938186" y="1855651"/>
            <a:ext cx="11717" cy="3573610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7534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0" grpId="0"/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50"/>
          <p:cNvSpPr txBox="1"/>
          <p:nvPr/>
        </p:nvSpPr>
        <p:spPr>
          <a:xfrm>
            <a:off x="7137267" y="1634839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৪.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7100465" y="2493820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২.২৫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6528098" y="2410691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818906" y="3740719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0"/>
          <p:cNvSpPr txBox="1"/>
          <p:nvPr/>
        </p:nvSpPr>
        <p:spPr>
          <a:xfrm>
            <a:off x="7135096" y="3519055"/>
            <a:ext cx="31865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১.৭৫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8035638" y="1690257"/>
            <a:ext cx="16945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0০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0" y="62545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১১৭ পৃষ্ঠা-১ এর ৭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2687785" y="5029205"/>
            <a:ext cx="53478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উত্তর-১.৭৫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7894023" y="1855651"/>
            <a:ext cx="11717" cy="3573610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66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0"/>
          <p:cNvSpPr txBox="1"/>
          <p:nvPr/>
        </p:nvSpPr>
        <p:spPr>
          <a:xfrm>
            <a:off x="0" y="62545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9600" b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কা -১২০ পৃষ্ঠা-৪ এর (১-১০) 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00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50"/>
          <p:cNvSpPr txBox="1"/>
          <p:nvPr/>
        </p:nvSpPr>
        <p:spPr>
          <a:xfrm>
            <a:off x="0" y="1399308"/>
            <a:ext cx="118317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গতকালের তাপমাত্রা ছিল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৩২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৫৫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ডিগ্রী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6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-166255" y="2576962"/>
            <a:ext cx="1219199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তাপমাত্রা    ২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৮৭ </a:t>
            </a:r>
            <a:r>
              <a:rPr lang="en-US" sz="6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ডিগ্রী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</p:txBody>
      </p:sp>
      <p:sp>
        <p:nvSpPr>
          <p:cNvPr id="12" name="TextBox 50"/>
          <p:cNvSpPr txBox="1"/>
          <p:nvPr/>
        </p:nvSpPr>
        <p:spPr>
          <a:xfrm>
            <a:off x="6015488" y="2272148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401782" y="3948554"/>
            <a:ext cx="11388439" cy="2771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0"/>
          <p:cNvSpPr txBox="1"/>
          <p:nvPr/>
        </p:nvSpPr>
        <p:spPr>
          <a:xfrm>
            <a:off x="-290946" y="3976270"/>
            <a:ext cx="118317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 দিনের তাপমাত্রার পার্থক্য 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৬৮</a:t>
            </a:r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ডিগ্রী</a:t>
            </a:r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5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</p:txBody>
      </p:sp>
      <p:sp>
        <p:nvSpPr>
          <p:cNvPr id="17" name="TextBox 50"/>
          <p:cNvSpPr txBox="1"/>
          <p:nvPr/>
        </p:nvSpPr>
        <p:spPr>
          <a:xfrm>
            <a:off x="0" y="62545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২০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পৃষ্ঠা-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৬ 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0" y="5347862"/>
            <a:ext cx="12191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</a:t>
            </a:r>
            <a:r>
              <a:rPr lang="en-US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৩</a:t>
            </a:r>
            <a:r>
              <a:rPr lang="bn-IN" sz="7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৬৮ </a:t>
            </a:r>
            <a:r>
              <a:rPr lang="en-US" sz="72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ডিগ্রী</a:t>
            </a:r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7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7519950" y="1855651"/>
            <a:ext cx="11717" cy="3573610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941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7" grpId="0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0"/>
          <p:cNvSpPr txBox="1"/>
          <p:nvPr/>
        </p:nvSpPr>
        <p:spPr>
          <a:xfrm>
            <a:off x="2466119" y="1634842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0"/>
          <p:cNvSpPr txBox="1"/>
          <p:nvPr/>
        </p:nvSpPr>
        <p:spPr>
          <a:xfrm>
            <a:off x="2445337" y="2493823"/>
            <a:ext cx="25700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৮.২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1614058" y="2410694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219198" y="3740722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50"/>
          <p:cNvSpPr txBox="1"/>
          <p:nvPr/>
        </p:nvSpPr>
        <p:spPr>
          <a:xfrm>
            <a:off x="7121247" y="1634839"/>
            <a:ext cx="20920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৯.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7045044" y="2493820"/>
            <a:ext cx="51469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৮.২   কিমি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6213766" y="2410691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818906" y="3740719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50"/>
          <p:cNvSpPr txBox="1"/>
          <p:nvPr/>
        </p:nvSpPr>
        <p:spPr>
          <a:xfrm>
            <a:off x="7148511" y="3519055"/>
            <a:ext cx="52578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০.৮   কিমি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8035637" y="1690257"/>
            <a:ext cx="37407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   কিমি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0" y="62545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 পৃষ্ঠা-</a:t>
            </a:r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50"/>
          <p:cNvSpPr txBox="1"/>
          <p:nvPr/>
        </p:nvSpPr>
        <p:spPr>
          <a:xfrm>
            <a:off x="1" y="502920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উত্তর- গৌতমের বাড়ির দূরত্ব-০.৮ কিমি বেশি </a:t>
            </a:r>
            <a:endParaRPr lang="en-US" sz="48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7938186" y="1855651"/>
            <a:ext cx="11717" cy="3573610"/>
          </a:xfrm>
          <a:prstGeom prst="line">
            <a:avLst/>
          </a:prstGeom>
          <a:ln w="76200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8245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6" grpId="0"/>
      <p:bldP spid="10" grpId="0"/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50"/>
          <p:cNvSpPr txBox="1"/>
          <p:nvPr/>
        </p:nvSpPr>
        <p:spPr>
          <a:xfrm>
            <a:off x="2272147" y="934978"/>
            <a:ext cx="30255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২.</a:t>
            </a:r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2216727" y="1842651"/>
            <a:ext cx="30683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</a:t>
            </a:r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1558643" y="1759522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0" y="-6730"/>
            <a:ext cx="52296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sz="8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bn-IN" sz="8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50"/>
          <p:cNvSpPr txBox="1"/>
          <p:nvPr/>
        </p:nvSpPr>
        <p:spPr>
          <a:xfrm>
            <a:off x="132442" y="2819194"/>
            <a:ext cx="53050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4  ৬  ৮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50"/>
          <p:cNvSpPr txBox="1"/>
          <p:nvPr/>
        </p:nvSpPr>
        <p:spPr>
          <a:xfrm>
            <a:off x="97418" y="3454251"/>
            <a:ext cx="522968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 ৩  ৪ 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80251" y="5347846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50"/>
          <p:cNvSpPr txBox="1"/>
          <p:nvPr/>
        </p:nvSpPr>
        <p:spPr>
          <a:xfrm>
            <a:off x="100016" y="5060268"/>
            <a:ext cx="528510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3 0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  ৮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1871665" y="4898875"/>
            <a:ext cx="2762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9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7529955" y="1128497"/>
            <a:ext cx="465469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66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থাকে</a:t>
            </a:r>
          </a:p>
          <a:p>
            <a:pPr algn="ctr"/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গুণফলে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দিক থেকে ততটা </a:t>
            </a:r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66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পরে দশমিক </a:t>
            </a:r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ight Arrow 1"/>
          <p:cNvSpPr/>
          <p:nvPr/>
        </p:nvSpPr>
        <p:spPr>
          <a:xfrm rot="10800000">
            <a:off x="5298957" y="1461720"/>
            <a:ext cx="2230998" cy="428188"/>
          </a:xfrm>
          <a:prstGeom prst="rightArrow">
            <a:avLst>
              <a:gd name="adj1" fmla="val 50000"/>
              <a:gd name="adj2" fmla="val 2201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 rot="10800000">
            <a:off x="5294190" y="2414228"/>
            <a:ext cx="2230998" cy="428188"/>
          </a:xfrm>
          <a:prstGeom prst="rightArrow">
            <a:avLst>
              <a:gd name="adj1" fmla="val 50000"/>
              <a:gd name="adj2" fmla="val 2201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10800000">
            <a:off x="5292029" y="5603078"/>
            <a:ext cx="2230998" cy="428188"/>
          </a:xfrm>
          <a:prstGeom prst="rightArrow">
            <a:avLst>
              <a:gd name="adj1" fmla="val 50000"/>
              <a:gd name="adj2" fmla="val 2201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753765" y="1285873"/>
            <a:ext cx="1531770" cy="78581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851565" y="2238379"/>
            <a:ext cx="1429204" cy="78581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2162217" y="5380336"/>
            <a:ext cx="3179171" cy="78581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50"/>
          <p:cNvSpPr txBox="1"/>
          <p:nvPr/>
        </p:nvSpPr>
        <p:spPr>
          <a:xfrm>
            <a:off x="5837076" y="5923585"/>
            <a:ext cx="52851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5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5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5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গুণফল</a:t>
            </a:r>
            <a:r>
              <a:rPr lang="en-US" sz="5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7.</a:t>
            </a:r>
            <a:r>
              <a:rPr lang="bn-IN" sz="55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30০৮</a:t>
            </a:r>
            <a:endParaRPr lang="en-US" sz="55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1389773" y="3082179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50"/>
          <p:cNvSpPr txBox="1"/>
          <p:nvPr/>
        </p:nvSpPr>
        <p:spPr>
          <a:xfrm>
            <a:off x="121227" y="4192443"/>
            <a:ext cx="522968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7 0 2 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  ০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914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00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000"/>
                            </p:stCondLst>
                            <p:childTnLst>
                              <p:par>
                                <p:cTn id="1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7" grpId="0"/>
      <p:bldP spid="25" grpId="0"/>
      <p:bldP spid="27" grpId="0"/>
      <p:bldP spid="19" grpId="0"/>
      <p:bldP spid="15" grpId="0"/>
      <p:bldP spid="16" grpId="0"/>
      <p:bldP spid="16" grpId="1"/>
      <p:bldP spid="2" grpId="0" animBg="1"/>
      <p:bldP spid="2" grpId="1" animBg="1"/>
      <p:bldP spid="21" grpId="0" animBg="1"/>
      <p:bldP spid="21" grpId="1" animBg="1"/>
      <p:bldP spid="22" grpId="0" animBg="1"/>
      <p:bldP spid="22" grpId="1" animBg="1"/>
      <p:bldP spid="3" grpId="0" animBg="1"/>
      <p:bldP spid="3" grpId="1" animBg="1"/>
      <p:bldP spid="23" grpId="0" animBg="1"/>
      <p:bldP spid="23" grpId="1" animBg="1"/>
      <p:bldP spid="24" grpId="0" animBg="1"/>
      <p:bldP spid="24" grpId="1" animBg="1"/>
      <p:bldP spid="26" grpId="0"/>
      <p:bldP spid="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50"/>
          <p:cNvSpPr txBox="1"/>
          <p:nvPr/>
        </p:nvSpPr>
        <p:spPr>
          <a:xfrm>
            <a:off x="2272147" y="934978"/>
            <a:ext cx="30255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 ৩</a:t>
            </a:r>
            <a:r>
              <a:rPr lang="bn-IN" sz="9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2216727" y="1842651"/>
            <a:ext cx="30683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</a:t>
            </a:r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1558643" y="1759522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0" y="-6730"/>
            <a:ext cx="52296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sz="8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bn-IN" sz="8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50"/>
          <p:cNvSpPr txBox="1"/>
          <p:nvPr/>
        </p:nvSpPr>
        <p:spPr>
          <a:xfrm>
            <a:off x="132442" y="2819194"/>
            <a:ext cx="53050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4  ৬  ৮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50"/>
          <p:cNvSpPr txBox="1"/>
          <p:nvPr/>
        </p:nvSpPr>
        <p:spPr>
          <a:xfrm>
            <a:off x="97418" y="3454251"/>
            <a:ext cx="522968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 ৩  ৪ 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80251" y="5347846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50"/>
          <p:cNvSpPr txBox="1"/>
          <p:nvPr/>
        </p:nvSpPr>
        <p:spPr>
          <a:xfrm>
            <a:off x="100016" y="5060268"/>
            <a:ext cx="528510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7 3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0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  ৮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2614624" y="4898875"/>
            <a:ext cx="2762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9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7529955" y="1128497"/>
            <a:ext cx="465469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66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থাকে</a:t>
            </a:r>
          </a:p>
          <a:p>
            <a:pPr algn="ctr"/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গুণফলে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দিক থেকে ততটা </a:t>
            </a:r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66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পরে দশমিক </a:t>
            </a:r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ight Arrow 1"/>
          <p:cNvSpPr/>
          <p:nvPr/>
        </p:nvSpPr>
        <p:spPr>
          <a:xfrm rot="10800000">
            <a:off x="5298957" y="1461720"/>
            <a:ext cx="2230998" cy="428188"/>
          </a:xfrm>
          <a:prstGeom prst="rightArrow">
            <a:avLst>
              <a:gd name="adj1" fmla="val 50000"/>
              <a:gd name="adj2" fmla="val 2201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 rot="10800000">
            <a:off x="5294190" y="2414228"/>
            <a:ext cx="2230998" cy="428188"/>
          </a:xfrm>
          <a:prstGeom prst="rightArrow">
            <a:avLst>
              <a:gd name="adj1" fmla="val 50000"/>
              <a:gd name="adj2" fmla="val 2201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10800000">
            <a:off x="5292029" y="5603078"/>
            <a:ext cx="2230998" cy="428188"/>
          </a:xfrm>
          <a:prstGeom prst="rightArrow">
            <a:avLst>
              <a:gd name="adj1" fmla="val 50000"/>
              <a:gd name="adj2" fmla="val 2201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682835" y="1285873"/>
            <a:ext cx="602699" cy="78581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851565" y="2238379"/>
            <a:ext cx="1429204" cy="78581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2900363" y="5380336"/>
            <a:ext cx="2441025" cy="78581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50"/>
          <p:cNvSpPr txBox="1"/>
          <p:nvPr/>
        </p:nvSpPr>
        <p:spPr>
          <a:xfrm>
            <a:off x="5837076" y="5923585"/>
            <a:ext cx="52851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5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5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5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গুণফল</a:t>
            </a:r>
            <a:r>
              <a:rPr lang="en-US" sz="5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73</a:t>
            </a:r>
            <a:r>
              <a:rPr lang="bn-IN" sz="55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.0০৮</a:t>
            </a:r>
            <a:endParaRPr lang="en-US" sz="55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1389773" y="3082179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50"/>
          <p:cNvSpPr txBox="1"/>
          <p:nvPr/>
        </p:nvSpPr>
        <p:spPr>
          <a:xfrm>
            <a:off x="121227" y="4192443"/>
            <a:ext cx="522968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7 0 2 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  ০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36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00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000"/>
                            </p:stCondLst>
                            <p:childTnLst>
                              <p:par>
                                <p:cTn id="1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7" grpId="0"/>
      <p:bldP spid="25" grpId="0"/>
      <p:bldP spid="27" grpId="0"/>
      <p:bldP spid="19" grpId="0"/>
      <p:bldP spid="15" grpId="0"/>
      <p:bldP spid="16" grpId="0"/>
      <p:bldP spid="16" grpId="1"/>
      <p:bldP spid="2" grpId="0" animBg="1"/>
      <p:bldP spid="2" grpId="1" animBg="1"/>
      <p:bldP spid="21" grpId="0" animBg="1"/>
      <p:bldP spid="21" grpId="1" animBg="1"/>
      <p:bldP spid="22" grpId="0" animBg="1"/>
      <p:bldP spid="22" grpId="1" animBg="1"/>
      <p:bldP spid="3" grpId="0" animBg="1"/>
      <p:bldP spid="3" grpId="1" animBg="1"/>
      <p:bldP spid="23" grpId="0" animBg="1"/>
      <p:bldP spid="23" grpId="1" animBg="1"/>
      <p:bldP spid="24" grpId="0" animBg="1"/>
      <p:bldP spid="24" grpId="1" animBg="1"/>
      <p:bldP spid="26" grpId="0"/>
      <p:bldP spid="2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50"/>
          <p:cNvSpPr txBox="1"/>
          <p:nvPr/>
        </p:nvSpPr>
        <p:spPr>
          <a:xfrm>
            <a:off x="2272147" y="934978"/>
            <a:ext cx="30255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 ৩</a:t>
            </a:r>
            <a:r>
              <a:rPr lang="bn-IN" sz="9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2216727" y="1842651"/>
            <a:ext cx="30683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১</a:t>
            </a:r>
            <a:r>
              <a:rPr lang="bn-IN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1558643" y="1759522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0" y="-6730"/>
            <a:ext cx="52296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sz="8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bn-IN" sz="8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50"/>
          <p:cNvSpPr txBox="1"/>
          <p:nvPr/>
        </p:nvSpPr>
        <p:spPr>
          <a:xfrm>
            <a:off x="132442" y="2819194"/>
            <a:ext cx="53050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4  ৬  ৮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50"/>
          <p:cNvSpPr txBox="1"/>
          <p:nvPr/>
        </p:nvSpPr>
        <p:spPr>
          <a:xfrm>
            <a:off x="97418" y="3454251"/>
            <a:ext cx="522968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 ৩  ৪ 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80251" y="5347846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50"/>
          <p:cNvSpPr txBox="1"/>
          <p:nvPr/>
        </p:nvSpPr>
        <p:spPr>
          <a:xfrm>
            <a:off x="100016" y="5060268"/>
            <a:ext cx="528510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7 3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  ৮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3457589" y="4898875"/>
            <a:ext cx="2762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9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7529955" y="1128497"/>
            <a:ext cx="465469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66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থাকে</a:t>
            </a:r>
          </a:p>
          <a:p>
            <a:pPr algn="ctr"/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গুণফলে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দিক থেকে ততটা </a:t>
            </a:r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66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পরে দশমিক </a:t>
            </a:r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ight Arrow 1"/>
          <p:cNvSpPr/>
          <p:nvPr/>
        </p:nvSpPr>
        <p:spPr>
          <a:xfrm rot="10800000">
            <a:off x="5298957" y="1461720"/>
            <a:ext cx="2230998" cy="428188"/>
          </a:xfrm>
          <a:prstGeom prst="rightArrow">
            <a:avLst>
              <a:gd name="adj1" fmla="val 50000"/>
              <a:gd name="adj2" fmla="val 2201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 rot="10800000">
            <a:off x="5294190" y="2414228"/>
            <a:ext cx="2230998" cy="428188"/>
          </a:xfrm>
          <a:prstGeom prst="rightArrow">
            <a:avLst>
              <a:gd name="adj1" fmla="val 50000"/>
              <a:gd name="adj2" fmla="val 2201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10800000">
            <a:off x="5292029" y="5603078"/>
            <a:ext cx="2230998" cy="428188"/>
          </a:xfrm>
          <a:prstGeom prst="rightArrow">
            <a:avLst>
              <a:gd name="adj1" fmla="val 50000"/>
              <a:gd name="adj2" fmla="val 2201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682835" y="1285873"/>
            <a:ext cx="602699" cy="78581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4682835" y="2238379"/>
            <a:ext cx="597934" cy="78581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843338" y="5380336"/>
            <a:ext cx="1498050" cy="78581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50"/>
          <p:cNvSpPr txBox="1"/>
          <p:nvPr/>
        </p:nvSpPr>
        <p:spPr>
          <a:xfrm>
            <a:off x="5837076" y="5923585"/>
            <a:ext cx="52851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5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5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5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গুণফল</a:t>
            </a:r>
            <a:r>
              <a:rPr lang="en-US" sz="5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730</a:t>
            </a:r>
            <a:r>
              <a:rPr lang="bn-IN" sz="55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.০৮</a:t>
            </a:r>
            <a:endParaRPr lang="en-US" sz="55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1389773" y="3082179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50"/>
          <p:cNvSpPr txBox="1"/>
          <p:nvPr/>
        </p:nvSpPr>
        <p:spPr>
          <a:xfrm>
            <a:off x="121227" y="4192443"/>
            <a:ext cx="522968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7 0 2 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  ০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193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00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000"/>
                            </p:stCondLst>
                            <p:childTnLst>
                              <p:par>
                                <p:cTn id="1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7" grpId="0"/>
      <p:bldP spid="25" grpId="0"/>
      <p:bldP spid="27" grpId="0"/>
      <p:bldP spid="19" grpId="0"/>
      <p:bldP spid="15" grpId="0"/>
      <p:bldP spid="16" grpId="0"/>
      <p:bldP spid="16" grpId="1"/>
      <p:bldP spid="2" grpId="0" animBg="1"/>
      <p:bldP spid="2" grpId="1" animBg="1"/>
      <p:bldP spid="21" grpId="0" animBg="1"/>
      <p:bldP spid="21" grpId="1" animBg="1"/>
      <p:bldP spid="22" grpId="0" animBg="1"/>
      <p:bldP spid="22" grpId="1" animBg="1"/>
      <p:bldP spid="3" grpId="0" animBg="1"/>
      <p:bldP spid="3" grpId="1" animBg="1"/>
      <p:bldP spid="23" grpId="0" animBg="1"/>
      <p:bldP spid="23" grpId="1" animBg="1"/>
      <p:bldP spid="24" grpId="0" animBg="1"/>
      <p:bldP spid="24" grpId="1" animBg="1"/>
      <p:bldP spid="26" grpId="0"/>
      <p:bldP spid="2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50"/>
          <p:cNvSpPr txBox="1"/>
          <p:nvPr/>
        </p:nvSpPr>
        <p:spPr>
          <a:xfrm>
            <a:off x="2272147" y="934978"/>
            <a:ext cx="30255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 ৩</a:t>
            </a:r>
            <a:r>
              <a:rPr lang="bn-IN" sz="9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2216727" y="1842651"/>
            <a:ext cx="30683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১</a:t>
            </a:r>
            <a:r>
              <a:rPr lang="bn-IN" sz="9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1558643" y="1759522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0" y="-6730"/>
            <a:ext cx="522968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sz="8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bn-IN" sz="8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50"/>
          <p:cNvSpPr txBox="1"/>
          <p:nvPr/>
        </p:nvSpPr>
        <p:spPr>
          <a:xfrm>
            <a:off x="132442" y="2819194"/>
            <a:ext cx="53050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4  ৬  ৮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50"/>
          <p:cNvSpPr txBox="1"/>
          <p:nvPr/>
        </p:nvSpPr>
        <p:spPr>
          <a:xfrm>
            <a:off x="97418" y="3454251"/>
            <a:ext cx="522968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 ৩  ৪ 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80251" y="5347846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50"/>
          <p:cNvSpPr txBox="1"/>
          <p:nvPr/>
        </p:nvSpPr>
        <p:spPr>
          <a:xfrm>
            <a:off x="100016" y="5060268"/>
            <a:ext cx="528510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7 3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৮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4329128" y="4898875"/>
            <a:ext cx="2762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9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7529955" y="1128497"/>
            <a:ext cx="465469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66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থাকে</a:t>
            </a:r>
          </a:p>
          <a:p>
            <a:pPr algn="ctr"/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গুণফলে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দিক থেকে ততটা </a:t>
            </a:r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66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পরে দশমিক </a:t>
            </a:r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ight Arrow 1"/>
          <p:cNvSpPr/>
          <p:nvPr/>
        </p:nvSpPr>
        <p:spPr>
          <a:xfrm rot="10800000">
            <a:off x="5298957" y="1461720"/>
            <a:ext cx="2230998" cy="428188"/>
          </a:xfrm>
          <a:prstGeom prst="rightArrow">
            <a:avLst>
              <a:gd name="adj1" fmla="val 50000"/>
              <a:gd name="adj2" fmla="val 2201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10800000">
            <a:off x="5292029" y="5603078"/>
            <a:ext cx="2230998" cy="428188"/>
          </a:xfrm>
          <a:prstGeom prst="rightArrow">
            <a:avLst>
              <a:gd name="adj1" fmla="val 50000"/>
              <a:gd name="adj2" fmla="val 2201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682835" y="1285873"/>
            <a:ext cx="602699" cy="78581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682834" y="5380336"/>
            <a:ext cx="658553" cy="78581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50"/>
          <p:cNvSpPr txBox="1"/>
          <p:nvPr/>
        </p:nvSpPr>
        <p:spPr>
          <a:xfrm>
            <a:off x="5837076" y="5923585"/>
            <a:ext cx="528510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5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5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5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গুণফল</a:t>
            </a:r>
            <a:r>
              <a:rPr lang="en-US" sz="5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7300</a:t>
            </a:r>
            <a:r>
              <a:rPr lang="bn-IN" sz="55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.৮</a:t>
            </a:r>
            <a:endParaRPr lang="en-US" sz="55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1389773" y="3082179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50"/>
          <p:cNvSpPr txBox="1"/>
          <p:nvPr/>
        </p:nvSpPr>
        <p:spPr>
          <a:xfrm>
            <a:off x="121227" y="4192443"/>
            <a:ext cx="522968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7 0 2 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  ০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41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000"/>
                            </p:stCondLst>
                            <p:childTnLst>
                              <p:par>
                                <p:cTn id="1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7" grpId="0"/>
      <p:bldP spid="25" grpId="0"/>
      <p:bldP spid="27" grpId="0"/>
      <p:bldP spid="19" grpId="0"/>
      <p:bldP spid="15" grpId="0"/>
      <p:bldP spid="16" grpId="0"/>
      <p:bldP spid="16" grpId="1"/>
      <p:bldP spid="2" grpId="0" animBg="1"/>
      <p:bldP spid="2" grpId="1" animBg="1"/>
      <p:bldP spid="22" grpId="0" animBg="1"/>
      <p:bldP spid="22" grpId="1" animBg="1"/>
      <p:bldP spid="3" grpId="0" animBg="1"/>
      <p:bldP spid="3" grpId="1" animBg="1"/>
      <p:bldP spid="24" grpId="0" animBg="1"/>
      <p:bldP spid="24" grpId="1" animBg="1"/>
      <p:bldP spid="26" grpId="0"/>
      <p:bldP spid="2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50"/>
          <p:cNvSpPr txBox="1"/>
          <p:nvPr/>
        </p:nvSpPr>
        <p:spPr>
          <a:xfrm>
            <a:off x="1871665" y="934978"/>
            <a:ext cx="34259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.</a:t>
            </a:r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2216727" y="1842651"/>
            <a:ext cx="30683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1558643" y="1759522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-1" y="-6730"/>
            <a:ext cx="543750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sz="8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bn-IN" sz="8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en-US" sz="8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50"/>
          <p:cNvSpPr txBox="1"/>
          <p:nvPr/>
        </p:nvSpPr>
        <p:spPr>
          <a:xfrm>
            <a:off x="132442" y="2819194"/>
            <a:ext cx="53050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4  ৬  ৮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50"/>
          <p:cNvSpPr txBox="1"/>
          <p:nvPr/>
        </p:nvSpPr>
        <p:spPr>
          <a:xfrm>
            <a:off x="97418" y="3454251"/>
            <a:ext cx="522968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 ৩  ৪ 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80251" y="5347846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50"/>
          <p:cNvSpPr txBox="1"/>
          <p:nvPr/>
        </p:nvSpPr>
        <p:spPr>
          <a:xfrm>
            <a:off x="100016" y="5060268"/>
            <a:ext cx="528510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3 0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  ৮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7529955" y="1128497"/>
            <a:ext cx="465469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66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6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যত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bn-IN" sz="6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থাকে</a:t>
            </a:r>
          </a:p>
          <a:p>
            <a:pPr algn="ctr"/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গুণফলে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</a:t>
            </a:r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দিক থেকে ততটা </a:t>
            </a:r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en-US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66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6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পরে দশমিক </a:t>
            </a:r>
            <a:r>
              <a:rPr lang="en-US" sz="66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endParaRPr lang="en-US" sz="6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ight Arrow 1"/>
          <p:cNvSpPr/>
          <p:nvPr/>
        </p:nvSpPr>
        <p:spPr>
          <a:xfrm rot="10800000">
            <a:off x="5298957" y="1461720"/>
            <a:ext cx="2230998" cy="428188"/>
          </a:xfrm>
          <a:prstGeom prst="rightArrow">
            <a:avLst>
              <a:gd name="adj1" fmla="val 50000"/>
              <a:gd name="adj2" fmla="val 2201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 rot="10800000">
            <a:off x="5294190" y="2414228"/>
            <a:ext cx="2230998" cy="428188"/>
          </a:xfrm>
          <a:prstGeom prst="rightArrow">
            <a:avLst>
              <a:gd name="adj1" fmla="val 50000"/>
              <a:gd name="adj2" fmla="val 2201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10800000">
            <a:off x="5292029" y="5603078"/>
            <a:ext cx="2230998" cy="428188"/>
          </a:xfrm>
          <a:prstGeom prst="rightArrow">
            <a:avLst>
              <a:gd name="adj1" fmla="val 50000"/>
              <a:gd name="adj2" fmla="val 2201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957513" y="1285873"/>
            <a:ext cx="2328022" cy="78581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2957513" y="2238379"/>
            <a:ext cx="2323256" cy="78581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/>
          <p:nvPr/>
        </p:nvCxnSpPr>
        <p:spPr>
          <a:xfrm>
            <a:off x="1389773" y="3082179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50"/>
          <p:cNvSpPr txBox="1"/>
          <p:nvPr/>
        </p:nvSpPr>
        <p:spPr>
          <a:xfrm>
            <a:off x="121227" y="4192443"/>
            <a:ext cx="522968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7 0 2 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  ০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87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00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00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7" grpId="0"/>
      <p:bldP spid="25" grpId="0"/>
      <p:bldP spid="27" grpId="0"/>
      <p:bldP spid="19" grpId="0"/>
      <p:bldP spid="16" grpId="0"/>
      <p:bldP spid="16" grpId="1"/>
      <p:bldP spid="2" grpId="0" animBg="1"/>
      <p:bldP spid="2" grpId="1" animBg="1"/>
      <p:bldP spid="21" grpId="0" animBg="1"/>
      <p:bldP spid="21" grpId="1" animBg="1"/>
      <p:bldP spid="22" grpId="0" animBg="1"/>
      <p:bldP spid="22" grpId="1" animBg="1"/>
      <p:bldP spid="3" grpId="0" animBg="1"/>
      <p:bldP spid="3" grpId="1" animBg="1"/>
      <p:bldP spid="23" grpId="0" animBg="1"/>
      <p:bldP spid="23" grpId="1" animBg="1"/>
      <p:bldP spid="2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50"/>
          <p:cNvSpPr txBox="1"/>
          <p:nvPr/>
        </p:nvSpPr>
        <p:spPr>
          <a:xfrm>
            <a:off x="1871665" y="934978"/>
            <a:ext cx="34259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.</a:t>
            </a:r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50"/>
          <p:cNvSpPr txBox="1"/>
          <p:nvPr/>
        </p:nvSpPr>
        <p:spPr>
          <a:xfrm>
            <a:off x="2216727" y="1842651"/>
            <a:ext cx="30683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96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endParaRPr lang="en-US" sz="96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50"/>
          <p:cNvSpPr txBox="1"/>
          <p:nvPr/>
        </p:nvSpPr>
        <p:spPr>
          <a:xfrm>
            <a:off x="1558643" y="1759522"/>
            <a:ext cx="852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0" y="-6730"/>
            <a:ext cx="56721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ভগ্নাংশের</a:t>
            </a:r>
            <a:r>
              <a:rPr lang="en-US" sz="8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bn-IN" sz="8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।। </a:t>
            </a:r>
            <a:endParaRPr lang="en-US" sz="8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50"/>
          <p:cNvSpPr txBox="1"/>
          <p:nvPr/>
        </p:nvSpPr>
        <p:spPr>
          <a:xfrm>
            <a:off x="132442" y="2819194"/>
            <a:ext cx="53050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4  ৬  ৮</a:t>
            </a:r>
            <a:endParaRPr lang="en-US" sz="77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50"/>
          <p:cNvSpPr txBox="1"/>
          <p:nvPr/>
        </p:nvSpPr>
        <p:spPr>
          <a:xfrm>
            <a:off x="97418" y="3454251"/>
            <a:ext cx="522968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 ৩  ৪ 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380251" y="5347846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50"/>
          <p:cNvSpPr txBox="1"/>
          <p:nvPr/>
        </p:nvSpPr>
        <p:spPr>
          <a:xfrm>
            <a:off x="100016" y="5060268"/>
            <a:ext cx="5285101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3 0</a:t>
            </a:r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  ৮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50"/>
          <p:cNvSpPr txBox="1"/>
          <p:nvPr/>
        </p:nvSpPr>
        <p:spPr>
          <a:xfrm>
            <a:off x="914396" y="5070328"/>
            <a:ext cx="27626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77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</a:t>
            </a:r>
            <a:endParaRPr lang="en-US" sz="77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50"/>
          <p:cNvSpPr txBox="1"/>
          <p:nvPr/>
        </p:nvSpPr>
        <p:spPr>
          <a:xfrm>
            <a:off x="7256783" y="1099908"/>
            <a:ext cx="492787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দশমিকের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ডানে</a:t>
            </a:r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5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৬টা</a:t>
            </a:r>
            <a:r>
              <a:rPr lang="bn-IN" sz="5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endParaRPr lang="bn-IN" sz="5800" b="1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5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গুণফলে</a:t>
            </a:r>
            <a:r>
              <a:rPr lang="bn-IN" sz="5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sz="5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 </a:t>
            </a:r>
            <a:r>
              <a:rPr lang="en-US" sz="5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</a:t>
            </a:r>
            <a:r>
              <a:rPr lang="bn-IN" sz="5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5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তাই </a:t>
            </a:r>
            <a:r>
              <a:rPr lang="en-US" sz="5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১টি</a:t>
            </a:r>
            <a:r>
              <a:rPr lang="bn-IN" sz="5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শুণ্য</a:t>
            </a:r>
            <a:r>
              <a:rPr lang="en-US" sz="5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bn-IN" sz="5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৬টা মিল করতে </a:t>
            </a:r>
            <a:r>
              <a:rPr lang="en-US" sz="5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endParaRPr lang="bn-IN" sz="58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5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তারপর দশমিক হবে</a:t>
            </a:r>
            <a:endParaRPr lang="en-US" sz="5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ight Arrow 1"/>
          <p:cNvSpPr/>
          <p:nvPr/>
        </p:nvSpPr>
        <p:spPr>
          <a:xfrm rot="10800000">
            <a:off x="5298957" y="1461720"/>
            <a:ext cx="2230998" cy="428188"/>
          </a:xfrm>
          <a:prstGeom prst="rightArrow">
            <a:avLst>
              <a:gd name="adj1" fmla="val 50000"/>
              <a:gd name="adj2" fmla="val 2201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 rot="10800000">
            <a:off x="5294190" y="2414228"/>
            <a:ext cx="2230998" cy="428188"/>
          </a:xfrm>
          <a:prstGeom prst="rightArrow">
            <a:avLst>
              <a:gd name="adj1" fmla="val 50000"/>
              <a:gd name="adj2" fmla="val 2201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10800000">
            <a:off x="5406327" y="5494636"/>
            <a:ext cx="1884663" cy="428188"/>
          </a:xfrm>
          <a:prstGeom prst="rightArrow">
            <a:avLst>
              <a:gd name="adj1" fmla="val 50000"/>
              <a:gd name="adj2" fmla="val 2201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957513" y="1285873"/>
            <a:ext cx="2328022" cy="78581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2957513" y="2238379"/>
            <a:ext cx="2323256" cy="78581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32443" y="5380336"/>
            <a:ext cx="5208946" cy="78581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50"/>
          <p:cNvSpPr txBox="1"/>
          <p:nvPr/>
        </p:nvSpPr>
        <p:spPr>
          <a:xfrm>
            <a:off x="6186494" y="6009313"/>
            <a:ext cx="537860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5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5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55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গুণফল</a:t>
            </a:r>
            <a:r>
              <a:rPr lang="en-US" sz="55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5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.0730০৮</a:t>
            </a:r>
            <a:endParaRPr lang="en-US" sz="55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1389773" y="3082179"/>
            <a:ext cx="4100946" cy="1386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50"/>
          <p:cNvSpPr txBox="1"/>
          <p:nvPr/>
        </p:nvSpPr>
        <p:spPr>
          <a:xfrm>
            <a:off x="121227" y="4192443"/>
            <a:ext cx="522968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n-IN" sz="77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7 0 2  </a:t>
            </a:r>
            <a:r>
              <a:rPr lang="bn-IN" sz="77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  ০</a:t>
            </a:r>
            <a:endParaRPr lang="en-US" sz="77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50"/>
          <p:cNvSpPr txBox="1"/>
          <p:nvPr/>
        </p:nvSpPr>
        <p:spPr>
          <a:xfrm>
            <a:off x="528633" y="4841723"/>
            <a:ext cx="2762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9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9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Right Arrow 30"/>
          <p:cNvSpPr/>
          <p:nvPr/>
        </p:nvSpPr>
        <p:spPr>
          <a:xfrm rot="8349854">
            <a:off x="5008707" y="4234523"/>
            <a:ext cx="3047176" cy="428188"/>
          </a:xfrm>
          <a:prstGeom prst="rightArrow">
            <a:avLst>
              <a:gd name="adj1" fmla="val 50000"/>
              <a:gd name="adj2" fmla="val 2201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61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6" grpId="1"/>
      <p:bldP spid="2" grpId="0" animBg="1"/>
      <p:bldP spid="2" grpId="1" animBg="1"/>
      <p:bldP spid="21" grpId="0" animBg="1"/>
      <p:bldP spid="21" grpId="1" animBg="1"/>
      <p:bldP spid="22" grpId="0" animBg="1"/>
      <p:bldP spid="22" grpId="1" animBg="1"/>
      <p:bldP spid="3" grpId="0" animBg="1"/>
      <p:bldP spid="3" grpId="1" animBg="1"/>
      <p:bldP spid="23" grpId="0" animBg="1"/>
      <p:bldP spid="23" grpId="1" animBg="1"/>
      <p:bldP spid="24" grpId="0" animBg="1"/>
      <p:bldP spid="24" grpId="1" animBg="1"/>
      <p:bldP spid="26" grpId="0"/>
      <p:bldP spid="30" grpId="0"/>
      <p:bldP spid="31" grpId="0" animBg="1"/>
      <p:bldP spid="31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720</TotalTime>
  <Words>730</Words>
  <Application>Microsoft Office PowerPoint</Application>
  <PresentationFormat>Widescreen</PresentationFormat>
  <Paragraphs>302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450</cp:revision>
  <dcterms:created xsi:type="dcterms:W3CDTF">2018-11-07T04:43:11Z</dcterms:created>
  <dcterms:modified xsi:type="dcterms:W3CDTF">2019-09-30T07:17:11Z</dcterms:modified>
</cp:coreProperties>
</file>