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0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0C0"/>
    <a:srgbClr val="60A6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2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7431F17-5A81-4EF3-80F7-D66D2F955EF4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E1ED5959-570F-4B40-A650-B98AD96661E8}">
      <dgm:prSet phldrT="[Text]" custT="1"/>
      <dgm:spPr/>
      <dgm:t>
        <a:bodyPr/>
        <a:lstStyle/>
        <a:p>
          <a:r>
            <a:rPr lang="en-US" sz="5400" dirty="0" err="1" smtClean="0"/>
            <a:t>অর্থনীতিতে</a:t>
          </a:r>
          <a:r>
            <a:rPr lang="en-US" sz="5400" dirty="0" smtClean="0"/>
            <a:t> </a:t>
          </a:r>
          <a:r>
            <a:rPr lang="en-US" sz="5400" dirty="0" err="1" smtClean="0"/>
            <a:t>অনানুষ্ঠানিক</a:t>
          </a:r>
          <a:r>
            <a:rPr lang="en-US" sz="5400" dirty="0" smtClean="0"/>
            <a:t> </a:t>
          </a:r>
          <a:r>
            <a:rPr lang="en-US" sz="5400" dirty="0" err="1" smtClean="0"/>
            <a:t>খাতের</a:t>
          </a:r>
          <a:r>
            <a:rPr lang="en-US" sz="5400" dirty="0" smtClean="0"/>
            <a:t> </a:t>
          </a:r>
          <a:r>
            <a:rPr lang="en-US" sz="5400" dirty="0" err="1" smtClean="0"/>
            <a:t>অবদান</a:t>
          </a:r>
          <a:r>
            <a:rPr lang="en-US" sz="5400" dirty="0" smtClean="0"/>
            <a:t>--</a:t>
          </a:r>
          <a:endParaRPr lang="en-US" sz="5400" dirty="0"/>
        </a:p>
      </dgm:t>
    </dgm:pt>
    <dgm:pt modelId="{C40A0C9A-1DED-41A4-B5E0-87DD525A5B6E}" type="parTrans" cxnId="{D08BDE17-7D8E-4829-9F34-B3F237AB5DA0}">
      <dgm:prSet/>
      <dgm:spPr/>
      <dgm:t>
        <a:bodyPr/>
        <a:lstStyle/>
        <a:p>
          <a:endParaRPr lang="en-US" sz="2800"/>
        </a:p>
      </dgm:t>
    </dgm:pt>
    <dgm:pt modelId="{DE13AAB0-CA73-4D11-8045-DB4DE23699E9}" type="sibTrans" cxnId="{D08BDE17-7D8E-4829-9F34-B3F237AB5DA0}">
      <dgm:prSet/>
      <dgm:spPr/>
      <dgm:t>
        <a:bodyPr/>
        <a:lstStyle/>
        <a:p>
          <a:endParaRPr lang="en-US" sz="2800"/>
        </a:p>
      </dgm:t>
    </dgm:pt>
    <dgm:pt modelId="{1F33031D-DA2F-485D-ABB5-D92ACDDB63CF}">
      <dgm:prSet phldrT="[Text]" custT="1"/>
      <dgm:spPr/>
      <dgm:t>
        <a:bodyPr/>
        <a:lstStyle/>
        <a:p>
          <a:r>
            <a:rPr lang="en-US" sz="5400" dirty="0" err="1" smtClean="0"/>
            <a:t>নিজেদের</a:t>
          </a:r>
          <a:r>
            <a:rPr lang="en-US" sz="5400" dirty="0" smtClean="0"/>
            <a:t> </a:t>
          </a:r>
          <a:r>
            <a:rPr lang="en-US" sz="5400" dirty="0" err="1" smtClean="0"/>
            <a:t>জীবিকার</a:t>
          </a:r>
          <a:r>
            <a:rPr lang="en-US" sz="5400" dirty="0" smtClean="0"/>
            <a:t> </a:t>
          </a:r>
          <a:r>
            <a:rPr lang="en-US" sz="5400" dirty="0" err="1" smtClean="0"/>
            <a:t>সংস্থান</a:t>
          </a:r>
          <a:r>
            <a:rPr lang="en-US" sz="5400" dirty="0" smtClean="0"/>
            <a:t> </a:t>
          </a:r>
          <a:r>
            <a:rPr lang="en-US" sz="5400" dirty="0" err="1" smtClean="0"/>
            <a:t>করে</a:t>
          </a:r>
          <a:r>
            <a:rPr lang="en-US" sz="5400" dirty="0" smtClean="0"/>
            <a:t>।</a:t>
          </a:r>
          <a:endParaRPr lang="en-US" sz="5400" dirty="0"/>
        </a:p>
      </dgm:t>
    </dgm:pt>
    <dgm:pt modelId="{26EC3095-AFBF-4841-A823-CF5F56B54D85}" type="parTrans" cxnId="{B2920CFC-F9B3-4A66-82C3-5548E304091D}">
      <dgm:prSet/>
      <dgm:spPr/>
      <dgm:t>
        <a:bodyPr/>
        <a:lstStyle/>
        <a:p>
          <a:endParaRPr lang="en-US" sz="2800"/>
        </a:p>
      </dgm:t>
    </dgm:pt>
    <dgm:pt modelId="{6CE01395-CD77-4415-AE77-A9943301CC5C}" type="sibTrans" cxnId="{B2920CFC-F9B3-4A66-82C3-5548E304091D}">
      <dgm:prSet/>
      <dgm:spPr/>
      <dgm:t>
        <a:bodyPr/>
        <a:lstStyle/>
        <a:p>
          <a:endParaRPr lang="en-US" sz="2800"/>
        </a:p>
      </dgm:t>
    </dgm:pt>
    <dgm:pt modelId="{59DB63AE-14D3-4D65-8D8A-40AF8D7A46F2}">
      <dgm:prSet phldrT="[Text]" custT="1"/>
      <dgm:spPr/>
      <dgm:t>
        <a:bodyPr/>
        <a:lstStyle/>
        <a:p>
          <a:r>
            <a:rPr lang="en-US" sz="5400" dirty="0" err="1" smtClean="0"/>
            <a:t>দেশের</a:t>
          </a:r>
          <a:r>
            <a:rPr lang="en-US" sz="5400" dirty="0" smtClean="0"/>
            <a:t> </a:t>
          </a:r>
          <a:r>
            <a:rPr lang="en-US" sz="5400" dirty="0" err="1" smtClean="0"/>
            <a:t>অর্থনীতি</a:t>
          </a:r>
          <a:r>
            <a:rPr lang="en-US" sz="5400" dirty="0" smtClean="0"/>
            <a:t> </a:t>
          </a:r>
          <a:r>
            <a:rPr lang="en-US" sz="5400" dirty="0" err="1" smtClean="0"/>
            <a:t>সবল</a:t>
          </a:r>
          <a:r>
            <a:rPr lang="en-US" sz="5400" dirty="0" smtClean="0"/>
            <a:t> ও </a:t>
          </a:r>
          <a:r>
            <a:rPr lang="en-US" sz="5400" dirty="0" err="1" smtClean="0"/>
            <a:t>গতিশীল</a:t>
          </a:r>
          <a:r>
            <a:rPr lang="en-US" sz="5400" dirty="0" smtClean="0"/>
            <a:t> </a:t>
          </a:r>
          <a:r>
            <a:rPr lang="en-US" sz="5400" dirty="0" err="1" smtClean="0"/>
            <a:t>রাখে</a:t>
          </a:r>
          <a:r>
            <a:rPr lang="en-US" sz="5400" dirty="0" smtClean="0"/>
            <a:t>।</a:t>
          </a:r>
          <a:endParaRPr lang="en-US" sz="5400" dirty="0"/>
        </a:p>
      </dgm:t>
    </dgm:pt>
    <dgm:pt modelId="{BBDE7097-7A2A-4D4B-AE52-AC2B7C1AE200}" type="parTrans" cxnId="{E0A17DD4-D540-43C5-82E3-34FEA47E8AF5}">
      <dgm:prSet/>
      <dgm:spPr/>
      <dgm:t>
        <a:bodyPr/>
        <a:lstStyle/>
        <a:p>
          <a:endParaRPr lang="en-US" sz="2800"/>
        </a:p>
      </dgm:t>
    </dgm:pt>
    <dgm:pt modelId="{B7523812-68B8-434F-BF17-3DA375BE88F9}" type="sibTrans" cxnId="{E0A17DD4-D540-43C5-82E3-34FEA47E8AF5}">
      <dgm:prSet/>
      <dgm:spPr/>
      <dgm:t>
        <a:bodyPr/>
        <a:lstStyle/>
        <a:p>
          <a:endParaRPr lang="en-US" sz="2800"/>
        </a:p>
      </dgm:t>
    </dgm:pt>
    <dgm:pt modelId="{A8B18BAF-317D-42FE-837F-8724FF66D359}">
      <dgm:prSet custT="1"/>
      <dgm:spPr/>
      <dgm:t>
        <a:bodyPr/>
        <a:lstStyle/>
        <a:p>
          <a:r>
            <a:rPr lang="en-US" sz="5400" dirty="0" err="1" smtClean="0"/>
            <a:t>অন্যের</a:t>
          </a:r>
          <a:r>
            <a:rPr lang="en-US" sz="5400" dirty="0" smtClean="0"/>
            <a:t> </a:t>
          </a:r>
          <a:r>
            <a:rPr lang="en-US" sz="5400" dirty="0" err="1" smtClean="0"/>
            <a:t>চাহিদা</a:t>
          </a:r>
          <a:r>
            <a:rPr lang="en-US" sz="5400" dirty="0" smtClean="0"/>
            <a:t> </a:t>
          </a:r>
          <a:r>
            <a:rPr lang="en-US" sz="5400" dirty="0" err="1" smtClean="0"/>
            <a:t>মিটায়</a:t>
          </a:r>
          <a:r>
            <a:rPr lang="en-US" sz="5400" dirty="0" smtClean="0"/>
            <a:t>।</a:t>
          </a:r>
          <a:endParaRPr lang="en-US" sz="5400" dirty="0"/>
        </a:p>
      </dgm:t>
    </dgm:pt>
    <dgm:pt modelId="{A606FAFB-0E5D-49C3-B44B-7A3694C139F9}" type="parTrans" cxnId="{E74E2650-EB11-44AD-81E4-063AB8540932}">
      <dgm:prSet/>
      <dgm:spPr/>
      <dgm:t>
        <a:bodyPr/>
        <a:lstStyle/>
        <a:p>
          <a:endParaRPr lang="en-US" sz="2800"/>
        </a:p>
      </dgm:t>
    </dgm:pt>
    <dgm:pt modelId="{3A9DCD3C-E1DB-472B-9281-DB4D217A3549}" type="sibTrans" cxnId="{E74E2650-EB11-44AD-81E4-063AB8540932}">
      <dgm:prSet/>
      <dgm:spPr/>
      <dgm:t>
        <a:bodyPr/>
        <a:lstStyle/>
        <a:p>
          <a:endParaRPr lang="en-US" sz="2800"/>
        </a:p>
      </dgm:t>
    </dgm:pt>
    <dgm:pt modelId="{EDAE2458-7A31-4400-AA38-27EB974C63DA}">
      <dgm:prSet custT="1"/>
      <dgm:spPr/>
      <dgm:t>
        <a:bodyPr/>
        <a:lstStyle/>
        <a:p>
          <a:r>
            <a:rPr lang="en-US" sz="5400" dirty="0" err="1" smtClean="0"/>
            <a:t>বেকার</a:t>
          </a:r>
          <a:r>
            <a:rPr lang="en-US" sz="5400" dirty="0" smtClean="0"/>
            <a:t> </a:t>
          </a:r>
          <a:r>
            <a:rPr lang="en-US" sz="5400" dirty="0" err="1" smtClean="0"/>
            <a:t>সমস্যার</a:t>
          </a:r>
          <a:r>
            <a:rPr lang="en-US" sz="5400" dirty="0" smtClean="0"/>
            <a:t> </a:t>
          </a:r>
          <a:r>
            <a:rPr lang="en-US" sz="5400" dirty="0" err="1" smtClean="0"/>
            <a:t>সমাধান</a:t>
          </a:r>
          <a:r>
            <a:rPr lang="en-US" sz="5400" dirty="0" smtClean="0"/>
            <a:t> </a:t>
          </a:r>
          <a:r>
            <a:rPr lang="en-US" sz="5400" dirty="0" err="1" smtClean="0"/>
            <a:t>হয়</a:t>
          </a:r>
          <a:r>
            <a:rPr lang="en-US" sz="5400" dirty="0" smtClean="0"/>
            <a:t>।</a:t>
          </a:r>
          <a:endParaRPr lang="en-US" sz="5400" dirty="0"/>
        </a:p>
      </dgm:t>
    </dgm:pt>
    <dgm:pt modelId="{F569BE37-8CAB-45D7-A155-05C3C9F8473E}" type="parTrans" cxnId="{7D390BCD-C5FD-4E68-A197-2EE05ACCBA18}">
      <dgm:prSet/>
      <dgm:spPr/>
      <dgm:t>
        <a:bodyPr/>
        <a:lstStyle/>
        <a:p>
          <a:endParaRPr lang="en-US" sz="2800"/>
        </a:p>
      </dgm:t>
    </dgm:pt>
    <dgm:pt modelId="{6FA1E672-A057-4E16-9240-9C11147BEFE3}" type="sibTrans" cxnId="{7D390BCD-C5FD-4E68-A197-2EE05ACCBA18}">
      <dgm:prSet/>
      <dgm:spPr/>
      <dgm:t>
        <a:bodyPr/>
        <a:lstStyle/>
        <a:p>
          <a:endParaRPr lang="en-US" sz="2800"/>
        </a:p>
      </dgm:t>
    </dgm:pt>
    <dgm:pt modelId="{D6E30A14-D0AE-4256-A3F1-A9C32A0781E2}" type="pres">
      <dgm:prSet presAssocID="{07431F17-5A81-4EF3-80F7-D66D2F955EF4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EAF882C2-7142-41B6-9751-F56F8544D34C}" type="pres">
      <dgm:prSet presAssocID="{07431F17-5A81-4EF3-80F7-D66D2F955EF4}" presName="Name1" presStyleCnt="0"/>
      <dgm:spPr/>
    </dgm:pt>
    <dgm:pt modelId="{6E8074B2-F464-45F9-85CF-F03895242C07}" type="pres">
      <dgm:prSet presAssocID="{07431F17-5A81-4EF3-80F7-D66D2F955EF4}" presName="cycle" presStyleCnt="0"/>
      <dgm:spPr/>
    </dgm:pt>
    <dgm:pt modelId="{F5E10FE4-199E-40A8-A3A6-084B3E7739C1}" type="pres">
      <dgm:prSet presAssocID="{07431F17-5A81-4EF3-80F7-D66D2F955EF4}" presName="srcNode" presStyleLbl="node1" presStyleIdx="0" presStyleCnt="5"/>
      <dgm:spPr/>
    </dgm:pt>
    <dgm:pt modelId="{881BFEE2-553D-483A-AFA9-55F6C1391B23}" type="pres">
      <dgm:prSet presAssocID="{07431F17-5A81-4EF3-80F7-D66D2F955EF4}" presName="conn" presStyleLbl="parChTrans1D2" presStyleIdx="0" presStyleCnt="1"/>
      <dgm:spPr/>
      <dgm:t>
        <a:bodyPr/>
        <a:lstStyle/>
        <a:p>
          <a:endParaRPr lang="en-US"/>
        </a:p>
      </dgm:t>
    </dgm:pt>
    <dgm:pt modelId="{D9B5F629-C85B-4184-A245-12B556385DD8}" type="pres">
      <dgm:prSet presAssocID="{07431F17-5A81-4EF3-80F7-D66D2F955EF4}" presName="extraNode" presStyleLbl="node1" presStyleIdx="0" presStyleCnt="5"/>
      <dgm:spPr/>
    </dgm:pt>
    <dgm:pt modelId="{ED12F3AE-91A8-4A09-8CA8-6C21015961F1}" type="pres">
      <dgm:prSet presAssocID="{07431F17-5A81-4EF3-80F7-D66D2F955EF4}" presName="dstNode" presStyleLbl="node1" presStyleIdx="0" presStyleCnt="5"/>
      <dgm:spPr/>
    </dgm:pt>
    <dgm:pt modelId="{6E20192A-0E36-464F-826A-5828E1844274}" type="pres">
      <dgm:prSet presAssocID="{E1ED5959-570F-4B40-A650-B98AD96661E8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0F2C6A3-B346-4717-85E1-A7AC03455D2B}" type="pres">
      <dgm:prSet presAssocID="{E1ED5959-570F-4B40-A650-B98AD96661E8}" presName="accent_1" presStyleCnt="0"/>
      <dgm:spPr/>
    </dgm:pt>
    <dgm:pt modelId="{331DFC8C-AB6E-4002-BA20-6B695ACABD8D}" type="pres">
      <dgm:prSet presAssocID="{E1ED5959-570F-4B40-A650-B98AD96661E8}" presName="accentRepeatNode" presStyleLbl="solidFgAcc1" presStyleIdx="0" presStyleCnt="5"/>
      <dgm:spPr/>
    </dgm:pt>
    <dgm:pt modelId="{29F8A6E1-E58F-4443-8C68-F055E5430245}" type="pres">
      <dgm:prSet presAssocID="{1F33031D-DA2F-485D-ABB5-D92ACDDB63CF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8E6BDA9-3EE6-4BCE-BDC2-F525BBBACA7D}" type="pres">
      <dgm:prSet presAssocID="{1F33031D-DA2F-485D-ABB5-D92ACDDB63CF}" presName="accent_2" presStyleCnt="0"/>
      <dgm:spPr/>
    </dgm:pt>
    <dgm:pt modelId="{0E68219D-25C0-4A6C-8AD1-5B7703F18F36}" type="pres">
      <dgm:prSet presAssocID="{1F33031D-DA2F-485D-ABB5-D92ACDDB63CF}" presName="accentRepeatNode" presStyleLbl="solidFgAcc1" presStyleIdx="1" presStyleCnt="5"/>
      <dgm:spPr/>
    </dgm:pt>
    <dgm:pt modelId="{DE47EAAB-F1D2-470B-AA59-7ACAD692414D}" type="pres">
      <dgm:prSet presAssocID="{59DB63AE-14D3-4D65-8D8A-40AF8D7A46F2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1429137-42FC-41D6-AD9B-76C38F2A32CC}" type="pres">
      <dgm:prSet presAssocID="{59DB63AE-14D3-4D65-8D8A-40AF8D7A46F2}" presName="accent_3" presStyleCnt="0"/>
      <dgm:spPr/>
    </dgm:pt>
    <dgm:pt modelId="{3271BA33-0ECC-40AC-A497-0AAE430A1286}" type="pres">
      <dgm:prSet presAssocID="{59DB63AE-14D3-4D65-8D8A-40AF8D7A46F2}" presName="accentRepeatNode" presStyleLbl="solidFgAcc1" presStyleIdx="2" presStyleCnt="5"/>
      <dgm:spPr/>
    </dgm:pt>
    <dgm:pt modelId="{627F4504-DB89-4896-964D-E2481CFFD207}" type="pres">
      <dgm:prSet presAssocID="{A8B18BAF-317D-42FE-837F-8724FF66D359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E60692D-87F8-4C71-8F39-5CD580145D76}" type="pres">
      <dgm:prSet presAssocID="{A8B18BAF-317D-42FE-837F-8724FF66D359}" presName="accent_4" presStyleCnt="0"/>
      <dgm:spPr/>
    </dgm:pt>
    <dgm:pt modelId="{C0C3B4CE-5B04-48B4-9C03-25BF9F7A90F7}" type="pres">
      <dgm:prSet presAssocID="{A8B18BAF-317D-42FE-837F-8724FF66D359}" presName="accentRepeatNode" presStyleLbl="solidFgAcc1" presStyleIdx="3" presStyleCnt="5"/>
      <dgm:spPr/>
    </dgm:pt>
    <dgm:pt modelId="{DA2A8E68-3068-4D54-9CB1-05A647CD0AF6}" type="pres">
      <dgm:prSet presAssocID="{EDAE2458-7A31-4400-AA38-27EB974C63DA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68AA2E-1DEF-48AF-A963-A03E134C7559}" type="pres">
      <dgm:prSet presAssocID="{EDAE2458-7A31-4400-AA38-27EB974C63DA}" presName="accent_5" presStyleCnt="0"/>
      <dgm:spPr/>
    </dgm:pt>
    <dgm:pt modelId="{6B770F5F-C05F-4D81-A564-6B4144B9D17D}" type="pres">
      <dgm:prSet presAssocID="{EDAE2458-7A31-4400-AA38-27EB974C63DA}" presName="accentRepeatNode" presStyleLbl="solidFgAcc1" presStyleIdx="4" presStyleCnt="5"/>
      <dgm:spPr/>
    </dgm:pt>
  </dgm:ptLst>
  <dgm:cxnLst>
    <dgm:cxn modelId="{4AF3FC51-D63D-4FC0-8BF3-EFB64B1951BC}" type="presOf" srcId="{DE13AAB0-CA73-4D11-8045-DB4DE23699E9}" destId="{881BFEE2-553D-483A-AFA9-55F6C1391B23}" srcOrd="0" destOrd="0" presId="urn:microsoft.com/office/officeart/2008/layout/VerticalCurvedList"/>
    <dgm:cxn modelId="{7D390BCD-C5FD-4E68-A197-2EE05ACCBA18}" srcId="{07431F17-5A81-4EF3-80F7-D66D2F955EF4}" destId="{EDAE2458-7A31-4400-AA38-27EB974C63DA}" srcOrd="4" destOrd="0" parTransId="{F569BE37-8CAB-45D7-A155-05C3C9F8473E}" sibTransId="{6FA1E672-A057-4E16-9240-9C11147BEFE3}"/>
    <dgm:cxn modelId="{E74E2650-EB11-44AD-81E4-063AB8540932}" srcId="{07431F17-5A81-4EF3-80F7-D66D2F955EF4}" destId="{A8B18BAF-317D-42FE-837F-8724FF66D359}" srcOrd="3" destOrd="0" parTransId="{A606FAFB-0E5D-49C3-B44B-7A3694C139F9}" sibTransId="{3A9DCD3C-E1DB-472B-9281-DB4D217A3549}"/>
    <dgm:cxn modelId="{E0A17DD4-D540-43C5-82E3-34FEA47E8AF5}" srcId="{07431F17-5A81-4EF3-80F7-D66D2F955EF4}" destId="{59DB63AE-14D3-4D65-8D8A-40AF8D7A46F2}" srcOrd="2" destOrd="0" parTransId="{BBDE7097-7A2A-4D4B-AE52-AC2B7C1AE200}" sibTransId="{B7523812-68B8-434F-BF17-3DA375BE88F9}"/>
    <dgm:cxn modelId="{D08BDE17-7D8E-4829-9F34-B3F237AB5DA0}" srcId="{07431F17-5A81-4EF3-80F7-D66D2F955EF4}" destId="{E1ED5959-570F-4B40-A650-B98AD96661E8}" srcOrd="0" destOrd="0" parTransId="{C40A0C9A-1DED-41A4-B5E0-87DD525A5B6E}" sibTransId="{DE13AAB0-CA73-4D11-8045-DB4DE23699E9}"/>
    <dgm:cxn modelId="{DCF80773-7B0F-4340-BA3D-0AC5C70A6031}" type="presOf" srcId="{59DB63AE-14D3-4D65-8D8A-40AF8D7A46F2}" destId="{DE47EAAB-F1D2-470B-AA59-7ACAD692414D}" srcOrd="0" destOrd="0" presId="urn:microsoft.com/office/officeart/2008/layout/VerticalCurvedList"/>
    <dgm:cxn modelId="{2FDAF48F-C492-48AA-94E6-F10E7DBEB7A4}" type="presOf" srcId="{1F33031D-DA2F-485D-ABB5-D92ACDDB63CF}" destId="{29F8A6E1-E58F-4443-8C68-F055E5430245}" srcOrd="0" destOrd="0" presId="urn:microsoft.com/office/officeart/2008/layout/VerticalCurvedList"/>
    <dgm:cxn modelId="{E9767188-2AB9-4D63-B34F-A8D23038EBAC}" type="presOf" srcId="{A8B18BAF-317D-42FE-837F-8724FF66D359}" destId="{627F4504-DB89-4896-964D-E2481CFFD207}" srcOrd="0" destOrd="0" presId="urn:microsoft.com/office/officeart/2008/layout/VerticalCurvedList"/>
    <dgm:cxn modelId="{A9B07585-2FC7-4D52-BC0E-14A300B8ABBA}" type="presOf" srcId="{07431F17-5A81-4EF3-80F7-D66D2F955EF4}" destId="{D6E30A14-D0AE-4256-A3F1-A9C32A0781E2}" srcOrd="0" destOrd="0" presId="urn:microsoft.com/office/officeart/2008/layout/VerticalCurvedList"/>
    <dgm:cxn modelId="{82483D2A-4BE2-47B1-991E-36ADE62386B1}" type="presOf" srcId="{E1ED5959-570F-4B40-A650-B98AD96661E8}" destId="{6E20192A-0E36-464F-826A-5828E1844274}" srcOrd="0" destOrd="0" presId="urn:microsoft.com/office/officeart/2008/layout/VerticalCurvedList"/>
    <dgm:cxn modelId="{B2920CFC-F9B3-4A66-82C3-5548E304091D}" srcId="{07431F17-5A81-4EF3-80F7-D66D2F955EF4}" destId="{1F33031D-DA2F-485D-ABB5-D92ACDDB63CF}" srcOrd="1" destOrd="0" parTransId="{26EC3095-AFBF-4841-A823-CF5F56B54D85}" sibTransId="{6CE01395-CD77-4415-AE77-A9943301CC5C}"/>
    <dgm:cxn modelId="{CC6F9292-083F-4F54-9BA9-D007F8349A57}" type="presOf" srcId="{EDAE2458-7A31-4400-AA38-27EB974C63DA}" destId="{DA2A8E68-3068-4D54-9CB1-05A647CD0AF6}" srcOrd="0" destOrd="0" presId="urn:microsoft.com/office/officeart/2008/layout/VerticalCurvedList"/>
    <dgm:cxn modelId="{F3B31051-A16A-4AEA-917B-4F39404A6971}" type="presParOf" srcId="{D6E30A14-D0AE-4256-A3F1-A9C32A0781E2}" destId="{EAF882C2-7142-41B6-9751-F56F8544D34C}" srcOrd="0" destOrd="0" presId="urn:microsoft.com/office/officeart/2008/layout/VerticalCurvedList"/>
    <dgm:cxn modelId="{34463C04-9F5B-40FD-A66C-5803DC3FD1CF}" type="presParOf" srcId="{EAF882C2-7142-41B6-9751-F56F8544D34C}" destId="{6E8074B2-F464-45F9-85CF-F03895242C07}" srcOrd="0" destOrd="0" presId="urn:microsoft.com/office/officeart/2008/layout/VerticalCurvedList"/>
    <dgm:cxn modelId="{C221179E-16F5-41B7-A381-9D146F9CC8D2}" type="presParOf" srcId="{6E8074B2-F464-45F9-85CF-F03895242C07}" destId="{F5E10FE4-199E-40A8-A3A6-084B3E7739C1}" srcOrd="0" destOrd="0" presId="urn:microsoft.com/office/officeart/2008/layout/VerticalCurvedList"/>
    <dgm:cxn modelId="{B431A45E-EEAC-492B-B841-8CCFF01EF495}" type="presParOf" srcId="{6E8074B2-F464-45F9-85CF-F03895242C07}" destId="{881BFEE2-553D-483A-AFA9-55F6C1391B23}" srcOrd="1" destOrd="0" presId="urn:microsoft.com/office/officeart/2008/layout/VerticalCurvedList"/>
    <dgm:cxn modelId="{D0C63508-5084-422E-A5F3-681AB57D494A}" type="presParOf" srcId="{6E8074B2-F464-45F9-85CF-F03895242C07}" destId="{D9B5F629-C85B-4184-A245-12B556385DD8}" srcOrd="2" destOrd="0" presId="urn:microsoft.com/office/officeart/2008/layout/VerticalCurvedList"/>
    <dgm:cxn modelId="{440C90A7-4ED6-42B6-8063-381338E56D68}" type="presParOf" srcId="{6E8074B2-F464-45F9-85CF-F03895242C07}" destId="{ED12F3AE-91A8-4A09-8CA8-6C21015961F1}" srcOrd="3" destOrd="0" presId="urn:microsoft.com/office/officeart/2008/layout/VerticalCurvedList"/>
    <dgm:cxn modelId="{4AB2CF6E-98AB-4C9D-9979-2D71EC7ADD88}" type="presParOf" srcId="{EAF882C2-7142-41B6-9751-F56F8544D34C}" destId="{6E20192A-0E36-464F-826A-5828E1844274}" srcOrd="1" destOrd="0" presId="urn:microsoft.com/office/officeart/2008/layout/VerticalCurvedList"/>
    <dgm:cxn modelId="{E8F69508-6AED-4180-AA89-2432FF3EC690}" type="presParOf" srcId="{EAF882C2-7142-41B6-9751-F56F8544D34C}" destId="{60F2C6A3-B346-4717-85E1-A7AC03455D2B}" srcOrd="2" destOrd="0" presId="urn:microsoft.com/office/officeart/2008/layout/VerticalCurvedList"/>
    <dgm:cxn modelId="{95740549-92C7-4914-96A6-776374249826}" type="presParOf" srcId="{60F2C6A3-B346-4717-85E1-A7AC03455D2B}" destId="{331DFC8C-AB6E-4002-BA20-6B695ACABD8D}" srcOrd="0" destOrd="0" presId="urn:microsoft.com/office/officeart/2008/layout/VerticalCurvedList"/>
    <dgm:cxn modelId="{7320A0B2-4037-4F8E-B939-1736385502C7}" type="presParOf" srcId="{EAF882C2-7142-41B6-9751-F56F8544D34C}" destId="{29F8A6E1-E58F-4443-8C68-F055E5430245}" srcOrd="3" destOrd="0" presId="urn:microsoft.com/office/officeart/2008/layout/VerticalCurvedList"/>
    <dgm:cxn modelId="{B4FB80FF-4D9A-4214-81CD-663F5C3BE447}" type="presParOf" srcId="{EAF882C2-7142-41B6-9751-F56F8544D34C}" destId="{18E6BDA9-3EE6-4BCE-BDC2-F525BBBACA7D}" srcOrd="4" destOrd="0" presId="urn:microsoft.com/office/officeart/2008/layout/VerticalCurvedList"/>
    <dgm:cxn modelId="{53AD9127-63AF-4A01-9702-467658442682}" type="presParOf" srcId="{18E6BDA9-3EE6-4BCE-BDC2-F525BBBACA7D}" destId="{0E68219D-25C0-4A6C-8AD1-5B7703F18F36}" srcOrd="0" destOrd="0" presId="urn:microsoft.com/office/officeart/2008/layout/VerticalCurvedList"/>
    <dgm:cxn modelId="{F83A2964-AC01-46B5-99DD-1FB27C6006E3}" type="presParOf" srcId="{EAF882C2-7142-41B6-9751-F56F8544D34C}" destId="{DE47EAAB-F1D2-470B-AA59-7ACAD692414D}" srcOrd="5" destOrd="0" presId="urn:microsoft.com/office/officeart/2008/layout/VerticalCurvedList"/>
    <dgm:cxn modelId="{5C32B848-6E2A-4CA5-BB87-5587B021A4D0}" type="presParOf" srcId="{EAF882C2-7142-41B6-9751-F56F8544D34C}" destId="{01429137-42FC-41D6-AD9B-76C38F2A32CC}" srcOrd="6" destOrd="0" presId="urn:microsoft.com/office/officeart/2008/layout/VerticalCurvedList"/>
    <dgm:cxn modelId="{C381FD05-BFD9-46D9-8089-DA20FD8FC439}" type="presParOf" srcId="{01429137-42FC-41D6-AD9B-76C38F2A32CC}" destId="{3271BA33-0ECC-40AC-A497-0AAE430A1286}" srcOrd="0" destOrd="0" presId="urn:microsoft.com/office/officeart/2008/layout/VerticalCurvedList"/>
    <dgm:cxn modelId="{38885578-FB48-4EED-AA85-32D7C6CAA424}" type="presParOf" srcId="{EAF882C2-7142-41B6-9751-F56F8544D34C}" destId="{627F4504-DB89-4896-964D-E2481CFFD207}" srcOrd="7" destOrd="0" presId="urn:microsoft.com/office/officeart/2008/layout/VerticalCurvedList"/>
    <dgm:cxn modelId="{1DB999D7-E7D2-4B1D-AAB9-1B0FE2F3C357}" type="presParOf" srcId="{EAF882C2-7142-41B6-9751-F56F8544D34C}" destId="{4E60692D-87F8-4C71-8F39-5CD580145D76}" srcOrd="8" destOrd="0" presId="urn:microsoft.com/office/officeart/2008/layout/VerticalCurvedList"/>
    <dgm:cxn modelId="{5758E647-A9AA-4BB5-B6C8-CF23B279D9ED}" type="presParOf" srcId="{4E60692D-87F8-4C71-8F39-5CD580145D76}" destId="{C0C3B4CE-5B04-48B4-9C03-25BF9F7A90F7}" srcOrd="0" destOrd="0" presId="urn:microsoft.com/office/officeart/2008/layout/VerticalCurvedList"/>
    <dgm:cxn modelId="{D71CE535-9866-4236-98A1-749F39CFDC26}" type="presParOf" srcId="{EAF882C2-7142-41B6-9751-F56F8544D34C}" destId="{DA2A8E68-3068-4D54-9CB1-05A647CD0AF6}" srcOrd="9" destOrd="0" presId="urn:microsoft.com/office/officeart/2008/layout/VerticalCurvedList"/>
    <dgm:cxn modelId="{5DF4920C-5418-48F3-BA89-D68ACE7EEC2E}" type="presParOf" srcId="{EAF882C2-7142-41B6-9751-F56F8544D34C}" destId="{A868AA2E-1DEF-48AF-A963-A03E134C7559}" srcOrd="10" destOrd="0" presId="urn:microsoft.com/office/officeart/2008/layout/VerticalCurvedList"/>
    <dgm:cxn modelId="{8E65FAD2-1F52-46B0-877D-7345FB82DB7C}" type="presParOf" srcId="{A868AA2E-1DEF-48AF-A963-A03E134C7559}" destId="{6B770F5F-C05F-4D81-A564-6B4144B9D17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1BFEE2-553D-483A-AFA9-55F6C1391B23}">
      <dsp:nvSpPr>
        <dsp:cNvPr id="0" name=""/>
        <dsp:cNvSpPr/>
      </dsp:nvSpPr>
      <dsp:spPr>
        <a:xfrm>
          <a:off x="-6831475" y="-1044512"/>
          <a:ext cx="8130377" cy="8130377"/>
        </a:xfrm>
        <a:prstGeom prst="blockArc">
          <a:avLst>
            <a:gd name="adj1" fmla="val 18900000"/>
            <a:gd name="adj2" fmla="val 2700000"/>
            <a:gd name="adj3" fmla="val 266"/>
          </a:avLst>
        </a:pr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20192A-0E36-464F-826A-5828E1844274}">
      <dsp:nvSpPr>
        <dsp:cNvPr id="0" name=""/>
        <dsp:cNvSpPr/>
      </dsp:nvSpPr>
      <dsp:spPr>
        <a:xfrm>
          <a:off x="567257" y="377463"/>
          <a:ext cx="10582360" cy="75541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9607" tIns="137160" rIns="137160" bIns="137160" numCol="1" spcCol="1270" anchor="ctr" anchorCtr="0">
          <a:noAutofit/>
        </a:bodyPr>
        <a:lstStyle/>
        <a:p>
          <a:pPr lvl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400" kern="1200" dirty="0" err="1" smtClean="0"/>
            <a:t>অর্থনীতিতে</a:t>
          </a:r>
          <a:r>
            <a:rPr lang="en-US" sz="5400" kern="1200" dirty="0" smtClean="0"/>
            <a:t> </a:t>
          </a:r>
          <a:r>
            <a:rPr lang="en-US" sz="5400" kern="1200" dirty="0" err="1" smtClean="0"/>
            <a:t>অনানুষ্ঠানিক</a:t>
          </a:r>
          <a:r>
            <a:rPr lang="en-US" sz="5400" kern="1200" dirty="0" smtClean="0"/>
            <a:t> </a:t>
          </a:r>
          <a:r>
            <a:rPr lang="en-US" sz="5400" kern="1200" dirty="0" err="1" smtClean="0"/>
            <a:t>খাতের</a:t>
          </a:r>
          <a:r>
            <a:rPr lang="en-US" sz="5400" kern="1200" dirty="0" smtClean="0"/>
            <a:t> </a:t>
          </a:r>
          <a:r>
            <a:rPr lang="en-US" sz="5400" kern="1200" dirty="0" err="1" smtClean="0"/>
            <a:t>অবদান</a:t>
          </a:r>
          <a:r>
            <a:rPr lang="en-US" sz="5400" kern="1200" dirty="0" smtClean="0"/>
            <a:t>--</a:t>
          </a:r>
          <a:endParaRPr lang="en-US" sz="5400" kern="1200" dirty="0"/>
        </a:p>
      </dsp:txBody>
      <dsp:txXfrm>
        <a:off x="567257" y="377463"/>
        <a:ext cx="10582360" cy="755410"/>
      </dsp:txXfrm>
    </dsp:sp>
    <dsp:sp modelId="{331DFC8C-AB6E-4002-BA20-6B695ACABD8D}">
      <dsp:nvSpPr>
        <dsp:cNvPr id="0" name=""/>
        <dsp:cNvSpPr/>
      </dsp:nvSpPr>
      <dsp:spPr>
        <a:xfrm>
          <a:off x="95125" y="283037"/>
          <a:ext cx="944263" cy="94426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F8A6E1-E58F-4443-8C68-F055E5430245}">
      <dsp:nvSpPr>
        <dsp:cNvPr id="0" name=""/>
        <dsp:cNvSpPr/>
      </dsp:nvSpPr>
      <dsp:spPr>
        <a:xfrm>
          <a:off x="1108562" y="1510217"/>
          <a:ext cx="10041055" cy="755410"/>
        </a:xfrm>
        <a:prstGeom prst="rect">
          <a:avLst/>
        </a:prstGeom>
        <a:solidFill>
          <a:schemeClr val="accent5">
            <a:hueOff val="-1838336"/>
            <a:satOff val="-2557"/>
            <a:lumOff val="-98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9607" tIns="137160" rIns="137160" bIns="137160" numCol="1" spcCol="1270" anchor="ctr" anchorCtr="0">
          <a:noAutofit/>
        </a:bodyPr>
        <a:lstStyle/>
        <a:p>
          <a:pPr lvl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400" kern="1200" dirty="0" err="1" smtClean="0"/>
            <a:t>নিজেদের</a:t>
          </a:r>
          <a:r>
            <a:rPr lang="en-US" sz="5400" kern="1200" dirty="0" smtClean="0"/>
            <a:t> </a:t>
          </a:r>
          <a:r>
            <a:rPr lang="en-US" sz="5400" kern="1200" dirty="0" err="1" smtClean="0"/>
            <a:t>জীবিকার</a:t>
          </a:r>
          <a:r>
            <a:rPr lang="en-US" sz="5400" kern="1200" dirty="0" smtClean="0"/>
            <a:t> </a:t>
          </a:r>
          <a:r>
            <a:rPr lang="en-US" sz="5400" kern="1200" dirty="0" err="1" smtClean="0"/>
            <a:t>সংস্থান</a:t>
          </a:r>
          <a:r>
            <a:rPr lang="en-US" sz="5400" kern="1200" dirty="0" smtClean="0"/>
            <a:t> </a:t>
          </a:r>
          <a:r>
            <a:rPr lang="en-US" sz="5400" kern="1200" dirty="0" err="1" smtClean="0"/>
            <a:t>করে</a:t>
          </a:r>
          <a:r>
            <a:rPr lang="en-US" sz="5400" kern="1200" dirty="0" smtClean="0"/>
            <a:t>।</a:t>
          </a:r>
          <a:endParaRPr lang="en-US" sz="5400" kern="1200" dirty="0"/>
        </a:p>
      </dsp:txBody>
      <dsp:txXfrm>
        <a:off x="1108562" y="1510217"/>
        <a:ext cx="10041055" cy="755410"/>
      </dsp:txXfrm>
    </dsp:sp>
    <dsp:sp modelId="{0E68219D-25C0-4A6C-8AD1-5B7703F18F36}">
      <dsp:nvSpPr>
        <dsp:cNvPr id="0" name=""/>
        <dsp:cNvSpPr/>
      </dsp:nvSpPr>
      <dsp:spPr>
        <a:xfrm>
          <a:off x="636431" y="1415790"/>
          <a:ext cx="944263" cy="94426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1838336"/>
              <a:satOff val="-2557"/>
              <a:lumOff val="-98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47EAAB-F1D2-470B-AA59-7ACAD692414D}">
      <dsp:nvSpPr>
        <dsp:cNvPr id="0" name=""/>
        <dsp:cNvSpPr/>
      </dsp:nvSpPr>
      <dsp:spPr>
        <a:xfrm>
          <a:off x="1274699" y="2642970"/>
          <a:ext cx="9874918" cy="755410"/>
        </a:xfrm>
        <a:prstGeom prst="rect">
          <a:avLst/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9607" tIns="137160" rIns="137160" bIns="137160" numCol="1" spcCol="1270" anchor="ctr" anchorCtr="0">
          <a:noAutofit/>
        </a:bodyPr>
        <a:lstStyle/>
        <a:p>
          <a:pPr lvl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400" kern="1200" dirty="0" err="1" smtClean="0"/>
            <a:t>দেশের</a:t>
          </a:r>
          <a:r>
            <a:rPr lang="en-US" sz="5400" kern="1200" dirty="0" smtClean="0"/>
            <a:t> </a:t>
          </a:r>
          <a:r>
            <a:rPr lang="en-US" sz="5400" kern="1200" dirty="0" err="1" smtClean="0"/>
            <a:t>অর্থনীতি</a:t>
          </a:r>
          <a:r>
            <a:rPr lang="en-US" sz="5400" kern="1200" dirty="0" smtClean="0"/>
            <a:t> </a:t>
          </a:r>
          <a:r>
            <a:rPr lang="en-US" sz="5400" kern="1200" dirty="0" err="1" smtClean="0"/>
            <a:t>সবল</a:t>
          </a:r>
          <a:r>
            <a:rPr lang="en-US" sz="5400" kern="1200" dirty="0" smtClean="0"/>
            <a:t> ও </a:t>
          </a:r>
          <a:r>
            <a:rPr lang="en-US" sz="5400" kern="1200" dirty="0" err="1" smtClean="0"/>
            <a:t>গতিশীল</a:t>
          </a:r>
          <a:r>
            <a:rPr lang="en-US" sz="5400" kern="1200" dirty="0" smtClean="0"/>
            <a:t> </a:t>
          </a:r>
          <a:r>
            <a:rPr lang="en-US" sz="5400" kern="1200" dirty="0" err="1" smtClean="0"/>
            <a:t>রাখে</a:t>
          </a:r>
          <a:r>
            <a:rPr lang="en-US" sz="5400" kern="1200" dirty="0" smtClean="0"/>
            <a:t>।</a:t>
          </a:r>
          <a:endParaRPr lang="en-US" sz="5400" kern="1200" dirty="0"/>
        </a:p>
      </dsp:txBody>
      <dsp:txXfrm>
        <a:off x="1274699" y="2642970"/>
        <a:ext cx="9874918" cy="755410"/>
      </dsp:txXfrm>
    </dsp:sp>
    <dsp:sp modelId="{3271BA33-0ECC-40AC-A497-0AAE430A1286}">
      <dsp:nvSpPr>
        <dsp:cNvPr id="0" name=""/>
        <dsp:cNvSpPr/>
      </dsp:nvSpPr>
      <dsp:spPr>
        <a:xfrm>
          <a:off x="802568" y="2548544"/>
          <a:ext cx="944263" cy="94426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3676672"/>
              <a:satOff val="-5114"/>
              <a:lumOff val="-19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7F4504-DB89-4896-964D-E2481CFFD207}">
      <dsp:nvSpPr>
        <dsp:cNvPr id="0" name=""/>
        <dsp:cNvSpPr/>
      </dsp:nvSpPr>
      <dsp:spPr>
        <a:xfrm>
          <a:off x="1108562" y="3775724"/>
          <a:ext cx="10041055" cy="755410"/>
        </a:xfrm>
        <a:prstGeom prst="rect">
          <a:avLst/>
        </a:prstGeom>
        <a:solidFill>
          <a:schemeClr val="accent5">
            <a:hueOff val="-5515009"/>
            <a:satOff val="-7671"/>
            <a:lumOff val="-294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9607" tIns="137160" rIns="137160" bIns="137160" numCol="1" spcCol="1270" anchor="ctr" anchorCtr="0">
          <a:noAutofit/>
        </a:bodyPr>
        <a:lstStyle/>
        <a:p>
          <a:pPr lvl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400" kern="1200" dirty="0" err="1" smtClean="0"/>
            <a:t>অন্যের</a:t>
          </a:r>
          <a:r>
            <a:rPr lang="en-US" sz="5400" kern="1200" dirty="0" smtClean="0"/>
            <a:t> </a:t>
          </a:r>
          <a:r>
            <a:rPr lang="en-US" sz="5400" kern="1200" dirty="0" err="1" smtClean="0"/>
            <a:t>চাহিদা</a:t>
          </a:r>
          <a:r>
            <a:rPr lang="en-US" sz="5400" kern="1200" dirty="0" smtClean="0"/>
            <a:t> </a:t>
          </a:r>
          <a:r>
            <a:rPr lang="en-US" sz="5400" kern="1200" dirty="0" err="1" smtClean="0"/>
            <a:t>মিটায়</a:t>
          </a:r>
          <a:r>
            <a:rPr lang="en-US" sz="5400" kern="1200" dirty="0" smtClean="0"/>
            <a:t>।</a:t>
          </a:r>
          <a:endParaRPr lang="en-US" sz="5400" kern="1200" dirty="0"/>
        </a:p>
      </dsp:txBody>
      <dsp:txXfrm>
        <a:off x="1108562" y="3775724"/>
        <a:ext cx="10041055" cy="755410"/>
      </dsp:txXfrm>
    </dsp:sp>
    <dsp:sp modelId="{C0C3B4CE-5B04-48B4-9C03-25BF9F7A90F7}">
      <dsp:nvSpPr>
        <dsp:cNvPr id="0" name=""/>
        <dsp:cNvSpPr/>
      </dsp:nvSpPr>
      <dsp:spPr>
        <a:xfrm>
          <a:off x="636431" y="3681297"/>
          <a:ext cx="944263" cy="94426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5515009"/>
              <a:satOff val="-7671"/>
              <a:lumOff val="-294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2A8E68-3068-4D54-9CB1-05A647CD0AF6}">
      <dsp:nvSpPr>
        <dsp:cNvPr id="0" name=""/>
        <dsp:cNvSpPr/>
      </dsp:nvSpPr>
      <dsp:spPr>
        <a:xfrm>
          <a:off x="567257" y="4908477"/>
          <a:ext cx="10582360" cy="755410"/>
        </a:xfrm>
        <a:prstGeom prst="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9607" tIns="137160" rIns="137160" bIns="137160" numCol="1" spcCol="1270" anchor="ctr" anchorCtr="0">
          <a:noAutofit/>
        </a:bodyPr>
        <a:lstStyle/>
        <a:p>
          <a:pPr lvl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400" kern="1200" dirty="0" err="1" smtClean="0"/>
            <a:t>বেকার</a:t>
          </a:r>
          <a:r>
            <a:rPr lang="en-US" sz="5400" kern="1200" dirty="0" smtClean="0"/>
            <a:t> </a:t>
          </a:r>
          <a:r>
            <a:rPr lang="en-US" sz="5400" kern="1200" dirty="0" err="1" smtClean="0"/>
            <a:t>সমস্যার</a:t>
          </a:r>
          <a:r>
            <a:rPr lang="en-US" sz="5400" kern="1200" dirty="0" smtClean="0"/>
            <a:t> </a:t>
          </a:r>
          <a:r>
            <a:rPr lang="en-US" sz="5400" kern="1200" dirty="0" err="1" smtClean="0"/>
            <a:t>সমাধান</a:t>
          </a:r>
          <a:r>
            <a:rPr lang="en-US" sz="5400" kern="1200" dirty="0" smtClean="0"/>
            <a:t> </a:t>
          </a:r>
          <a:r>
            <a:rPr lang="en-US" sz="5400" kern="1200" dirty="0" err="1" smtClean="0"/>
            <a:t>হয়</a:t>
          </a:r>
          <a:r>
            <a:rPr lang="en-US" sz="5400" kern="1200" dirty="0" smtClean="0"/>
            <a:t>।</a:t>
          </a:r>
          <a:endParaRPr lang="en-US" sz="5400" kern="1200" dirty="0"/>
        </a:p>
      </dsp:txBody>
      <dsp:txXfrm>
        <a:off x="567257" y="4908477"/>
        <a:ext cx="10582360" cy="755410"/>
      </dsp:txXfrm>
    </dsp:sp>
    <dsp:sp modelId="{6B770F5F-C05F-4D81-A564-6B4144B9D17D}">
      <dsp:nvSpPr>
        <dsp:cNvPr id="0" name=""/>
        <dsp:cNvSpPr/>
      </dsp:nvSpPr>
      <dsp:spPr>
        <a:xfrm>
          <a:off x="95125" y="4814051"/>
          <a:ext cx="944263" cy="94426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51E3DB-09F2-4FE9-B3B3-551D2C72FD80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EC5077-D833-4D7D-8825-05CF815341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3722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EC5077-D833-4D7D-8825-05CF8153418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0272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EC5077-D833-4D7D-8825-05CF8153418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9482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F043D-4D04-4BDB-849A-3F131401FB0E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7C68A-648E-41A4-8F23-70BE2FF5B9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180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F043D-4D04-4BDB-849A-3F131401FB0E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7C68A-648E-41A4-8F23-70BE2FF5B9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507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F043D-4D04-4BDB-849A-3F131401FB0E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7C68A-648E-41A4-8F23-70BE2FF5B9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923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F043D-4D04-4BDB-849A-3F131401FB0E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7C68A-648E-41A4-8F23-70BE2FF5B9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313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F043D-4D04-4BDB-849A-3F131401FB0E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7C68A-648E-41A4-8F23-70BE2FF5B9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188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F043D-4D04-4BDB-849A-3F131401FB0E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7C68A-648E-41A4-8F23-70BE2FF5B9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4941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F043D-4D04-4BDB-849A-3F131401FB0E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7C68A-648E-41A4-8F23-70BE2FF5B9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482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F043D-4D04-4BDB-849A-3F131401FB0E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7C68A-648E-41A4-8F23-70BE2FF5B9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328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F043D-4D04-4BDB-849A-3F131401FB0E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7C68A-648E-41A4-8F23-70BE2FF5B9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49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F043D-4D04-4BDB-849A-3F131401FB0E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7C68A-648E-41A4-8F23-70BE2FF5B9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712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F043D-4D04-4BDB-849A-3F131401FB0E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7C68A-648E-41A4-8F23-70BE2FF5B9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476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7F043D-4D04-4BDB-849A-3F131401FB0E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47C68A-648E-41A4-8F23-70BE2FF5B9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689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hyperlink" Target="mailto:masum1976m@gmail.com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g"/><Relationship Id="rId4" Type="http://schemas.openxmlformats.org/officeDocument/2006/relationships/image" Target="../media/image27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073" y="721723"/>
            <a:ext cx="9864436" cy="457071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955964" y="5551713"/>
            <a:ext cx="10141527" cy="76944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solidFill>
                  <a:schemeClr val="tx1"/>
                </a:solidFill>
              </a:rPr>
              <a:t>স্বাগতম</a:t>
            </a:r>
            <a:endParaRPr lang="en-US" sz="4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5267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1257" y="3670663"/>
            <a:ext cx="534924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>
                <a:solidFill>
                  <a:srgbClr val="1F497D">
                    <a:lumMod val="60000"/>
                    <a:lumOff val="40000"/>
                  </a:srgbClr>
                </a:solidFill>
                <a:latin typeface="NikoshBAN"/>
                <a:cs typeface="NikoshBAN"/>
              </a:rPr>
              <a:t>মোঃ মাছুম বিল্লাহ</a:t>
            </a:r>
          </a:p>
          <a:p>
            <a:pPr algn="ctr"/>
            <a:r>
              <a:rPr lang="bn-BD" sz="2800" dirty="0">
                <a:solidFill>
                  <a:srgbClr val="4BACC6">
                    <a:lumMod val="75000"/>
                  </a:srgbClr>
                </a:solidFill>
                <a:latin typeface="NikoshBAN"/>
                <a:cs typeface="NikoshBAN"/>
              </a:rPr>
              <a:t>সহকারী শিক্ষক </a:t>
            </a:r>
            <a:r>
              <a:rPr lang="en-US" sz="2800" dirty="0">
                <a:solidFill>
                  <a:srgbClr val="4BACC6">
                    <a:lumMod val="75000"/>
                  </a:srgbClr>
                </a:solidFill>
                <a:latin typeface="NikoshBAN"/>
                <a:cs typeface="NikoshBAN"/>
              </a:rPr>
              <a:t>(ICT)</a:t>
            </a:r>
            <a:endParaRPr lang="bn-BD" sz="2800" dirty="0">
              <a:solidFill>
                <a:srgbClr val="4BACC6">
                  <a:lumMod val="75000"/>
                </a:srgbClr>
              </a:solidFill>
              <a:latin typeface="NikoshBAN"/>
              <a:cs typeface="NikoshBAN"/>
            </a:endParaRPr>
          </a:p>
          <a:p>
            <a:pPr algn="ctr"/>
            <a:r>
              <a:rPr lang="bn-BD" sz="2800" dirty="0">
                <a:latin typeface="NikoshBAN"/>
                <a:cs typeface="NikoshBAN"/>
              </a:rPr>
              <a:t>চামী মোসলেমিয়া দাখিল মাদ্রাসা ।</a:t>
            </a:r>
          </a:p>
          <a:p>
            <a:pPr algn="ctr"/>
            <a:r>
              <a:rPr lang="en-US" sz="2800" dirty="0" err="1">
                <a:solidFill>
                  <a:prstClr val="black"/>
                </a:solidFill>
                <a:latin typeface="NikoshBAN"/>
                <a:cs typeface="NikoshBAN"/>
              </a:rPr>
              <a:t>রাজাবাড়ী</a:t>
            </a:r>
            <a:r>
              <a:rPr lang="en-US" sz="2800" dirty="0">
                <a:solidFill>
                  <a:prstClr val="black"/>
                </a:solidFill>
                <a:latin typeface="NikoshBAN"/>
                <a:cs typeface="NikoshBAN"/>
              </a:rPr>
              <a:t>, </a:t>
            </a:r>
            <a:r>
              <a:rPr lang="en-US" sz="2800" dirty="0" err="1">
                <a:solidFill>
                  <a:prstClr val="black"/>
                </a:solidFill>
                <a:latin typeface="NikoshBAN"/>
                <a:cs typeface="NikoshBAN"/>
              </a:rPr>
              <a:t>নেছারাবাদ</a:t>
            </a:r>
            <a:r>
              <a:rPr lang="en-US" sz="2800" dirty="0">
                <a:solidFill>
                  <a:prstClr val="black"/>
                </a:solidFill>
                <a:latin typeface="NikoshBAN"/>
                <a:cs typeface="NikoshBAN"/>
              </a:rPr>
              <a:t>, </a:t>
            </a:r>
            <a:r>
              <a:rPr lang="en-US" sz="2800" dirty="0" err="1">
                <a:solidFill>
                  <a:prstClr val="black"/>
                </a:solidFill>
                <a:latin typeface="NikoshBAN"/>
                <a:cs typeface="NikoshBAN"/>
              </a:rPr>
              <a:t>পিরোজপুর</a:t>
            </a:r>
            <a:r>
              <a:rPr lang="en-US" sz="2800" dirty="0">
                <a:solidFill>
                  <a:prstClr val="black"/>
                </a:solidFill>
                <a:latin typeface="NikoshBAN"/>
                <a:cs typeface="NikoshBAN"/>
              </a:rPr>
              <a:t>।</a:t>
            </a:r>
          </a:p>
          <a:p>
            <a:pPr algn="ctr"/>
            <a:r>
              <a:rPr lang="en-US" sz="2400" dirty="0">
                <a:solidFill>
                  <a:prstClr val="black"/>
                </a:solidFill>
                <a:latin typeface="NikoshBAN"/>
                <a:cs typeface="NikoshBAN"/>
              </a:rPr>
              <a:t>ই-</a:t>
            </a:r>
            <a:r>
              <a:rPr lang="en-US" sz="2400" dirty="0" err="1">
                <a:solidFill>
                  <a:prstClr val="black"/>
                </a:solidFill>
                <a:latin typeface="NikoshBAN"/>
                <a:cs typeface="NikoshBAN"/>
              </a:rPr>
              <a:t>মেইল</a:t>
            </a:r>
            <a:r>
              <a:rPr lang="en-US" sz="2400" dirty="0">
                <a:solidFill>
                  <a:prstClr val="black"/>
                </a:solidFill>
                <a:latin typeface="NikoshBAN"/>
                <a:cs typeface="NikoshBAN"/>
              </a:rPr>
              <a:t>: </a:t>
            </a:r>
            <a:r>
              <a:rPr lang="en-US" sz="2400" dirty="0">
                <a:solidFill>
                  <a:prstClr val="black"/>
                </a:solidFill>
                <a:latin typeface="NikoshBAN"/>
                <a:cs typeface="NikoshBAN"/>
                <a:hlinkClick r:id="rId2"/>
              </a:rPr>
              <a:t>masum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1976</a:t>
            </a:r>
            <a:r>
              <a:rPr lang="en-US" sz="2400" dirty="0">
                <a:solidFill>
                  <a:prstClr val="black"/>
                </a:solidFill>
                <a:latin typeface="NikoshBAN"/>
                <a:cs typeface="NikoshBAN"/>
                <a:hlinkClick r:id="rId2"/>
              </a:rPr>
              <a:t>m@gmail.com</a:t>
            </a:r>
            <a:endParaRPr lang="en-US" sz="2400" dirty="0">
              <a:solidFill>
                <a:prstClr val="black"/>
              </a:solidFill>
              <a:latin typeface="NikoshBAN"/>
              <a:cs typeface="NikoshBAN"/>
            </a:endParaRPr>
          </a:p>
          <a:p>
            <a:pPr algn="ctr"/>
            <a:r>
              <a:rPr lang="en-US" sz="2400" dirty="0" err="1">
                <a:solidFill>
                  <a:prstClr val="black"/>
                </a:solidFill>
                <a:latin typeface="NikoshBAN"/>
                <a:cs typeface="NikoshBAN"/>
              </a:rPr>
              <a:t>মোবাইল</a:t>
            </a:r>
            <a:r>
              <a:rPr lang="en-US" sz="2400" dirty="0">
                <a:solidFill>
                  <a:prstClr val="black"/>
                </a:solidFill>
                <a:latin typeface="NikoshBAN"/>
                <a:cs typeface="NikoshBAN"/>
              </a:rPr>
              <a:t>: </a:t>
            </a:r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01740971253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65916" y="3657600"/>
            <a:ext cx="449738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spcBef>
                <a:spcPct val="20000"/>
              </a:spcBef>
              <a:defRPr/>
            </a:pPr>
            <a:r>
              <a:rPr lang="bn-BD" sz="4000" b="1" dirty="0">
                <a:ln/>
                <a:latin typeface="NikoshBAN"/>
                <a:cs typeface="NikoshBAN"/>
              </a:rPr>
              <a:t>শ্রে</a:t>
            </a:r>
            <a:r>
              <a:rPr lang="en-US" sz="4000" b="1" dirty="0" err="1">
                <a:ln/>
                <a:latin typeface="NikoshBAN"/>
                <a:cs typeface="NikoshBAN"/>
              </a:rPr>
              <a:t>ণি</a:t>
            </a:r>
            <a:r>
              <a:rPr lang="en-US" sz="4000" b="1" dirty="0">
                <a:ln/>
                <a:latin typeface="NikoshBAN"/>
                <a:cs typeface="NikoshBAN"/>
              </a:rPr>
              <a:t>: </a:t>
            </a:r>
            <a:r>
              <a:rPr lang="bn-IN" sz="4000" b="1" dirty="0" smtClean="0">
                <a:ln/>
                <a:latin typeface="NikoshBAN"/>
                <a:cs typeface="NikoshBAN"/>
              </a:rPr>
              <a:t>সপ্তম</a:t>
            </a:r>
            <a:endParaRPr lang="bn-BD" sz="4000" b="1" dirty="0">
              <a:ln/>
              <a:latin typeface="NikoshBAN"/>
              <a:cs typeface="NikoshBAN"/>
            </a:endParaRPr>
          </a:p>
          <a:p>
            <a:pPr marL="342900" indent="-342900" algn="ctr">
              <a:defRPr/>
            </a:pPr>
            <a:r>
              <a:rPr lang="bn-BD" sz="2800" b="1" dirty="0">
                <a:ln/>
                <a:solidFill>
                  <a:srgbClr val="009900"/>
                </a:solidFill>
                <a:latin typeface="NikoshBAN"/>
                <a:cs typeface="NikoshBAN"/>
              </a:rPr>
              <a:t>বিষয়</a:t>
            </a:r>
            <a:r>
              <a:rPr lang="en-US" sz="2800" b="1" dirty="0">
                <a:ln/>
                <a:solidFill>
                  <a:srgbClr val="009900"/>
                </a:solidFill>
                <a:latin typeface="NikoshBAN"/>
                <a:cs typeface="NikoshBAN"/>
              </a:rPr>
              <a:t>:</a:t>
            </a:r>
            <a:r>
              <a:rPr lang="bn-BD" sz="2800" b="1" dirty="0">
                <a:ln/>
                <a:solidFill>
                  <a:srgbClr val="009900"/>
                </a:solidFill>
                <a:latin typeface="NikoshBAN"/>
                <a:cs typeface="NikoshBAN"/>
              </a:rPr>
              <a:t> </a:t>
            </a:r>
            <a:r>
              <a:rPr lang="bn-IN" sz="2800" b="1" dirty="0" smtClean="0">
                <a:ln/>
                <a:solidFill>
                  <a:srgbClr val="009900"/>
                </a:solidFill>
                <a:latin typeface="NikoshBAN"/>
                <a:cs typeface="NikoshBAN"/>
              </a:rPr>
              <a:t>বাংলাদেশ ও বিশ্বপরিচয়</a:t>
            </a:r>
            <a:endParaRPr lang="en-US" sz="2800" b="1" dirty="0">
              <a:ln/>
              <a:solidFill>
                <a:srgbClr val="009900"/>
              </a:solidFill>
              <a:latin typeface="NikoshBAN"/>
              <a:cs typeface="NikoshBAN"/>
            </a:endParaRPr>
          </a:p>
          <a:p>
            <a:pPr marL="342900" indent="-342900" algn="ctr">
              <a:defRPr/>
            </a:pPr>
            <a:r>
              <a:rPr lang="en-US" sz="2800" b="1" dirty="0" err="1" smtClean="0">
                <a:ln/>
                <a:solidFill>
                  <a:srgbClr val="4F032E"/>
                </a:solidFill>
                <a:latin typeface="NikoshBAN"/>
                <a:cs typeface="NikoshBAN"/>
              </a:rPr>
              <a:t>অধ্যায়</a:t>
            </a:r>
            <a:r>
              <a:rPr lang="bn-IN" sz="2800" b="1" dirty="0" smtClean="0">
                <a:ln/>
                <a:solidFill>
                  <a:srgbClr val="4F032E"/>
                </a:solidFill>
                <a:latin typeface="NikoshBAN"/>
                <a:cs typeface="NikoshBAN"/>
              </a:rPr>
              <a:t>ঃ</a:t>
            </a:r>
            <a:r>
              <a:rPr lang="en-US" sz="2800" b="1" dirty="0" smtClean="0">
                <a:ln/>
                <a:solidFill>
                  <a:srgbClr val="4F032E"/>
                </a:solidFill>
                <a:latin typeface="NikoshBAN"/>
                <a:cs typeface="NikoshBAN"/>
              </a:rPr>
              <a:t> </a:t>
            </a:r>
            <a:r>
              <a:rPr lang="en-US" sz="2800" b="1" dirty="0" err="1" smtClean="0">
                <a:ln/>
                <a:solidFill>
                  <a:srgbClr val="4F032E"/>
                </a:solidFill>
                <a:latin typeface="NikoshBAN"/>
                <a:cs typeface="NikoshBAN"/>
              </a:rPr>
              <a:t>চার</a:t>
            </a:r>
            <a:endParaRPr lang="en-US" sz="2800" b="1" dirty="0">
              <a:ln/>
              <a:solidFill>
                <a:srgbClr val="4F032E"/>
              </a:solidFill>
              <a:latin typeface="NikoshBAN"/>
              <a:cs typeface="NikoshBAN"/>
            </a:endParaRPr>
          </a:p>
          <a:p>
            <a:pPr marL="342900" indent="-342900" algn="ctr">
              <a:defRPr/>
            </a:pPr>
            <a:r>
              <a:rPr lang="en-US" sz="2800" b="1" dirty="0" err="1">
                <a:ln/>
                <a:solidFill>
                  <a:srgbClr val="4F032E"/>
                </a:solidFill>
                <a:latin typeface="NikoshBAN"/>
                <a:cs typeface="NikoshBAN"/>
              </a:rPr>
              <a:t>বিশেষ</a:t>
            </a:r>
            <a:r>
              <a:rPr lang="en-US" sz="2800" b="1" dirty="0">
                <a:ln/>
                <a:solidFill>
                  <a:srgbClr val="4F032E"/>
                </a:solidFill>
                <a:latin typeface="NikoshBAN"/>
                <a:cs typeface="NikoshBAN"/>
              </a:rPr>
              <a:t> </a:t>
            </a:r>
            <a:r>
              <a:rPr lang="en-US" sz="2800" b="1" dirty="0" err="1">
                <a:ln/>
                <a:solidFill>
                  <a:srgbClr val="4F032E"/>
                </a:solidFill>
                <a:latin typeface="NikoshBAN"/>
                <a:cs typeface="NikoshBAN"/>
              </a:rPr>
              <a:t>পাঠ</a:t>
            </a:r>
            <a:r>
              <a:rPr lang="en-US" sz="2800" b="1" dirty="0">
                <a:ln/>
                <a:solidFill>
                  <a:srgbClr val="4F032E"/>
                </a:solidFill>
                <a:latin typeface="NikoshBAN"/>
                <a:cs typeface="NikoshBAN"/>
              </a:rPr>
              <a:t>: </a:t>
            </a:r>
            <a:r>
              <a:rPr lang="en-US" sz="2800" b="1" dirty="0" err="1" smtClean="0">
                <a:ln/>
                <a:solidFill>
                  <a:srgbClr val="4F032E"/>
                </a:solidFill>
                <a:latin typeface="NikoshBAN"/>
                <a:cs typeface="NikoshBAN"/>
              </a:rPr>
              <a:t>পাঠ</a:t>
            </a:r>
            <a:r>
              <a:rPr lang="en-US" sz="2800" b="1" dirty="0" smtClean="0">
                <a:ln/>
                <a:solidFill>
                  <a:srgbClr val="4F032E"/>
                </a:solidFill>
                <a:latin typeface="NikoshBAN"/>
                <a:cs typeface="NikoshBAN"/>
              </a:rPr>
              <a:t>- </a:t>
            </a:r>
            <a:r>
              <a:rPr lang="bn-IN" sz="2800" b="1" dirty="0" smtClean="0">
                <a:ln/>
                <a:solidFill>
                  <a:srgbClr val="4F032E"/>
                </a:solidFill>
                <a:latin typeface="NikoshBAN"/>
                <a:cs typeface="NikoshBAN"/>
              </a:rPr>
              <a:t> </a:t>
            </a:r>
            <a:r>
              <a:rPr lang="en-US" sz="2800" b="1" dirty="0" smtClean="0">
                <a:ln/>
                <a:solidFill>
                  <a:srgbClr val="4F032E"/>
                </a:solidFill>
                <a:latin typeface="NikoshBAN"/>
                <a:cs typeface="NikoshBAN"/>
              </a:rPr>
              <a:t>1</a:t>
            </a:r>
            <a:endParaRPr lang="bn-IN" sz="2800" b="1" dirty="0" smtClean="0">
              <a:ln/>
              <a:solidFill>
                <a:srgbClr val="4F032E"/>
              </a:solidFill>
              <a:latin typeface="NikoshBAN"/>
              <a:cs typeface="NikoshBAN"/>
            </a:endParaRPr>
          </a:p>
          <a:p>
            <a:pPr marL="342900" indent="-342900" algn="ctr">
              <a:defRPr/>
            </a:pPr>
            <a:r>
              <a:rPr lang="en-US" sz="2800" b="1" dirty="0" err="1" smtClean="0">
                <a:ln/>
                <a:solidFill>
                  <a:prstClr val="black"/>
                </a:solidFill>
                <a:latin typeface="NikoshBAN"/>
                <a:cs typeface="NikoshBAN"/>
              </a:rPr>
              <a:t>সময়</a:t>
            </a:r>
            <a:r>
              <a:rPr lang="en-US" sz="2800" b="1" dirty="0">
                <a:ln/>
                <a:solidFill>
                  <a:prstClr val="black"/>
                </a:solidFill>
                <a:latin typeface="NikoshBAN"/>
                <a:cs typeface="NikoshBAN"/>
              </a:rPr>
              <a:t>: ৫০ </a:t>
            </a:r>
            <a:r>
              <a:rPr lang="en-US" sz="2800" b="1" dirty="0" err="1">
                <a:ln/>
                <a:solidFill>
                  <a:prstClr val="black"/>
                </a:solidFill>
                <a:latin typeface="NikoshBAN"/>
                <a:cs typeface="NikoshBAN"/>
              </a:rPr>
              <a:t>মিনিট</a:t>
            </a:r>
            <a:endParaRPr lang="en-US" sz="2800" b="1" dirty="0">
              <a:ln/>
              <a:solidFill>
                <a:prstClr val="black"/>
              </a:solidFill>
              <a:latin typeface="NikoshBAN"/>
              <a:cs typeface="NikoshBAN"/>
            </a:endParaRPr>
          </a:p>
          <a:p>
            <a:pPr marL="342900" indent="-342900" algn="ctr">
              <a:defRPr/>
            </a:pPr>
            <a:r>
              <a:rPr lang="en-US" sz="2800" b="1" dirty="0" err="1">
                <a:ln/>
                <a:solidFill>
                  <a:srgbClr val="003300"/>
                </a:solidFill>
                <a:latin typeface="NikoshBAN"/>
                <a:cs typeface="NikoshBAN"/>
              </a:rPr>
              <a:t>তারিখ</a:t>
            </a:r>
            <a:r>
              <a:rPr lang="en-US" sz="2800" b="1" dirty="0">
                <a:ln/>
                <a:solidFill>
                  <a:srgbClr val="003300"/>
                </a:solidFill>
                <a:latin typeface="NikoshBAN"/>
                <a:cs typeface="NikoshBAN"/>
              </a:rPr>
              <a:t>: 00/00/1</a:t>
            </a:r>
            <a:r>
              <a:rPr lang="bn-IN" sz="2800" b="1" dirty="0">
                <a:ln/>
                <a:solidFill>
                  <a:srgbClr val="003300"/>
                </a:solidFill>
                <a:latin typeface="NikoshBAN"/>
                <a:cs typeface="NikoshBAN"/>
              </a:rPr>
              <a:t>৯</a:t>
            </a:r>
            <a:r>
              <a:rPr lang="en-US" sz="2800" b="1" dirty="0" err="1">
                <a:ln/>
                <a:solidFill>
                  <a:srgbClr val="003300"/>
                </a:solidFill>
                <a:latin typeface="NikoshBAN"/>
                <a:cs typeface="NikoshBAN"/>
              </a:rPr>
              <a:t>ইং</a:t>
            </a:r>
            <a:r>
              <a:rPr lang="en-US" sz="2800" b="1" dirty="0">
                <a:ln/>
                <a:solidFill>
                  <a:srgbClr val="003300"/>
                </a:solidFill>
                <a:latin typeface="NikoshBAN"/>
                <a:cs typeface="NikoshBAN"/>
              </a:rPr>
              <a:t>।</a:t>
            </a:r>
            <a:endParaRPr lang="bn-BD" sz="2800" b="1" dirty="0">
              <a:ln/>
              <a:solidFill>
                <a:srgbClr val="003300"/>
              </a:solidFill>
              <a:latin typeface="NikoshBAN"/>
              <a:cs typeface="NikoshBAN"/>
            </a:endParaRPr>
          </a:p>
          <a:p>
            <a:endParaRPr lang="en-US" dirty="0">
              <a:solidFill>
                <a:prstClr val="black"/>
              </a:solidFill>
              <a:latin typeface="NikoshBAN"/>
              <a:cs typeface="NikoshBAN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812" y="1576141"/>
            <a:ext cx="2650375" cy="298167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4975860" y="522182"/>
            <a:ext cx="2209800" cy="92333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5400" b="1" spc="50" dirty="0">
                <a:ln w="11430"/>
                <a:solidFill>
                  <a:prstClr val="black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/>
                <a:cs typeface="NikoshBAN"/>
              </a:rPr>
              <a:t>পরিচিতি</a:t>
            </a:r>
            <a:endParaRPr lang="en-US" sz="5400" u="sng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/>
              <a:cs typeface="NikoshBAN"/>
            </a:endParaRPr>
          </a:p>
        </p:txBody>
      </p:sp>
    </p:spTree>
    <p:extLst>
      <p:ext uri="{BB962C8B-B14F-4D97-AF65-F5344CB8AC3E}">
        <p14:creationId xmlns:p14="http://schemas.microsoft.com/office/powerpoint/2010/main" val="2900860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83436" y="41565"/>
            <a:ext cx="5734594" cy="646331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3600" dirty="0" smtClean="0"/>
              <a:t>এসো কয়েকটি ছবি দেখি</a:t>
            </a:r>
            <a:endParaRPr lang="en-US" sz="3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058" y="851808"/>
            <a:ext cx="4092422" cy="239192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0557" y="851808"/>
            <a:ext cx="4349636" cy="239192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058" y="3833020"/>
            <a:ext cx="4092422" cy="239192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387" y="3833020"/>
            <a:ext cx="4323806" cy="239192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134489" y="3231740"/>
            <a:ext cx="35922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/>
              <a:t>কৃষক</a:t>
            </a:r>
            <a:endParaRPr 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6814607" y="3202172"/>
            <a:ext cx="35922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/>
              <a:t>ডাক্তার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1134489" y="6273225"/>
            <a:ext cx="35922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/>
              <a:t>হাঁস</a:t>
            </a:r>
            <a:r>
              <a:rPr lang="en-US" sz="3200" dirty="0" smtClean="0"/>
              <a:t> </a:t>
            </a:r>
            <a:r>
              <a:rPr lang="en-US" sz="3200" dirty="0" err="1" smtClean="0"/>
              <a:t>পালন</a:t>
            </a:r>
            <a:endParaRPr lang="en-US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6986649" y="6273224"/>
            <a:ext cx="35922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/>
              <a:t>ক্ষুদ্র</a:t>
            </a:r>
            <a:r>
              <a:rPr lang="en-US" sz="3200" dirty="0" smtClean="0"/>
              <a:t> </a:t>
            </a:r>
            <a:r>
              <a:rPr lang="en-US" sz="3200" dirty="0" err="1" smtClean="0"/>
              <a:t>ব্যবসা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458479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  <p:bldP spid="8" grpId="0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3090" y="303711"/>
            <a:ext cx="3874562" cy="232473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8065" y="303710"/>
            <a:ext cx="4020231" cy="232473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3089" y="3171551"/>
            <a:ext cx="3874563" cy="23800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8067" y="3171551"/>
            <a:ext cx="4020230" cy="23800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7106194" y="5560125"/>
            <a:ext cx="33702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/>
              <a:t>দিনমজুর</a:t>
            </a:r>
            <a:endParaRPr 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1353089" y="5560125"/>
            <a:ext cx="33702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/>
              <a:t>গার্মেন্টস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1719330" y="2596244"/>
            <a:ext cx="33702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/>
              <a:t>রিকশা</a:t>
            </a:r>
            <a:r>
              <a:rPr lang="en-US" sz="3200" dirty="0" smtClean="0"/>
              <a:t> </a:t>
            </a:r>
            <a:r>
              <a:rPr lang="en-US" sz="3200" dirty="0" err="1" smtClean="0"/>
              <a:t>চালক</a:t>
            </a:r>
            <a:endParaRPr lang="en-US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7106195" y="2618886"/>
            <a:ext cx="33702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/>
              <a:t>চাকুরী</a:t>
            </a:r>
            <a:endParaRPr lang="en-US" sz="3200" dirty="0"/>
          </a:p>
        </p:txBody>
      </p:sp>
      <p:sp>
        <p:nvSpPr>
          <p:cNvPr id="11" name="TextBox 10"/>
          <p:cNvSpPr txBox="1"/>
          <p:nvPr/>
        </p:nvSpPr>
        <p:spPr>
          <a:xfrm>
            <a:off x="3644911" y="6103228"/>
            <a:ext cx="47576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/>
              <a:t>এই</a:t>
            </a:r>
            <a:r>
              <a:rPr lang="en-US" sz="3600" dirty="0" smtClean="0"/>
              <a:t> </a:t>
            </a:r>
            <a:r>
              <a:rPr lang="en-US" sz="3600" dirty="0" err="1" smtClean="0"/>
              <a:t>সকল</a:t>
            </a:r>
            <a:r>
              <a:rPr lang="en-US" sz="3600" dirty="0" smtClean="0"/>
              <a:t> </a:t>
            </a:r>
            <a:r>
              <a:rPr lang="en-US" sz="3600" dirty="0" err="1" smtClean="0"/>
              <a:t>কাজের</a:t>
            </a:r>
            <a:r>
              <a:rPr lang="en-US" sz="3600" dirty="0" smtClean="0"/>
              <a:t> </a:t>
            </a:r>
            <a:r>
              <a:rPr lang="en-US" sz="3600" dirty="0" err="1" smtClean="0"/>
              <a:t>উদ্দেশ্য</a:t>
            </a:r>
            <a:r>
              <a:rPr lang="en-US" sz="3600" dirty="0" smtClean="0"/>
              <a:t> </a:t>
            </a:r>
            <a:r>
              <a:rPr lang="en-US" sz="3600" dirty="0" err="1" smtClean="0"/>
              <a:t>কী</a:t>
            </a:r>
            <a:r>
              <a:rPr lang="en-US" sz="3600" dirty="0"/>
              <a:t>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44911" y="6086256"/>
            <a:ext cx="53010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/>
              <a:t>কাজগুলোর</a:t>
            </a:r>
            <a:r>
              <a:rPr lang="en-US" sz="3600" dirty="0" smtClean="0"/>
              <a:t> </a:t>
            </a:r>
            <a:r>
              <a:rPr lang="en-US" sz="3600" dirty="0" err="1" smtClean="0"/>
              <a:t>স্থানগত</a:t>
            </a:r>
            <a:r>
              <a:rPr lang="en-US" sz="3600" dirty="0" smtClean="0"/>
              <a:t> </a:t>
            </a:r>
            <a:r>
              <a:rPr lang="en-US" sz="3600" dirty="0" err="1" smtClean="0"/>
              <a:t>পার্থক্য</a:t>
            </a:r>
            <a:r>
              <a:rPr lang="en-US" sz="3600" dirty="0" smtClean="0"/>
              <a:t> </a:t>
            </a:r>
            <a:r>
              <a:rPr lang="en-US" sz="3600" dirty="0" err="1" smtClean="0"/>
              <a:t>কী</a:t>
            </a:r>
            <a:r>
              <a:rPr lang="en-US" sz="3600" dirty="0"/>
              <a:t>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44911" y="6094742"/>
            <a:ext cx="45396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/>
              <a:t>ছবির</a:t>
            </a:r>
            <a:r>
              <a:rPr lang="en-US" sz="3600" dirty="0" smtClean="0"/>
              <a:t> </a:t>
            </a:r>
            <a:r>
              <a:rPr lang="en-US" sz="3600" dirty="0" err="1" smtClean="0"/>
              <a:t>মানুষেরা</a:t>
            </a:r>
            <a:r>
              <a:rPr lang="en-US" sz="3600" dirty="0" smtClean="0"/>
              <a:t> </a:t>
            </a:r>
            <a:r>
              <a:rPr lang="en-US" sz="3600" dirty="0" err="1" smtClean="0"/>
              <a:t>কি</a:t>
            </a:r>
            <a:r>
              <a:rPr lang="en-US" sz="3600" dirty="0" smtClean="0"/>
              <a:t> </a:t>
            </a:r>
            <a:r>
              <a:rPr lang="en-US" sz="3600" dirty="0" err="1" smtClean="0"/>
              <a:t>করছে</a:t>
            </a:r>
            <a:r>
              <a:rPr lang="en-US" sz="3600" dirty="0" smtClean="0"/>
              <a:t>?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63593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5530" y="2795450"/>
            <a:ext cx="117209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বাংলাদেশের</a:t>
            </a:r>
            <a:r>
              <a:rPr lang="en-US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54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গ্রাম</a:t>
            </a:r>
            <a:r>
              <a:rPr lang="en-US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ও </a:t>
            </a:r>
            <a:r>
              <a:rPr lang="en-US" sz="54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শহরের</a:t>
            </a:r>
            <a:r>
              <a:rPr lang="en-US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54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অনানুষ্ঠানিক</a:t>
            </a:r>
            <a:r>
              <a:rPr lang="en-US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54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কার্যাবলি</a:t>
            </a:r>
            <a:endParaRPr lang="en-US" sz="5400" b="1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817418" y="3677215"/>
            <a:ext cx="10709564" cy="0"/>
          </a:xfrm>
          <a:prstGeom prst="line">
            <a:avLst/>
          </a:prstGeom>
          <a:ln w="1016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5968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2113833"/>
            <a:ext cx="6307890" cy="646331"/>
          </a:xfrm>
          <a:prstGeom prst="rect">
            <a:avLst/>
          </a:prstGeom>
          <a:noFill/>
          <a:ln w="76200"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bn-IN" sz="3600" dirty="0" smtClean="0"/>
              <a:t>এই </a:t>
            </a:r>
            <a:r>
              <a:rPr lang="bn-IN" sz="3600" dirty="0"/>
              <a:t>পাঠ শেষে  শিক্ষার্থীরা-</a:t>
            </a:r>
            <a:r>
              <a:rPr lang="bn-IN" sz="3600" dirty="0" smtClean="0"/>
              <a:t>------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762000" y="1130482"/>
            <a:ext cx="10875818" cy="769441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400" dirty="0" smtClean="0"/>
              <a:t> </a:t>
            </a:r>
            <a:r>
              <a:rPr lang="bn-IN" sz="4400" dirty="0" smtClean="0">
                <a:solidFill>
                  <a:schemeClr val="tx1"/>
                </a:solidFill>
              </a:rPr>
              <a:t>শি</a:t>
            </a:r>
            <a:r>
              <a:rPr lang="en-US" sz="4400" dirty="0" err="1" smtClean="0">
                <a:solidFill>
                  <a:schemeClr val="tx1"/>
                </a:solidFill>
              </a:rPr>
              <a:t>খনফল</a:t>
            </a:r>
            <a:r>
              <a:rPr lang="bn-IN" sz="4400" dirty="0" smtClean="0">
                <a:solidFill>
                  <a:schemeClr val="tx1"/>
                </a:solidFill>
              </a:rPr>
              <a:t>------</a:t>
            </a:r>
            <a:endParaRPr lang="en-US" sz="44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2000" y="2787874"/>
            <a:ext cx="10123715" cy="646331"/>
          </a:xfrm>
          <a:prstGeom prst="rect">
            <a:avLst/>
          </a:prstGeom>
          <a:noFill/>
          <a:ln w="76200"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bn-IN" sz="3600" dirty="0" smtClean="0"/>
              <a:t>১. </a:t>
            </a:r>
            <a:r>
              <a:rPr lang="en-US" sz="3600" dirty="0" err="1" smtClean="0"/>
              <a:t>অনানুষ্ঠানিক</a:t>
            </a:r>
            <a:r>
              <a:rPr lang="en-US" sz="3600" dirty="0" smtClean="0"/>
              <a:t> </a:t>
            </a:r>
            <a:r>
              <a:rPr lang="en-US" sz="3600" dirty="0" err="1" smtClean="0"/>
              <a:t>অর্থনৈতিক</a:t>
            </a:r>
            <a:r>
              <a:rPr lang="en-US" sz="3600" dirty="0" smtClean="0"/>
              <a:t> </a:t>
            </a:r>
            <a:r>
              <a:rPr lang="en-US" sz="3600" dirty="0" err="1" smtClean="0"/>
              <a:t>কার্যাবলির</a:t>
            </a:r>
            <a:r>
              <a:rPr lang="en-US" sz="3600" dirty="0" smtClean="0"/>
              <a:t> </a:t>
            </a:r>
            <a:r>
              <a:rPr lang="en-US" sz="3600" dirty="0" err="1" smtClean="0"/>
              <a:t>বিবরণ</a:t>
            </a:r>
            <a:r>
              <a:rPr lang="en-US" sz="3600" dirty="0" smtClean="0"/>
              <a:t> </a:t>
            </a:r>
            <a:r>
              <a:rPr lang="en-US" sz="3600" dirty="0" err="1" smtClean="0"/>
              <a:t>দিতে</a:t>
            </a:r>
            <a:r>
              <a:rPr lang="en-US" sz="3600" dirty="0" smtClean="0"/>
              <a:t> </a:t>
            </a:r>
            <a:r>
              <a:rPr lang="bn-IN" sz="3600" dirty="0" smtClean="0"/>
              <a:t>পারবে।  </a:t>
            </a:r>
            <a:endParaRPr lang="en-US" sz="3600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264724" y="3406495"/>
            <a:ext cx="8281852" cy="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62000" y="3695769"/>
            <a:ext cx="11291455" cy="646331"/>
          </a:xfrm>
          <a:prstGeom prst="rect">
            <a:avLst/>
          </a:prstGeom>
          <a:noFill/>
          <a:ln w="76200"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bn-IN" sz="3600" dirty="0" smtClean="0"/>
              <a:t>২. </a:t>
            </a:r>
            <a:r>
              <a:rPr lang="en-US" sz="3600" dirty="0" err="1" smtClean="0"/>
              <a:t>বাংলাদেশের</a:t>
            </a:r>
            <a:r>
              <a:rPr lang="en-US" sz="3600" dirty="0" smtClean="0"/>
              <a:t> </a:t>
            </a:r>
            <a:r>
              <a:rPr lang="en-US" sz="3600" dirty="0" err="1" smtClean="0"/>
              <a:t>গ্রামের</a:t>
            </a:r>
            <a:r>
              <a:rPr lang="en-US" sz="3600" dirty="0" smtClean="0"/>
              <a:t> </a:t>
            </a:r>
            <a:r>
              <a:rPr lang="en-US" sz="3600" dirty="0" err="1" smtClean="0"/>
              <a:t>অনানুষ্ঠানিক</a:t>
            </a:r>
            <a:r>
              <a:rPr lang="en-US" sz="3600" dirty="0" smtClean="0"/>
              <a:t> </a:t>
            </a:r>
            <a:r>
              <a:rPr lang="en-US" sz="3600" dirty="0" err="1" smtClean="0"/>
              <a:t>অর্থনৈতিক</a:t>
            </a:r>
            <a:r>
              <a:rPr lang="en-US" sz="3600" dirty="0" smtClean="0"/>
              <a:t> </a:t>
            </a:r>
            <a:r>
              <a:rPr lang="en-US" sz="3600" dirty="0" err="1" smtClean="0"/>
              <a:t>কাজের</a:t>
            </a:r>
            <a:r>
              <a:rPr lang="en-US" sz="3600" dirty="0" smtClean="0"/>
              <a:t> </a:t>
            </a:r>
            <a:r>
              <a:rPr lang="en-US" sz="3600" dirty="0" err="1" smtClean="0"/>
              <a:t>ব্যাখ্যা</a:t>
            </a:r>
            <a:r>
              <a:rPr lang="en-US" sz="3600" dirty="0" smtClean="0"/>
              <a:t> </a:t>
            </a:r>
            <a:r>
              <a:rPr lang="bn-IN" sz="3600" dirty="0" smtClean="0"/>
              <a:t>করতে পারবে।  </a:t>
            </a:r>
            <a:endParaRPr lang="en-US" sz="3600" dirty="0"/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1303119" y="4342100"/>
            <a:ext cx="10445536" cy="1"/>
          </a:xfrm>
          <a:prstGeom prst="line">
            <a:avLst/>
          </a:prstGeom>
          <a:ln w="762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1303119" y="5336861"/>
            <a:ext cx="8079577" cy="0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62000" y="4704382"/>
            <a:ext cx="10123715" cy="646331"/>
          </a:xfrm>
          <a:prstGeom prst="rect">
            <a:avLst/>
          </a:prstGeom>
          <a:noFill/>
          <a:ln w="76200">
            <a:noFill/>
            <a:prstDash val="sysDash"/>
          </a:ln>
        </p:spPr>
        <p:txBody>
          <a:bodyPr wrap="square" rtlCol="0">
            <a:spAutoFit/>
          </a:bodyPr>
          <a:lstStyle/>
          <a:p>
            <a:r>
              <a:rPr lang="bn-IN" sz="3600" dirty="0"/>
              <a:t>৩</a:t>
            </a:r>
            <a:r>
              <a:rPr lang="bn-IN" sz="3600" dirty="0" smtClean="0"/>
              <a:t>. </a:t>
            </a:r>
            <a:r>
              <a:rPr lang="en-US" sz="3600" dirty="0" err="1" smtClean="0"/>
              <a:t>শহরের</a:t>
            </a:r>
            <a:r>
              <a:rPr lang="en-US" sz="3600" dirty="0" smtClean="0"/>
              <a:t> </a:t>
            </a:r>
            <a:r>
              <a:rPr lang="en-US" sz="3600" dirty="0" err="1" smtClean="0"/>
              <a:t>আনানুষ্ঠানিক</a:t>
            </a:r>
            <a:r>
              <a:rPr lang="en-US" sz="3600" dirty="0" smtClean="0"/>
              <a:t> </a:t>
            </a:r>
            <a:r>
              <a:rPr lang="en-US" sz="3600" dirty="0" err="1" smtClean="0"/>
              <a:t>কাজের</a:t>
            </a:r>
            <a:r>
              <a:rPr lang="en-US" sz="3600" dirty="0" smtClean="0"/>
              <a:t> </a:t>
            </a:r>
            <a:r>
              <a:rPr lang="en-US" sz="3600" dirty="0" err="1" smtClean="0"/>
              <a:t>চিত্র</a:t>
            </a:r>
            <a:r>
              <a:rPr lang="en-US" sz="3600" dirty="0" smtClean="0"/>
              <a:t> </a:t>
            </a:r>
            <a:r>
              <a:rPr lang="en-US" sz="3600" dirty="0" err="1" smtClean="0"/>
              <a:t>তুলে</a:t>
            </a:r>
            <a:r>
              <a:rPr lang="en-US" sz="3600" dirty="0" smtClean="0"/>
              <a:t> </a:t>
            </a:r>
            <a:r>
              <a:rPr lang="en-US" sz="3600" dirty="0" err="1" smtClean="0"/>
              <a:t>ধরতে</a:t>
            </a:r>
            <a:r>
              <a:rPr lang="en-US" sz="3600" dirty="0" smtClean="0"/>
              <a:t> </a:t>
            </a:r>
            <a:r>
              <a:rPr lang="bn-IN" sz="3600" dirty="0" smtClean="0"/>
              <a:t>পারবে। 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4765665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7" grpId="0"/>
      <p:bldP spid="9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69581" y="110836"/>
            <a:ext cx="5734594" cy="646331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3600" dirty="0" smtClean="0"/>
              <a:t>এসো কয়েকটি ছবি দেখি</a:t>
            </a:r>
            <a:endParaRPr lang="en-US" sz="3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1905" y="918823"/>
            <a:ext cx="4371018" cy="21716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53" y="918823"/>
            <a:ext cx="4298167" cy="22103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53" y="3342570"/>
            <a:ext cx="4298167" cy="236550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4028" y="3323180"/>
            <a:ext cx="4371018" cy="240428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96986" y="6026725"/>
            <a:ext cx="11998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00B050"/>
                </a:solidFill>
              </a:rPr>
              <a:t>অর্থনৈতিক</a:t>
            </a:r>
            <a:r>
              <a:rPr lang="en-US" sz="3600" dirty="0" smtClean="0">
                <a:solidFill>
                  <a:srgbClr val="00B050"/>
                </a:solidFill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</a:rPr>
              <a:t>মূল্য</a:t>
            </a:r>
            <a:r>
              <a:rPr lang="en-US" sz="3600" dirty="0" smtClean="0">
                <a:solidFill>
                  <a:srgbClr val="00B050"/>
                </a:solidFill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</a:rPr>
              <a:t>রয়েছে</a:t>
            </a:r>
            <a:r>
              <a:rPr lang="en-US" sz="3600" dirty="0" smtClean="0">
                <a:solidFill>
                  <a:srgbClr val="00B050"/>
                </a:solidFill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</a:rPr>
              <a:t>এমন</a:t>
            </a:r>
            <a:r>
              <a:rPr lang="en-US" sz="3600" dirty="0" smtClean="0">
                <a:solidFill>
                  <a:srgbClr val="00B050"/>
                </a:solidFill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</a:rPr>
              <a:t>যে-কোন</a:t>
            </a:r>
            <a:r>
              <a:rPr lang="en-US" sz="3600" dirty="0" smtClean="0">
                <a:solidFill>
                  <a:srgbClr val="00B050"/>
                </a:solidFill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</a:rPr>
              <a:t>কাজ</a:t>
            </a:r>
            <a:r>
              <a:rPr lang="en-US" sz="3600" dirty="0" smtClean="0">
                <a:solidFill>
                  <a:srgbClr val="00B050"/>
                </a:solidFill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</a:rPr>
              <a:t>বা</a:t>
            </a:r>
            <a:r>
              <a:rPr lang="en-US" sz="3600" dirty="0" smtClean="0">
                <a:solidFill>
                  <a:srgbClr val="00B050"/>
                </a:solidFill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</a:rPr>
              <a:t>সেবাকে</a:t>
            </a:r>
            <a:r>
              <a:rPr lang="en-US" sz="3600" dirty="0" smtClean="0">
                <a:solidFill>
                  <a:srgbClr val="00B050"/>
                </a:solidFill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</a:rPr>
              <a:t>অর্থনৈতিক</a:t>
            </a:r>
            <a:r>
              <a:rPr lang="en-US" sz="3600" dirty="0" smtClean="0">
                <a:solidFill>
                  <a:srgbClr val="00B050"/>
                </a:solidFill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</a:rPr>
              <a:t>কার্যক্রম</a:t>
            </a:r>
            <a:r>
              <a:rPr lang="en-US" sz="3600" dirty="0" smtClean="0">
                <a:solidFill>
                  <a:srgbClr val="00B050"/>
                </a:solidFill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</a:rPr>
              <a:t>বলা</a:t>
            </a:r>
            <a:r>
              <a:rPr lang="en-US" sz="3600" dirty="0" smtClean="0">
                <a:solidFill>
                  <a:srgbClr val="00B050"/>
                </a:solidFill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</a:rPr>
              <a:t>হয়</a:t>
            </a:r>
            <a:r>
              <a:rPr lang="en-US" sz="3600" dirty="0" smtClean="0">
                <a:solidFill>
                  <a:srgbClr val="00B050"/>
                </a:solidFill>
              </a:rPr>
              <a:t>। </a:t>
            </a:r>
            <a:endParaRPr lang="en-US" sz="3600" dirty="0">
              <a:solidFill>
                <a:srgbClr val="00B050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5126182" y="1856509"/>
            <a:ext cx="1814945" cy="0"/>
          </a:xfrm>
          <a:prstGeom prst="straightConnector1">
            <a:avLst/>
          </a:prstGeom>
          <a:ln w="762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5126182" y="4566885"/>
            <a:ext cx="1814945" cy="0"/>
          </a:xfrm>
          <a:prstGeom prst="straightConnector1">
            <a:avLst/>
          </a:prstGeom>
          <a:ln w="762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491276" y="1781610"/>
            <a:ext cx="11360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/>
              <a:t>কাজ</a:t>
            </a:r>
            <a:endParaRPr lang="en-US" sz="4000" dirty="0"/>
          </a:p>
        </p:txBody>
      </p:sp>
      <p:sp>
        <p:nvSpPr>
          <p:cNvPr id="12" name="TextBox 11"/>
          <p:cNvSpPr txBox="1"/>
          <p:nvPr/>
        </p:nvSpPr>
        <p:spPr>
          <a:xfrm>
            <a:off x="5465617" y="4525321"/>
            <a:ext cx="11360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/>
              <a:t>সেবা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441781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97382" y="332508"/>
            <a:ext cx="5527962" cy="70788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/>
              <a:t>অর্থনৈতিক</a:t>
            </a:r>
            <a:r>
              <a:rPr lang="en-US" sz="4000" dirty="0" smtClean="0"/>
              <a:t> </a:t>
            </a:r>
            <a:r>
              <a:rPr lang="en-US" sz="4000" dirty="0" err="1" smtClean="0"/>
              <a:t>কার্যক্রম</a:t>
            </a:r>
            <a:endParaRPr lang="en-US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415636" y="1911927"/>
            <a:ext cx="5486400" cy="707886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/>
              <a:t>আনুষ্ঠানিক</a:t>
            </a:r>
            <a:endParaRPr lang="en-US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6303818" y="1911927"/>
            <a:ext cx="5486400" cy="707886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/>
              <a:t>অনানুষ্ঠানিক</a:t>
            </a:r>
            <a:endParaRPr lang="en-US" sz="4000" dirty="0"/>
          </a:p>
        </p:txBody>
      </p:sp>
      <p:cxnSp>
        <p:nvCxnSpPr>
          <p:cNvPr id="6" name="Straight Arrow Connector 5"/>
          <p:cNvCxnSpPr>
            <a:stCxn id="2" idx="2"/>
          </p:cNvCxnSpPr>
          <p:nvPr/>
        </p:nvCxnSpPr>
        <p:spPr>
          <a:xfrm flipH="1">
            <a:off x="6054437" y="1040394"/>
            <a:ext cx="6926" cy="400479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172691" y="1440873"/>
            <a:ext cx="5708073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3214254" y="1440874"/>
            <a:ext cx="13854" cy="400479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8825344" y="1433294"/>
            <a:ext cx="13854" cy="400479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37" y="2841481"/>
            <a:ext cx="5389411" cy="26033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2841481"/>
            <a:ext cx="5292436" cy="26033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TextBox 13"/>
          <p:cNvSpPr txBox="1"/>
          <p:nvPr/>
        </p:nvSpPr>
        <p:spPr>
          <a:xfrm>
            <a:off x="318648" y="5666503"/>
            <a:ext cx="5486400" cy="1077218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/>
              <a:t>মজুরী</a:t>
            </a:r>
            <a:r>
              <a:rPr lang="en-US" sz="3200" dirty="0" smtClean="0"/>
              <a:t> </a:t>
            </a:r>
            <a:r>
              <a:rPr lang="en-US" sz="3200" dirty="0" err="1" smtClean="0"/>
              <a:t>পূর্ব</a:t>
            </a:r>
            <a:r>
              <a:rPr lang="en-US" sz="3200" dirty="0" smtClean="0"/>
              <a:t> </a:t>
            </a:r>
            <a:r>
              <a:rPr lang="en-US" sz="3200" dirty="0" err="1" smtClean="0"/>
              <a:t>নির্ধারিত</a:t>
            </a:r>
            <a:r>
              <a:rPr lang="en-US" sz="3200" dirty="0" smtClean="0"/>
              <a:t>, </a:t>
            </a:r>
            <a:r>
              <a:rPr lang="en-US" sz="3200" dirty="0" err="1" smtClean="0"/>
              <a:t>করের</a:t>
            </a:r>
            <a:r>
              <a:rPr lang="en-US" sz="3200" dirty="0" smtClean="0"/>
              <a:t> </a:t>
            </a:r>
            <a:r>
              <a:rPr lang="en-US" sz="3200" dirty="0" err="1" smtClean="0"/>
              <a:t>আওতাধীন</a:t>
            </a:r>
            <a:r>
              <a:rPr lang="en-US" sz="3200" dirty="0" smtClean="0"/>
              <a:t> </a:t>
            </a:r>
            <a:r>
              <a:rPr lang="en-US" sz="3200" dirty="0" err="1" smtClean="0"/>
              <a:t>এবং</a:t>
            </a:r>
            <a:r>
              <a:rPr lang="en-US" sz="3200" dirty="0" smtClean="0"/>
              <a:t> </a:t>
            </a:r>
            <a:r>
              <a:rPr lang="en-US" sz="3200" dirty="0" err="1" smtClean="0"/>
              <a:t>সরকার</a:t>
            </a:r>
            <a:r>
              <a:rPr lang="en-US" sz="3200" dirty="0" smtClean="0"/>
              <a:t> </a:t>
            </a:r>
            <a:r>
              <a:rPr lang="en-US" sz="3200" dirty="0" err="1" smtClean="0"/>
              <a:t>কর্তৃক</a:t>
            </a:r>
            <a:r>
              <a:rPr lang="en-US" sz="3200" dirty="0" smtClean="0"/>
              <a:t> </a:t>
            </a:r>
            <a:r>
              <a:rPr lang="en-US" sz="3200" dirty="0" err="1" smtClean="0"/>
              <a:t>নিয়ন্ত্রিত</a:t>
            </a:r>
            <a:r>
              <a:rPr lang="en-US" sz="3200" dirty="0" smtClean="0"/>
              <a:t>।</a:t>
            </a:r>
            <a:endParaRPr lang="en-US" sz="3200" dirty="0"/>
          </a:p>
        </p:txBody>
      </p:sp>
      <p:sp>
        <p:nvSpPr>
          <p:cNvPr id="15" name="TextBox 14"/>
          <p:cNvSpPr txBox="1"/>
          <p:nvPr/>
        </p:nvSpPr>
        <p:spPr>
          <a:xfrm>
            <a:off x="6206832" y="5666504"/>
            <a:ext cx="5763491" cy="1077218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/>
              <a:t>মজুরী</a:t>
            </a:r>
            <a:r>
              <a:rPr lang="en-US" sz="3200" dirty="0" smtClean="0"/>
              <a:t> </a:t>
            </a:r>
            <a:r>
              <a:rPr lang="en-US" sz="3200" dirty="0" err="1" smtClean="0"/>
              <a:t>পূর্ব</a:t>
            </a:r>
            <a:r>
              <a:rPr lang="en-US" sz="3200" dirty="0" smtClean="0"/>
              <a:t> </a:t>
            </a:r>
            <a:r>
              <a:rPr lang="en-US" sz="3200" dirty="0" err="1" smtClean="0"/>
              <a:t>নির্ধারিত</a:t>
            </a:r>
            <a:r>
              <a:rPr lang="en-US" sz="3200" dirty="0" smtClean="0"/>
              <a:t> </a:t>
            </a:r>
            <a:r>
              <a:rPr lang="en-US" sz="3200" dirty="0" err="1" smtClean="0"/>
              <a:t>নয়</a:t>
            </a:r>
            <a:r>
              <a:rPr lang="en-US" sz="3200" dirty="0" smtClean="0"/>
              <a:t>, </a:t>
            </a:r>
            <a:r>
              <a:rPr lang="en-US" sz="3200" dirty="0" err="1" smtClean="0"/>
              <a:t>করের</a:t>
            </a:r>
            <a:r>
              <a:rPr lang="en-US" sz="3200" dirty="0" smtClean="0"/>
              <a:t> </a:t>
            </a:r>
            <a:r>
              <a:rPr lang="en-US" sz="3200" dirty="0" err="1" smtClean="0"/>
              <a:t>আওতায়</a:t>
            </a:r>
            <a:r>
              <a:rPr lang="en-US" sz="3200" dirty="0" smtClean="0"/>
              <a:t> </a:t>
            </a:r>
            <a:r>
              <a:rPr lang="en-US" sz="3200" dirty="0" err="1" smtClean="0"/>
              <a:t>আনা</a:t>
            </a:r>
            <a:r>
              <a:rPr lang="en-US" sz="3200" dirty="0" smtClean="0"/>
              <a:t> </a:t>
            </a:r>
            <a:r>
              <a:rPr lang="en-US" sz="3200" dirty="0" err="1" smtClean="0"/>
              <a:t>কঠিন</a:t>
            </a:r>
            <a:r>
              <a:rPr lang="en-US" sz="3200" dirty="0" smtClean="0"/>
              <a:t> </a:t>
            </a:r>
            <a:r>
              <a:rPr lang="en-US" sz="3200" dirty="0" err="1" smtClean="0"/>
              <a:t>এবং</a:t>
            </a:r>
            <a:r>
              <a:rPr lang="en-US" sz="3200" dirty="0" smtClean="0"/>
              <a:t> </a:t>
            </a:r>
            <a:r>
              <a:rPr lang="en-US" sz="3200" dirty="0" err="1"/>
              <a:t>সরকার</a:t>
            </a:r>
            <a:r>
              <a:rPr lang="en-US" sz="3200" dirty="0"/>
              <a:t> </a:t>
            </a:r>
            <a:r>
              <a:rPr lang="en-US" sz="3200" dirty="0" err="1"/>
              <a:t>কর্তৃক</a:t>
            </a:r>
            <a:r>
              <a:rPr lang="en-US" sz="3200" dirty="0"/>
              <a:t> </a:t>
            </a:r>
            <a:r>
              <a:rPr lang="en-US" sz="3200" dirty="0" err="1"/>
              <a:t>নিয়ন্ত্রিত</a:t>
            </a:r>
            <a:r>
              <a:rPr lang="en-US" sz="3200" dirty="0"/>
              <a:t> </a:t>
            </a:r>
            <a:r>
              <a:rPr lang="en-US" sz="3200" dirty="0" err="1" smtClean="0"/>
              <a:t>নয়</a:t>
            </a:r>
            <a:r>
              <a:rPr lang="en-US" sz="3200" dirty="0" smtClean="0"/>
              <a:t>।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533251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14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24545" y="207814"/>
            <a:ext cx="7135091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/>
              <a:t>গ্রামাঞ্চলের</a:t>
            </a:r>
            <a:r>
              <a:rPr lang="en-US" sz="3600" dirty="0" smtClean="0"/>
              <a:t> </a:t>
            </a:r>
            <a:r>
              <a:rPr lang="en-US" sz="3600" dirty="0" err="1" smtClean="0"/>
              <a:t>অনানুষ্ঠানিক</a:t>
            </a:r>
            <a:r>
              <a:rPr lang="en-US" sz="3600" dirty="0" smtClean="0"/>
              <a:t> </a:t>
            </a:r>
            <a:r>
              <a:rPr lang="en-US" sz="3600" dirty="0" err="1" smtClean="0"/>
              <a:t>অর্থনৈতিক</a:t>
            </a:r>
            <a:r>
              <a:rPr lang="en-US" sz="3600" dirty="0" smtClean="0"/>
              <a:t> </a:t>
            </a:r>
            <a:r>
              <a:rPr lang="en-US" sz="3600" dirty="0" err="1" smtClean="0"/>
              <a:t>কাজ</a:t>
            </a:r>
            <a:endParaRPr lang="en-US" sz="3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172" y="1095373"/>
            <a:ext cx="4630961" cy="2224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1304" y="1095374"/>
            <a:ext cx="4428260" cy="2224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172" y="3937282"/>
            <a:ext cx="4630961" cy="224183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1304" y="3937282"/>
            <a:ext cx="4428260" cy="224183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1287172" y="3319373"/>
            <a:ext cx="46309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/>
              <a:t>কৃষক</a:t>
            </a:r>
            <a:endParaRPr lang="en-US" sz="3600" dirty="0"/>
          </a:p>
        </p:txBody>
      </p:sp>
      <p:sp>
        <p:nvSpPr>
          <p:cNvPr id="9" name="TextBox 8"/>
          <p:cNvSpPr txBox="1"/>
          <p:nvPr/>
        </p:nvSpPr>
        <p:spPr>
          <a:xfrm>
            <a:off x="6281304" y="3305163"/>
            <a:ext cx="46309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/>
              <a:t>কামার</a:t>
            </a:r>
            <a:endParaRPr lang="en-US" sz="3600" dirty="0"/>
          </a:p>
        </p:txBody>
      </p:sp>
      <p:sp>
        <p:nvSpPr>
          <p:cNvPr id="10" name="TextBox 9"/>
          <p:cNvSpPr txBox="1"/>
          <p:nvPr/>
        </p:nvSpPr>
        <p:spPr>
          <a:xfrm>
            <a:off x="1287172" y="6189704"/>
            <a:ext cx="46309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/>
              <a:t>বাঁশের</a:t>
            </a:r>
            <a:r>
              <a:rPr lang="en-US" sz="3600" dirty="0" smtClean="0"/>
              <a:t> </a:t>
            </a:r>
            <a:r>
              <a:rPr lang="en-US" sz="3600" dirty="0" err="1" smtClean="0"/>
              <a:t>কাজ</a:t>
            </a:r>
            <a:endParaRPr lang="en-US" sz="3600" dirty="0"/>
          </a:p>
        </p:txBody>
      </p:sp>
      <p:sp>
        <p:nvSpPr>
          <p:cNvPr id="11" name="TextBox 10"/>
          <p:cNvSpPr txBox="1"/>
          <p:nvPr/>
        </p:nvSpPr>
        <p:spPr>
          <a:xfrm>
            <a:off x="6179953" y="6189704"/>
            <a:ext cx="46309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/>
              <a:t>কুমোর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231954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500"/>
                            </p:stCondLst>
                            <p:childTnLst>
                              <p:par>
                                <p:cTn id="6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9" grpId="0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377" y="245918"/>
            <a:ext cx="4482364" cy="25437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6488" y="245918"/>
            <a:ext cx="4634022" cy="25437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378" y="3578386"/>
            <a:ext cx="4482364" cy="25335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6488" y="3535508"/>
            <a:ext cx="4634022" cy="261926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866078" y="2789622"/>
            <a:ext cx="46309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/>
              <a:t>দোকান</a:t>
            </a:r>
            <a:endParaRPr lang="en-US" sz="3600" dirty="0"/>
          </a:p>
        </p:txBody>
      </p:sp>
      <p:sp>
        <p:nvSpPr>
          <p:cNvPr id="8" name="TextBox 7"/>
          <p:cNvSpPr txBox="1"/>
          <p:nvPr/>
        </p:nvSpPr>
        <p:spPr>
          <a:xfrm>
            <a:off x="6369549" y="2889177"/>
            <a:ext cx="46309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/>
              <a:t>সবজি</a:t>
            </a:r>
            <a:r>
              <a:rPr lang="en-US" sz="3600" dirty="0" smtClean="0"/>
              <a:t> </a:t>
            </a:r>
            <a:r>
              <a:rPr lang="en-US" sz="3600" dirty="0" err="1" smtClean="0"/>
              <a:t>চাষ</a:t>
            </a:r>
            <a:endParaRPr lang="en-US" sz="3600" dirty="0"/>
          </a:p>
        </p:txBody>
      </p:sp>
      <p:sp>
        <p:nvSpPr>
          <p:cNvPr id="9" name="TextBox 8"/>
          <p:cNvSpPr txBox="1"/>
          <p:nvPr/>
        </p:nvSpPr>
        <p:spPr>
          <a:xfrm>
            <a:off x="866078" y="6154775"/>
            <a:ext cx="46309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/>
              <a:t>হাঁসের</a:t>
            </a:r>
            <a:r>
              <a:rPr lang="en-US" sz="3600" dirty="0" smtClean="0"/>
              <a:t> </a:t>
            </a:r>
            <a:r>
              <a:rPr lang="en-US" sz="3600" dirty="0" err="1" smtClean="0"/>
              <a:t>খামার</a:t>
            </a:r>
            <a:endParaRPr lang="en-US" sz="3600" dirty="0"/>
          </a:p>
        </p:txBody>
      </p:sp>
      <p:sp>
        <p:nvSpPr>
          <p:cNvPr id="11" name="TextBox 10"/>
          <p:cNvSpPr txBox="1"/>
          <p:nvPr/>
        </p:nvSpPr>
        <p:spPr>
          <a:xfrm>
            <a:off x="6366488" y="6154775"/>
            <a:ext cx="46309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/>
              <a:t>মুরগীর</a:t>
            </a:r>
            <a:r>
              <a:rPr lang="en-US" sz="3600" dirty="0" smtClean="0"/>
              <a:t> </a:t>
            </a:r>
            <a:r>
              <a:rPr lang="en-US" sz="3600" dirty="0" err="1" smtClean="0"/>
              <a:t>খামার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949513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33399" y="578327"/>
            <a:ext cx="8543108" cy="64633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3600" dirty="0" smtClean="0"/>
              <a:t>একক কাজ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1733399" y="5682343"/>
            <a:ext cx="8543108" cy="646331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/>
              <a:t>গ্রামাঞ্চলের</a:t>
            </a:r>
            <a:r>
              <a:rPr lang="en-US" sz="3600" dirty="0" smtClean="0"/>
              <a:t> </a:t>
            </a:r>
            <a:r>
              <a:rPr lang="en-US" sz="3600" dirty="0" err="1" smtClean="0"/>
              <a:t>অনানুষ্ঠানিক</a:t>
            </a:r>
            <a:r>
              <a:rPr lang="en-US" sz="3600" dirty="0" smtClean="0"/>
              <a:t> </a:t>
            </a:r>
            <a:r>
              <a:rPr lang="en-US" sz="3600" dirty="0" err="1" smtClean="0"/>
              <a:t>অর্থনৈতিক</a:t>
            </a:r>
            <a:r>
              <a:rPr lang="en-US" sz="3600" dirty="0" smtClean="0"/>
              <a:t> </a:t>
            </a:r>
            <a:r>
              <a:rPr lang="en-US" sz="3600" dirty="0" err="1" smtClean="0"/>
              <a:t>কাজের</a:t>
            </a:r>
            <a:r>
              <a:rPr lang="en-US" sz="3600" dirty="0" smtClean="0"/>
              <a:t> </a:t>
            </a:r>
            <a:r>
              <a:rPr lang="en-US" sz="3600" dirty="0" err="1" smtClean="0"/>
              <a:t>বিবরণ</a:t>
            </a:r>
            <a:r>
              <a:rPr lang="en-US" sz="3600" dirty="0" smtClean="0"/>
              <a:t> </a:t>
            </a:r>
            <a:r>
              <a:rPr lang="en-US" sz="3600" dirty="0" err="1" smtClean="0"/>
              <a:t>দাও</a:t>
            </a:r>
            <a:r>
              <a:rPr lang="en-US" sz="3600" dirty="0" smtClean="0"/>
              <a:t>।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3967" y="1815826"/>
            <a:ext cx="4921972" cy="32753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44786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187535" y="1062102"/>
            <a:ext cx="3609110" cy="830997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/>
              <a:t>শহরের</a:t>
            </a:r>
            <a:r>
              <a:rPr lang="en-US" sz="4800" dirty="0" smtClean="0"/>
              <a:t> </a:t>
            </a:r>
            <a:r>
              <a:rPr lang="en-US" sz="4800" dirty="0" err="1" smtClean="0"/>
              <a:t>মানুষ</a:t>
            </a:r>
            <a:endParaRPr lang="en-US" sz="4800" dirty="0"/>
          </a:p>
        </p:txBody>
      </p:sp>
      <p:sp>
        <p:nvSpPr>
          <p:cNvPr id="4" name="TextBox 3"/>
          <p:cNvSpPr txBox="1"/>
          <p:nvPr/>
        </p:nvSpPr>
        <p:spPr>
          <a:xfrm>
            <a:off x="415636" y="3352800"/>
            <a:ext cx="2632364" cy="646331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/>
              <a:t>উচ্চবিত্ত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3269673" y="3347967"/>
            <a:ext cx="2632364" cy="646331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/>
              <a:t>মধ্যবিত্ত</a:t>
            </a:r>
            <a:endParaRPr lang="en-US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6234546" y="3347966"/>
            <a:ext cx="2632364" cy="646331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/>
              <a:t>নিম্নবিত্ত</a:t>
            </a:r>
            <a:endParaRPr lang="en-US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9199419" y="3352156"/>
            <a:ext cx="2632364" cy="646331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/>
              <a:t>বিত্তহীন</a:t>
            </a:r>
            <a:endParaRPr lang="en-US" sz="3600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6102926" y="1893099"/>
            <a:ext cx="0" cy="753119"/>
          </a:xfrm>
          <a:prstGeom prst="straightConnector1">
            <a:avLst/>
          </a:prstGeom>
          <a:ln w="762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1731818" y="2604659"/>
            <a:ext cx="8963891" cy="24693"/>
          </a:xfrm>
          <a:prstGeom prst="line">
            <a:avLst/>
          </a:prstGeom>
          <a:ln w="762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1780308" y="2615497"/>
            <a:ext cx="0" cy="753119"/>
          </a:xfrm>
          <a:prstGeom prst="straightConnector1">
            <a:avLst/>
          </a:prstGeom>
          <a:ln w="762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4551217" y="2629352"/>
            <a:ext cx="0" cy="753119"/>
          </a:xfrm>
          <a:prstGeom prst="straightConnector1">
            <a:avLst/>
          </a:prstGeom>
          <a:ln w="762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7543800" y="2604659"/>
            <a:ext cx="0" cy="753119"/>
          </a:xfrm>
          <a:prstGeom prst="straightConnector1">
            <a:avLst/>
          </a:prstGeom>
          <a:ln w="762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10647222" y="2604653"/>
            <a:ext cx="0" cy="753119"/>
          </a:xfrm>
          <a:prstGeom prst="straightConnector1">
            <a:avLst/>
          </a:prstGeom>
          <a:ln w="762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1731818" y="3994297"/>
            <a:ext cx="0" cy="753119"/>
          </a:xfrm>
          <a:prstGeom prst="straightConnector1">
            <a:avLst/>
          </a:prstGeom>
          <a:ln w="762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4620490" y="3994297"/>
            <a:ext cx="0" cy="753119"/>
          </a:xfrm>
          <a:prstGeom prst="straightConnector1">
            <a:avLst/>
          </a:prstGeom>
          <a:ln w="762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7564581" y="4022005"/>
            <a:ext cx="0" cy="753119"/>
          </a:xfrm>
          <a:prstGeom prst="straightConnector1">
            <a:avLst/>
          </a:prstGeom>
          <a:ln w="762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10453253" y="4022005"/>
            <a:ext cx="0" cy="753119"/>
          </a:xfrm>
          <a:prstGeom prst="straightConnector1">
            <a:avLst/>
          </a:prstGeom>
          <a:ln w="762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318656" y="4718925"/>
            <a:ext cx="5583382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/>
              <a:t>সাধারণত</a:t>
            </a:r>
            <a:r>
              <a:rPr lang="en-US" sz="3600" dirty="0" smtClean="0"/>
              <a:t> </a:t>
            </a:r>
            <a:r>
              <a:rPr lang="en-US" sz="3600" dirty="0" err="1" smtClean="0"/>
              <a:t>আনুষ্ঠানিক</a:t>
            </a:r>
            <a:r>
              <a:rPr lang="en-US" sz="3600" dirty="0" smtClean="0"/>
              <a:t> </a:t>
            </a:r>
            <a:r>
              <a:rPr lang="en-US" sz="3600" dirty="0" err="1" smtClean="0"/>
              <a:t>কাজ</a:t>
            </a:r>
            <a:r>
              <a:rPr lang="en-US" sz="3600" dirty="0" smtClean="0"/>
              <a:t> </a:t>
            </a:r>
            <a:r>
              <a:rPr lang="en-US" sz="3600" dirty="0" err="1" smtClean="0"/>
              <a:t>করে</a:t>
            </a:r>
            <a:endParaRPr lang="en-US" sz="3600" dirty="0"/>
          </a:p>
        </p:txBody>
      </p:sp>
      <p:sp>
        <p:nvSpPr>
          <p:cNvPr id="28" name="TextBox 27"/>
          <p:cNvSpPr txBox="1"/>
          <p:nvPr/>
        </p:nvSpPr>
        <p:spPr>
          <a:xfrm>
            <a:off x="6248401" y="4712911"/>
            <a:ext cx="5583382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err="1"/>
              <a:t>সাধারণত</a:t>
            </a:r>
            <a:r>
              <a:rPr lang="en-US" sz="3600" dirty="0"/>
              <a:t> </a:t>
            </a:r>
            <a:r>
              <a:rPr lang="en-US" sz="3600" dirty="0" err="1"/>
              <a:t>অনানুষ্ঠানিক</a:t>
            </a:r>
            <a:r>
              <a:rPr lang="en-US" sz="3600" dirty="0"/>
              <a:t> </a:t>
            </a:r>
            <a:r>
              <a:rPr lang="en-US" sz="3600" dirty="0" err="1" smtClean="0"/>
              <a:t>কাজ</a:t>
            </a:r>
            <a:r>
              <a:rPr lang="en-US" sz="3600" dirty="0" smtClean="0"/>
              <a:t> </a:t>
            </a:r>
            <a:r>
              <a:rPr lang="en-US" sz="3600" dirty="0" err="1" smtClean="0"/>
              <a:t>করে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405437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1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1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27" grpId="0" animBg="1"/>
      <p:bldP spid="2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10690" y="240032"/>
            <a:ext cx="7135091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/>
              <a:t>শহরাঞ্চলের</a:t>
            </a:r>
            <a:r>
              <a:rPr lang="en-US" sz="3600" dirty="0" smtClean="0"/>
              <a:t> </a:t>
            </a:r>
            <a:r>
              <a:rPr lang="en-US" sz="3600" dirty="0" err="1" smtClean="0"/>
              <a:t>অনানুষ্ঠানিক</a:t>
            </a:r>
            <a:r>
              <a:rPr lang="en-US" sz="3600" dirty="0" smtClean="0"/>
              <a:t> </a:t>
            </a:r>
            <a:r>
              <a:rPr lang="en-US" sz="3600" dirty="0" err="1" smtClean="0"/>
              <a:t>অর্থনৈতিক</a:t>
            </a:r>
            <a:r>
              <a:rPr lang="en-US" sz="3600" dirty="0" smtClean="0"/>
              <a:t> </a:t>
            </a:r>
            <a:r>
              <a:rPr lang="en-US" sz="3600" dirty="0" err="1" smtClean="0"/>
              <a:t>কাজ</a:t>
            </a:r>
            <a:endParaRPr lang="en-US" sz="3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650" y="1104899"/>
            <a:ext cx="4194933" cy="223404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167" y="1104899"/>
            <a:ext cx="4097051" cy="223404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650" y="4053757"/>
            <a:ext cx="4194932" cy="215308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166" y="4053757"/>
            <a:ext cx="4097051" cy="215308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1163782" y="3366650"/>
            <a:ext cx="38931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/>
              <a:t>ড্রাইভার</a:t>
            </a:r>
            <a:endParaRPr lang="en-US" sz="3600" dirty="0"/>
          </a:p>
        </p:txBody>
      </p:sp>
      <p:sp>
        <p:nvSpPr>
          <p:cNvPr id="11" name="TextBox 10"/>
          <p:cNvSpPr txBox="1"/>
          <p:nvPr/>
        </p:nvSpPr>
        <p:spPr>
          <a:xfrm>
            <a:off x="7135090" y="3338946"/>
            <a:ext cx="38931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/>
              <a:t>ছোট</a:t>
            </a:r>
            <a:r>
              <a:rPr lang="en-US" sz="3600" dirty="0" smtClean="0"/>
              <a:t> </a:t>
            </a:r>
            <a:r>
              <a:rPr lang="en-US" sz="3600" dirty="0" err="1" smtClean="0"/>
              <a:t>দোকান</a:t>
            </a:r>
            <a:endParaRPr lang="en-US" sz="3600" dirty="0"/>
          </a:p>
        </p:txBody>
      </p:sp>
      <p:sp>
        <p:nvSpPr>
          <p:cNvPr id="12" name="TextBox 11"/>
          <p:cNvSpPr txBox="1"/>
          <p:nvPr/>
        </p:nvSpPr>
        <p:spPr>
          <a:xfrm>
            <a:off x="7135089" y="6219324"/>
            <a:ext cx="38931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/>
              <a:t>গার্মেন্টস</a:t>
            </a:r>
            <a:r>
              <a:rPr lang="en-US" sz="3600" dirty="0" smtClean="0"/>
              <a:t> </a:t>
            </a:r>
            <a:r>
              <a:rPr lang="en-US" sz="3600" dirty="0" err="1" smtClean="0"/>
              <a:t>কর্মী</a:t>
            </a:r>
            <a:endParaRPr lang="en-US" sz="3600" dirty="0"/>
          </a:p>
        </p:txBody>
      </p:sp>
      <p:sp>
        <p:nvSpPr>
          <p:cNvPr id="13" name="TextBox 12"/>
          <p:cNvSpPr txBox="1"/>
          <p:nvPr/>
        </p:nvSpPr>
        <p:spPr>
          <a:xfrm>
            <a:off x="1160552" y="6206839"/>
            <a:ext cx="38931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/>
              <a:t>নির্মান</a:t>
            </a:r>
            <a:r>
              <a:rPr lang="en-US" sz="3600" dirty="0" smtClean="0"/>
              <a:t> </a:t>
            </a:r>
            <a:r>
              <a:rPr lang="en-US" sz="3600" dirty="0" err="1" smtClean="0"/>
              <a:t>শ্রমিক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38733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5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/>
      <p:bldP spid="11" grpId="0"/>
      <p:bldP spid="12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428" y="224273"/>
            <a:ext cx="4587154" cy="27552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7004" y="195762"/>
            <a:ext cx="4674085" cy="27552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428" y="3715418"/>
            <a:ext cx="4587154" cy="24674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7003" y="3715418"/>
            <a:ext cx="4674085" cy="25250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1163782" y="3020281"/>
            <a:ext cx="38931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/>
              <a:t>অস্থায়ী</a:t>
            </a:r>
            <a:r>
              <a:rPr lang="en-US" sz="3600" dirty="0" smtClean="0"/>
              <a:t> </a:t>
            </a:r>
            <a:r>
              <a:rPr lang="en-US" sz="3600" dirty="0" err="1" smtClean="0"/>
              <a:t>দোকান</a:t>
            </a:r>
            <a:endParaRPr lang="en-US" sz="3600" dirty="0"/>
          </a:p>
        </p:txBody>
      </p:sp>
      <p:sp>
        <p:nvSpPr>
          <p:cNvPr id="11" name="TextBox 10"/>
          <p:cNvSpPr txBox="1"/>
          <p:nvPr/>
        </p:nvSpPr>
        <p:spPr>
          <a:xfrm>
            <a:off x="6557481" y="2951018"/>
            <a:ext cx="38931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/>
              <a:t>রিকশা</a:t>
            </a:r>
            <a:r>
              <a:rPr lang="en-US" sz="3600" dirty="0" smtClean="0"/>
              <a:t> </a:t>
            </a:r>
            <a:r>
              <a:rPr lang="en-US" sz="3600" dirty="0" err="1" smtClean="0"/>
              <a:t>চালক</a:t>
            </a:r>
            <a:endParaRPr lang="en-US" sz="3600" dirty="0"/>
          </a:p>
        </p:txBody>
      </p:sp>
      <p:sp>
        <p:nvSpPr>
          <p:cNvPr id="12" name="TextBox 11"/>
          <p:cNvSpPr txBox="1"/>
          <p:nvPr/>
        </p:nvSpPr>
        <p:spPr>
          <a:xfrm>
            <a:off x="1038441" y="6182844"/>
            <a:ext cx="38931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/>
              <a:t>বাসা-বাড়ির</a:t>
            </a:r>
            <a:r>
              <a:rPr lang="en-US" sz="3600" dirty="0" smtClean="0"/>
              <a:t> </a:t>
            </a:r>
            <a:r>
              <a:rPr lang="en-US" sz="3600" dirty="0" err="1" smtClean="0"/>
              <a:t>কাজ</a:t>
            </a:r>
            <a:endParaRPr lang="en-US" sz="3600" dirty="0"/>
          </a:p>
        </p:txBody>
      </p:sp>
      <p:sp>
        <p:nvSpPr>
          <p:cNvPr id="13" name="TextBox 12"/>
          <p:cNvSpPr txBox="1"/>
          <p:nvPr/>
        </p:nvSpPr>
        <p:spPr>
          <a:xfrm>
            <a:off x="6427859" y="6224406"/>
            <a:ext cx="38931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/>
              <a:t>হকার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973205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4133664834"/>
              </p:ext>
            </p:extLst>
          </p:nvPr>
        </p:nvGraphicFramePr>
        <p:xfrm>
          <a:off x="346364" y="359448"/>
          <a:ext cx="11236035" cy="6041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26742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81BFEE2-553D-483A-AFA9-55F6C1391B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881BFEE2-553D-483A-AFA9-55F6C1391B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881BFEE2-553D-483A-AFA9-55F6C1391B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graphicEl>
                                              <a:dgm id="{881BFEE2-553D-483A-AFA9-55F6C1391B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>
                                            <p:graphicEl>
                                              <a:dgm id="{881BFEE2-553D-483A-AFA9-55F6C1391B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>
                                            <p:graphicEl>
                                              <a:dgm id="{881BFEE2-553D-483A-AFA9-55F6C1391B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31DFC8C-AB6E-4002-BA20-6B695ACABD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graphicEl>
                                              <a:dgm id="{331DFC8C-AB6E-4002-BA20-6B695ACABD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graphicEl>
                                              <a:dgm id="{331DFC8C-AB6E-4002-BA20-6B695ACABD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graphicEl>
                                              <a:dgm id="{331DFC8C-AB6E-4002-BA20-6B695ACABD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>
                                            <p:graphicEl>
                                              <a:dgm id="{331DFC8C-AB6E-4002-BA20-6B695ACABD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>
                                            <p:graphicEl>
                                              <a:dgm id="{331DFC8C-AB6E-4002-BA20-6B695ACABD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E20192A-0E36-464F-826A-5828E1844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graphicEl>
                                              <a:dgm id="{6E20192A-0E36-464F-826A-5828E1844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graphicEl>
                                              <a:dgm id="{6E20192A-0E36-464F-826A-5828E1844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graphicEl>
                                              <a:dgm id="{6E20192A-0E36-464F-826A-5828E184427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6E20192A-0E36-464F-826A-5828E1844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>
                                            <p:graphicEl>
                                              <a:dgm id="{6E20192A-0E36-464F-826A-5828E1844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E68219D-25C0-4A6C-8AD1-5B7703F18F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0E68219D-25C0-4A6C-8AD1-5B7703F18F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0E68219D-25C0-4A6C-8AD1-5B7703F18F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0E68219D-25C0-4A6C-8AD1-5B7703F18F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0E68219D-25C0-4A6C-8AD1-5B7703F18F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graphicEl>
                                              <a:dgm id="{0E68219D-25C0-4A6C-8AD1-5B7703F18F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9F8A6E1-E58F-4443-8C68-F055E54302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29F8A6E1-E58F-4443-8C68-F055E54302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29F8A6E1-E58F-4443-8C68-F055E54302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graphicEl>
                                              <a:dgm id="{29F8A6E1-E58F-4443-8C68-F055E543024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graphicEl>
                                              <a:dgm id="{29F8A6E1-E58F-4443-8C68-F055E54302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>
                                            <p:graphicEl>
                                              <a:dgm id="{29F8A6E1-E58F-4443-8C68-F055E54302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271BA33-0ECC-40AC-A497-0AAE430A12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3271BA33-0ECC-40AC-A497-0AAE430A12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3271BA33-0ECC-40AC-A497-0AAE430A12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">
                                            <p:graphicEl>
                                              <a:dgm id="{3271BA33-0ECC-40AC-A497-0AAE430A128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graphicEl>
                                              <a:dgm id="{3271BA33-0ECC-40AC-A497-0AAE430A12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graphicEl>
                                              <a:dgm id="{3271BA33-0ECC-40AC-A497-0AAE430A12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E47EAAB-F1D2-470B-AA59-7ACAD69241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DE47EAAB-F1D2-470B-AA59-7ACAD69241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DE47EAAB-F1D2-470B-AA59-7ACAD69241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">
                                            <p:graphicEl>
                                              <a:dgm id="{DE47EAAB-F1D2-470B-AA59-7ACAD692414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DE47EAAB-F1D2-470B-AA59-7ACAD69241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DE47EAAB-F1D2-470B-AA59-7ACAD69241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0C3B4CE-5B04-48B4-9C03-25BF9F7A90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">
                                            <p:graphicEl>
                                              <a:dgm id="{C0C3B4CE-5B04-48B4-9C03-25BF9F7A90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">
                                            <p:graphicEl>
                                              <a:dgm id="{C0C3B4CE-5B04-48B4-9C03-25BF9F7A90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">
                                            <p:graphicEl>
                                              <a:dgm id="{C0C3B4CE-5B04-48B4-9C03-25BF9F7A90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">
                                            <p:graphicEl>
                                              <a:dgm id="{C0C3B4CE-5B04-48B4-9C03-25BF9F7A90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">
                                            <p:graphicEl>
                                              <a:dgm id="{C0C3B4CE-5B04-48B4-9C03-25BF9F7A90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27F4504-DB89-4896-964D-E2481CFFD2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">
                                            <p:graphicEl>
                                              <a:dgm id="{627F4504-DB89-4896-964D-E2481CFFD2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">
                                            <p:graphicEl>
                                              <a:dgm id="{627F4504-DB89-4896-964D-E2481CFFD2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">
                                            <p:graphicEl>
                                              <a:dgm id="{627F4504-DB89-4896-964D-E2481CFFD2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">
                                            <p:graphicEl>
                                              <a:dgm id="{627F4504-DB89-4896-964D-E2481CFFD2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">
                                            <p:graphicEl>
                                              <a:dgm id="{627F4504-DB89-4896-964D-E2481CFFD2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B770F5F-C05F-4D81-A564-6B4144B9D1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6B770F5F-C05F-4D81-A564-6B4144B9D1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6B770F5F-C05F-4D81-A564-6B4144B9D1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6B770F5F-C05F-4D81-A564-6B4144B9D17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">
                                            <p:graphicEl>
                                              <a:dgm id="{6B770F5F-C05F-4D81-A564-6B4144B9D1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">
                                            <p:graphicEl>
                                              <a:dgm id="{6B770F5F-C05F-4D81-A564-6B4144B9D1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A2A8E68-3068-4D54-9CB1-05A647CD0A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DA2A8E68-3068-4D54-9CB1-05A647CD0A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DA2A8E68-3068-4D54-9CB1-05A647CD0A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">
                                            <p:graphicEl>
                                              <a:dgm id="{DA2A8E68-3068-4D54-9CB1-05A647CD0AF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">
                                            <p:graphicEl>
                                              <a:dgm id="{DA2A8E68-3068-4D54-9CB1-05A647CD0A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">
                                            <p:graphicEl>
                                              <a:dgm id="{DA2A8E68-3068-4D54-9CB1-05A647CD0A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2197" y="1371782"/>
            <a:ext cx="3458441" cy="345844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3380509" y="374073"/>
            <a:ext cx="5347855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/>
              <a:t>দলীয়</a:t>
            </a:r>
            <a:r>
              <a:rPr lang="en-US" sz="4000" dirty="0" smtClean="0"/>
              <a:t> </a:t>
            </a:r>
            <a:r>
              <a:rPr lang="en-US" sz="4000" dirty="0" err="1" smtClean="0"/>
              <a:t>কাজ</a:t>
            </a:r>
            <a:endParaRPr lang="en-US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332509" y="5181601"/>
            <a:ext cx="11513127" cy="76944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solidFill>
                  <a:schemeClr val="tx1"/>
                </a:solidFill>
              </a:rPr>
              <a:t>গ্রাম</a:t>
            </a:r>
            <a:r>
              <a:rPr lang="en-US" sz="4400" dirty="0" smtClean="0">
                <a:solidFill>
                  <a:schemeClr val="tx1"/>
                </a:solidFill>
              </a:rPr>
              <a:t> ও </a:t>
            </a:r>
            <a:r>
              <a:rPr lang="en-US" sz="4400" dirty="0" err="1" smtClean="0">
                <a:solidFill>
                  <a:schemeClr val="tx1"/>
                </a:solidFill>
              </a:rPr>
              <a:t>শহরাঞ্চলের</a:t>
            </a:r>
            <a:r>
              <a:rPr lang="en-US" sz="4400" dirty="0" smtClean="0">
                <a:solidFill>
                  <a:schemeClr val="tx1"/>
                </a:solidFill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</a:rPr>
              <a:t>অনানুষ্ঠানিক</a:t>
            </a:r>
            <a:r>
              <a:rPr lang="en-US" sz="4400" dirty="0" smtClean="0">
                <a:solidFill>
                  <a:schemeClr val="tx1"/>
                </a:solidFill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</a:rPr>
              <a:t>কাজের</a:t>
            </a:r>
            <a:r>
              <a:rPr lang="en-US" sz="4400" dirty="0" smtClean="0">
                <a:solidFill>
                  <a:schemeClr val="tx1"/>
                </a:solidFill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</a:rPr>
              <a:t>তালিকা</a:t>
            </a:r>
            <a:r>
              <a:rPr lang="en-US" sz="4400" dirty="0" smtClean="0">
                <a:solidFill>
                  <a:schemeClr val="tx1"/>
                </a:solidFill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</a:rPr>
              <a:t>তৈরী</a:t>
            </a:r>
            <a:r>
              <a:rPr lang="en-US" sz="4400" dirty="0" smtClean="0">
                <a:solidFill>
                  <a:schemeClr val="tx1"/>
                </a:solidFill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</a:rPr>
              <a:t>কর</a:t>
            </a:r>
            <a:r>
              <a:rPr lang="en-US" sz="4400" dirty="0" smtClean="0">
                <a:solidFill>
                  <a:schemeClr val="tx1"/>
                </a:solidFill>
              </a:rPr>
              <a:t>।</a:t>
            </a:r>
            <a:endParaRPr lang="en-US" sz="4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1956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6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42705" y="1033860"/>
            <a:ext cx="4542707" cy="110799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/>
              <a:t>মূল্যায়ন</a:t>
            </a:r>
            <a:endParaRPr lang="en-US" sz="6600" dirty="0"/>
          </a:p>
        </p:txBody>
      </p:sp>
      <p:sp>
        <p:nvSpPr>
          <p:cNvPr id="3" name="TextBox 2"/>
          <p:cNvSpPr txBox="1"/>
          <p:nvPr/>
        </p:nvSpPr>
        <p:spPr>
          <a:xfrm>
            <a:off x="1180010" y="3914897"/>
            <a:ext cx="9834354" cy="7078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tx1"/>
                </a:solidFill>
              </a:rPr>
              <a:t>২। </a:t>
            </a:r>
            <a:r>
              <a:rPr lang="en-US" sz="4000" dirty="0" err="1" smtClean="0">
                <a:solidFill>
                  <a:schemeClr val="tx1"/>
                </a:solidFill>
              </a:rPr>
              <a:t>অনানুষ্ঠানিক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অর্থনৈতিক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কাজের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বৈশিষ্ট্য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কি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কি</a:t>
            </a:r>
            <a:r>
              <a:rPr lang="en-US" sz="4000" dirty="0" smtClean="0">
                <a:solidFill>
                  <a:schemeClr val="tx1"/>
                </a:solidFill>
              </a:rPr>
              <a:t>?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80010" y="4844142"/>
            <a:ext cx="9834354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tx1"/>
                </a:solidFill>
              </a:rPr>
              <a:t>৩। </a:t>
            </a:r>
            <a:r>
              <a:rPr lang="en-US" sz="4000" dirty="0" err="1" smtClean="0">
                <a:solidFill>
                  <a:schemeClr val="tx1"/>
                </a:solidFill>
              </a:rPr>
              <a:t>শহরের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উচ্চবিত্তরা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কোন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ধরনের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কাজ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করে</a:t>
            </a:r>
            <a:r>
              <a:rPr lang="en-US" sz="4000" dirty="0" smtClean="0">
                <a:solidFill>
                  <a:schemeClr val="tx1"/>
                </a:solidFill>
              </a:rPr>
              <a:t>?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80010" y="5773387"/>
            <a:ext cx="9834354" cy="70788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dirty="0" smtClean="0"/>
              <a:t>৪। </a:t>
            </a:r>
            <a:r>
              <a:rPr lang="en-US" sz="4000" dirty="0" err="1" smtClean="0"/>
              <a:t>বাংলাদেশের</a:t>
            </a:r>
            <a:r>
              <a:rPr lang="en-US" sz="4000" dirty="0" smtClean="0"/>
              <a:t> </a:t>
            </a:r>
            <a:r>
              <a:rPr lang="en-US" sz="4000" dirty="0" err="1" smtClean="0"/>
              <a:t>অর্থনীতি</a:t>
            </a:r>
            <a:r>
              <a:rPr lang="en-US" sz="4000" dirty="0" smtClean="0"/>
              <a:t> </a:t>
            </a:r>
            <a:r>
              <a:rPr lang="en-US" sz="4000" dirty="0" err="1" smtClean="0"/>
              <a:t>কোন</a:t>
            </a:r>
            <a:r>
              <a:rPr lang="en-US" sz="4000" dirty="0" smtClean="0"/>
              <a:t> </a:t>
            </a:r>
            <a:r>
              <a:rPr lang="en-US" sz="4000" dirty="0" err="1" smtClean="0"/>
              <a:t>খাতের</a:t>
            </a:r>
            <a:r>
              <a:rPr lang="en-US" sz="4000" dirty="0" smtClean="0"/>
              <a:t> </a:t>
            </a:r>
            <a:r>
              <a:rPr lang="en-US" sz="4000" dirty="0" err="1" smtClean="0"/>
              <a:t>উপর</a:t>
            </a:r>
            <a:r>
              <a:rPr lang="en-US" sz="4000" dirty="0" smtClean="0"/>
              <a:t> </a:t>
            </a:r>
            <a:r>
              <a:rPr lang="en-US" sz="4000" dirty="0" err="1" smtClean="0"/>
              <a:t>বেশী</a:t>
            </a:r>
            <a:r>
              <a:rPr lang="en-US" sz="4000" dirty="0" smtClean="0"/>
              <a:t> </a:t>
            </a:r>
            <a:r>
              <a:rPr lang="en-US" sz="4000" dirty="0" err="1" smtClean="0"/>
              <a:t>নির্ভরশীল</a:t>
            </a:r>
            <a:r>
              <a:rPr lang="en-US" sz="4000" dirty="0" smtClean="0"/>
              <a:t>?</a:t>
            </a:r>
            <a:endParaRPr lang="en-US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1180009" y="2985652"/>
            <a:ext cx="9834354" cy="7078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tx1"/>
                </a:solidFill>
              </a:rPr>
              <a:t>১। </a:t>
            </a:r>
            <a:r>
              <a:rPr lang="en-US" sz="4000" dirty="0" err="1" smtClean="0">
                <a:solidFill>
                  <a:schemeClr val="tx1"/>
                </a:solidFill>
              </a:rPr>
              <a:t>অর্থনৈতিক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কার্যক্রমকে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কয়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ভাগে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ভাগ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করা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যায়</a:t>
            </a:r>
            <a:r>
              <a:rPr lang="en-US" sz="4000" dirty="0" smtClean="0">
                <a:solidFill>
                  <a:schemeClr val="tx1"/>
                </a:solidFill>
              </a:rPr>
              <a:t>?</a:t>
            </a:r>
            <a:endParaRPr lang="en-US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688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37710" y="609600"/>
            <a:ext cx="43087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 smtClean="0"/>
              <a:t>বাড়ির</a:t>
            </a:r>
            <a:r>
              <a:rPr lang="en-US" sz="5400" dirty="0" smtClean="0"/>
              <a:t> </a:t>
            </a:r>
            <a:r>
              <a:rPr lang="en-US" sz="5400" dirty="0" err="1" smtClean="0"/>
              <a:t>কাজ</a:t>
            </a:r>
            <a:endParaRPr lang="en-US" sz="5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5558" y="1985538"/>
            <a:ext cx="5033067" cy="2818517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TextBox 3"/>
          <p:cNvSpPr txBox="1"/>
          <p:nvPr/>
        </p:nvSpPr>
        <p:spPr>
          <a:xfrm>
            <a:off x="249382" y="5381355"/>
            <a:ext cx="118179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/>
              <a:t>তোমার</a:t>
            </a:r>
            <a:r>
              <a:rPr lang="en-US" sz="3600" dirty="0" smtClean="0"/>
              <a:t> </a:t>
            </a:r>
            <a:r>
              <a:rPr lang="en-US" sz="3600" dirty="0" err="1" smtClean="0"/>
              <a:t>বাড়ির</a:t>
            </a:r>
            <a:r>
              <a:rPr lang="en-US" sz="3600" dirty="0" smtClean="0"/>
              <a:t> </a:t>
            </a:r>
            <a:r>
              <a:rPr lang="en-US" sz="3600" dirty="0" err="1" smtClean="0"/>
              <a:t>লোকেরা</a:t>
            </a:r>
            <a:r>
              <a:rPr lang="en-US" sz="3600" dirty="0" smtClean="0"/>
              <a:t> </a:t>
            </a:r>
            <a:r>
              <a:rPr lang="en-US" sz="3600" dirty="0" err="1" smtClean="0"/>
              <a:t>কি</a:t>
            </a:r>
            <a:r>
              <a:rPr lang="en-US" sz="3600" dirty="0" smtClean="0"/>
              <a:t> </a:t>
            </a:r>
            <a:r>
              <a:rPr lang="en-US" sz="3600" dirty="0" err="1" smtClean="0"/>
              <a:t>কি</a:t>
            </a:r>
            <a:r>
              <a:rPr lang="en-US" sz="3600" dirty="0" smtClean="0"/>
              <a:t> </a:t>
            </a:r>
            <a:r>
              <a:rPr lang="en-US" sz="3600" dirty="0" err="1" smtClean="0"/>
              <a:t>অনানুষ্ঠানিক</a:t>
            </a:r>
            <a:r>
              <a:rPr lang="en-US" sz="3600" dirty="0" smtClean="0"/>
              <a:t> </a:t>
            </a:r>
            <a:r>
              <a:rPr lang="en-US" sz="3600" dirty="0" err="1" smtClean="0"/>
              <a:t>অর্থনৈতিক</a:t>
            </a:r>
            <a:r>
              <a:rPr lang="en-US" sz="3600" dirty="0" smtClean="0"/>
              <a:t> </a:t>
            </a:r>
            <a:r>
              <a:rPr lang="en-US" sz="3600" dirty="0" err="1" smtClean="0"/>
              <a:t>কাজ</a:t>
            </a:r>
            <a:r>
              <a:rPr lang="en-US" sz="3600" dirty="0" smtClean="0"/>
              <a:t> </a:t>
            </a:r>
            <a:r>
              <a:rPr lang="en-US" sz="3600" dirty="0" err="1" smtClean="0"/>
              <a:t>করে</a:t>
            </a:r>
            <a:r>
              <a:rPr lang="en-US" sz="3600" dirty="0" smtClean="0"/>
              <a:t> </a:t>
            </a:r>
            <a:r>
              <a:rPr lang="en-US" sz="3600" dirty="0" err="1" smtClean="0"/>
              <a:t>তা</a:t>
            </a:r>
            <a:r>
              <a:rPr lang="en-US" sz="3600" dirty="0" smtClean="0"/>
              <a:t> </a:t>
            </a:r>
            <a:r>
              <a:rPr lang="en-US" sz="3600" dirty="0" err="1" smtClean="0"/>
              <a:t>লিখে</a:t>
            </a:r>
            <a:r>
              <a:rPr lang="en-US" sz="3600" dirty="0" smtClean="0"/>
              <a:t> </a:t>
            </a:r>
            <a:r>
              <a:rPr lang="en-US" sz="3600" dirty="0" err="1" smtClean="0"/>
              <a:t>আনবে</a:t>
            </a:r>
            <a:r>
              <a:rPr lang="en-US" sz="3600" dirty="0" smtClean="0"/>
              <a:t>।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20143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3772" y="899994"/>
            <a:ext cx="3422891" cy="48355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1510146" y="68997"/>
            <a:ext cx="9434945" cy="830997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/>
              <a:t>নিজের</a:t>
            </a:r>
            <a:r>
              <a:rPr lang="en-US" sz="4800" dirty="0" smtClean="0"/>
              <a:t> </a:t>
            </a:r>
            <a:r>
              <a:rPr lang="en-US" sz="4800" dirty="0" err="1" smtClean="0"/>
              <a:t>কাজ</a:t>
            </a:r>
            <a:r>
              <a:rPr lang="en-US" sz="4800" dirty="0" smtClean="0"/>
              <a:t> </a:t>
            </a:r>
            <a:r>
              <a:rPr lang="en-US" sz="4800" dirty="0" err="1" smtClean="0"/>
              <a:t>নিজে</a:t>
            </a:r>
            <a:r>
              <a:rPr lang="en-US" sz="4800" dirty="0" smtClean="0"/>
              <a:t> </a:t>
            </a:r>
            <a:r>
              <a:rPr lang="en-US" sz="4800" dirty="0" err="1" smtClean="0"/>
              <a:t>করি</a:t>
            </a:r>
            <a:r>
              <a:rPr lang="en-US" sz="4800" dirty="0" smtClean="0"/>
              <a:t>, </a:t>
            </a:r>
            <a:r>
              <a:rPr lang="en-US" sz="4800" dirty="0" err="1" smtClean="0"/>
              <a:t>সমৃদ্ধ</a:t>
            </a:r>
            <a:r>
              <a:rPr lang="en-US" sz="4800" dirty="0" smtClean="0"/>
              <a:t> </a:t>
            </a:r>
            <a:r>
              <a:rPr lang="en-US" sz="4800" dirty="0" err="1" smtClean="0"/>
              <a:t>বাংলাদেশ</a:t>
            </a:r>
            <a:r>
              <a:rPr lang="en-US" sz="4800" dirty="0" smtClean="0"/>
              <a:t> </a:t>
            </a:r>
            <a:r>
              <a:rPr lang="en-US" sz="4800" dirty="0" err="1" smtClean="0"/>
              <a:t>গড়ি</a:t>
            </a:r>
            <a:r>
              <a:rPr lang="en-US" sz="4800" dirty="0" smtClean="0"/>
              <a:t>।</a:t>
            </a:r>
            <a:endParaRPr lang="en-US" sz="4800" dirty="0"/>
          </a:p>
        </p:txBody>
      </p:sp>
      <p:sp>
        <p:nvSpPr>
          <p:cNvPr id="4" name="TextBox 3"/>
          <p:cNvSpPr txBox="1"/>
          <p:nvPr/>
        </p:nvSpPr>
        <p:spPr>
          <a:xfrm>
            <a:off x="166255" y="5915891"/>
            <a:ext cx="11817927" cy="76944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/>
              <a:t>সবাইকে</a:t>
            </a:r>
            <a:r>
              <a:rPr lang="en-US" sz="4400" dirty="0" smtClean="0"/>
              <a:t>  </a:t>
            </a:r>
            <a:r>
              <a:rPr lang="en-US" sz="4400" dirty="0" err="1" smtClean="0"/>
              <a:t>ধন্যবাদ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415726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NikoshBAN">
      <a:majorFont>
        <a:latin typeface="NikoshBAN"/>
        <a:ea typeface=""/>
        <a:cs typeface="NikoshBAN"/>
      </a:majorFont>
      <a:minorFont>
        <a:latin typeface="NikoshBAN"/>
        <a:ea typeface=""/>
        <a:cs typeface="NikoshB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</TotalTime>
  <Words>341</Words>
  <Application>Microsoft Office PowerPoint</Application>
  <PresentationFormat>Widescreen</PresentationFormat>
  <Paragraphs>86</Paragraphs>
  <Slides>19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NikoshBAN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46</cp:revision>
  <dcterms:created xsi:type="dcterms:W3CDTF">2019-10-24T14:47:35Z</dcterms:created>
  <dcterms:modified xsi:type="dcterms:W3CDTF">2019-10-25T09:03:22Z</dcterms:modified>
</cp:coreProperties>
</file>