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80" r:id="rId4"/>
    <p:sldId id="261" r:id="rId5"/>
    <p:sldId id="278" r:id="rId6"/>
    <p:sldId id="266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180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25-Oct-19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jpeg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0" y="457200"/>
            <a:ext cx="6248400" cy="12192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বিসমিল্লাহির রাহমানির রাহিম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Assalamualaikum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491740"/>
            <a:ext cx="6477000" cy="261366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7986" y="6268243"/>
            <a:ext cx="564952" cy="428230"/>
          </a:xfrm>
        </p:spPr>
        <p:txBody>
          <a:bodyPr/>
          <a:lstStyle/>
          <a:p>
            <a:pPr algn="ctr"/>
            <a:r>
              <a:rPr lang="bn-BD" smtClean="0">
                <a:solidFill>
                  <a:schemeClr val="tx1"/>
                </a:solidFill>
              </a:rPr>
              <a:t> </a:t>
            </a:r>
            <a:r>
              <a:rPr lang="bn-BD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200" y="4329113"/>
            <a:ext cx="8458201" cy="151447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 খাদ্য দান করলে আল্লাহ </a:t>
            </a:r>
            <a:r>
              <a:rPr lang="bn-BD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জান্নাতের 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সুস্বাদু </a:t>
            </a:r>
            <a:r>
              <a:rPr lang="bn-BD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 দান করবেন।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185862"/>
            <a:ext cx="4205288" cy="280352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6324600" y="1042988"/>
            <a:ext cx="2390775" cy="2995612"/>
            <a:chOff x="8243887" y="814388"/>
            <a:chExt cx="2619375" cy="34716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4" t="17647" r="9288" b="14087"/>
            <a:stretch/>
          </p:blipFill>
          <p:spPr>
            <a:xfrm>
              <a:off x="8358188" y="2400300"/>
              <a:ext cx="2386012" cy="188571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558"/>
            <a:stretch/>
          </p:blipFill>
          <p:spPr>
            <a:xfrm>
              <a:off x="8243887" y="814388"/>
              <a:ext cx="2619375" cy="162877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sp>
        <p:nvSpPr>
          <p:cNvPr id="10" name="Right Arrow 9"/>
          <p:cNvSpPr/>
          <p:nvPr/>
        </p:nvSpPr>
        <p:spPr>
          <a:xfrm>
            <a:off x="4953000" y="2200275"/>
            <a:ext cx="1066800" cy="695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514600" y="0"/>
            <a:ext cx="4100512" cy="923330"/>
          </a:xfrm>
          <a:prstGeom prst="rect">
            <a:avLst/>
          </a:prstGeom>
          <a:solidFill>
            <a:schemeClr val="bg1"/>
          </a:solidFill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 rtlCol="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মানব সেবার গুরুত্ব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7986" y="6268243"/>
            <a:ext cx="564952" cy="428230"/>
          </a:xfrm>
        </p:spPr>
        <p:txBody>
          <a:bodyPr/>
          <a:lstStyle/>
          <a:p>
            <a:pPr algn="ctr"/>
            <a:r>
              <a:rPr lang="bn-BD" smtClean="0">
                <a:solidFill>
                  <a:schemeClr val="tx1"/>
                </a:solidFill>
              </a:rPr>
              <a:t> </a:t>
            </a:r>
            <a:r>
              <a:rPr lang="bn-BD" smtClean="0"/>
              <a:t>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1" y="4713982"/>
            <a:ext cx="8534400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r>
              <a:rPr lang="bn-BD" sz="32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তৃষ্ণার্ত মুসলমানকে পানি </a:t>
            </a:r>
            <a:r>
              <a:rPr lang="bn-BD" sz="3200" b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 করালে আল্লাহ </a:t>
            </a:r>
            <a:r>
              <a:rPr lang="bn-BD" sz="3200" b="1" dirty="0" err="1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bn-BD" sz="32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জান্নাতের সীলমোহরকৃত পাত্র থেকে পবিত্র পানীয় </a:t>
            </a:r>
            <a:r>
              <a:rPr lang="bn-BD" sz="3200" b="1" dirty="0" smtClean="0">
                <a:solidFill>
                  <a:schemeClr val="tx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 করাবেন।</a:t>
            </a:r>
            <a:endParaRPr lang="en-US" sz="3200" b="1" dirty="0">
              <a:solidFill>
                <a:schemeClr val="tx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0" y="0"/>
            <a:ext cx="4100512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সেবার গুরুত্ব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143001"/>
            <a:ext cx="3352799" cy="2819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143000"/>
            <a:ext cx="3962400" cy="2838451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3810000" y="2133600"/>
            <a:ext cx="1057275" cy="7572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7986" y="6268243"/>
            <a:ext cx="564952" cy="428230"/>
          </a:xfrm>
        </p:spPr>
        <p:txBody>
          <a:bodyPr/>
          <a:lstStyle/>
          <a:p>
            <a:pPr algn="ctr"/>
            <a:r>
              <a:rPr lang="bn-BD" smtClean="0">
                <a:solidFill>
                  <a:schemeClr val="tx1"/>
                </a:solidFill>
              </a:rPr>
              <a:t> </a:t>
            </a:r>
            <a:r>
              <a:rPr lang="bn-BD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981200" y="0"/>
            <a:ext cx="53976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5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ক্ষেত্র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সমুহ</a:t>
            </a:r>
            <a:r>
              <a:rPr lang="en-US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6400"/>
            <a:ext cx="4038600" cy="33004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5800" y="5562600"/>
            <a:ext cx="36599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ক্ষুধার্তকে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খাদ্য দান করা </a:t>
            </a:r>
            <a:endParaRPr lang="en-US" sz="36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95"/>
          <a:stretch/>
        </p:blipFill>
        <p:spPr>
          <a:xfrm>
            <a:off x="4572000" y="1524000"/>
            <a:ext cx="4267200" cy="346829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29200" y="5486400"/>
            <a:ext cx="3571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বস্ত্রহীনকে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বস্ত্র দান করা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30340" y="0"/>
            <a:ext cx="39180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5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ক্ষেত্র</a:t>
            </a:r>
            <a:endParaRPr lang="en-US" sz="5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4267200" cy="38414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2752" y="5632195"/>
            <a:ext cx="43925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অসহায়কে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আশ্রয় দান করা </a:t>
            </a:r>
            <a:endParaRPr lang="en-US" sz="4000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268244"/>
            <a:ext cx="807244" cy="518318"/>
          </a:xfrm>
        </p:spPr>
        <p:txBody>
          <a:bodyPr/>
          <a:lstStyle/>
          <a:p>
            <a:fld id="{98F977FE-2F4B-431D-98E8-5C3D85CCDB20}" type="datetime10">
              <a:rPr lang="bn-BD" smtClean="0"/>
              <a:pPr/>
              <a:t>শুক্রবার, 25 অক্টোবর 2019</a:t>
            </a:fld>
            <a:endParaRPr lang="en-US" dirty="0"/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7986" y="6268243"/>
            <a:ext cx="564952" cy="428230"/>
          </a:xfrm>
        </p:spPr>
        <p:txBody>
          <a:bodyPr/>
          <a:lstStyle/>
          <a:p>
            <a:pPr algn="ctr"/>
            <a:r>
              <a:rPr lang="bn-BD" smtClean="0">
                <a:solidFill>
                  <a:schemeClr val="tx1"/>
                </a:solidFill>
              </a:rPr>
              <a:t> </a:t>
            </a:r>
            <a:r>
              <a:rPr lang="bn-BD" smtClean="0"/>
              <a:t> 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38800" y="5562600"/>
            <a:ext cx="269496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রোগীর</a:t>
            </a:r>
            <a:r>
              <a:rPr lang="bn-BD" sz="36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সেবা করা 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4191000" cy="3962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0"/>
            <a:ext cx="524374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5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পঞ্চম ক্ষেত্র</a:t>
            </a:r>
            <a:endParaRPr lang="en-US" sz="5400" dirty="0"/>
          </a:p>
        </p:txBody>
      </p:sp>
      <p:sp>
        <p:nvSpPr>
          <p:cNvPr id="3" name="Rectangle 2"/>
          <p:cNvSpPr/>
          <p:nvPr/>
        </p:nvSpPr>
        <p:spPr>
          <a:xfrm>
            <a:off x="1060879" y="5257800"/>
            <a:ext cx="747352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নিঃস্ব-</a:t>
            </a:r>
            <a:r>
              <a:rPr lang="bn-BD" sz="54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দুস্থদের</a:t>
            </a:r>
            <a:r>
              <a:rPr lang="bn-BD" sz="54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আর্থিক সাহায্য করা </a:t>
            </a:r>
            <a:endParaRPr lang="en-US" sz="5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7312"/>
            <a:ext cx="4038600" cy="33861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252" y="1447800"/>
            <a:ext cx="4479148" cy="3294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2895600"/>
            <a:ext cx="8610600" cy="15240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4400" b="1" dirty="0" smtClean="0">
                <a:ln w="0"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সেবার প্রয়োজনীয়তা </a:t>
            </a:r>
            <a:r>
              <a:rPr lang="bn-BD" sz="4400" b="1" dirty="0" smtClean="0">
                <a:solidFill>
                  <a:schemeClr val="tx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ব্যাখ্যা কর।   </a:t>
            </a:r>
            <a:endParaRPr lang="en-US" sz="4400" b="1" dirty="0" smtClean="0">
              <a:solidFill>
                <a:schemeClr val="tx1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86000" y="914400"/>
            <a:ext cx="3962400" cy="1676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/>
          <a:effectLst>
            <a:innerShdw blurRad="114300">
              <a:prstClr val="black"/>
            </a:inn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4800600"/>
            <a:ext cx="7162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মানব সেবা করা মুমিনের অন্যতম-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9600" y="1828800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  <a:defRPr/>
            </a:pP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যিনি মানব সেবা করেন আল্লাহ তাকে কি করেন?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74320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231F20"/>
                </a:solidFill>
                <a:latin typeface="NikoshBAN" pitchFamily="2" charset="0"/>
                <a:cs typeface="NikoshBAN" pitchFamily="2" charset="0"/>
              </a:rPr>
              <a:t>ক্ষুধার্তকে খাদ্য দান করলে আল্লাহ তাকে কি দিবেন </a:t>
            </a:r>
            <a:r>
              <a:rPr lang="en-US" sz="3600" b="1" dirty="0" smtClean="0">
                <a:solidFill>
                  <a:srgbClr val="231F2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3810000"/>
            <a:ext cx="5105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BD" sz="3600" b="1" dirty="0" smtClean="0">
                <a:solidFill>
                  <a:srgbClr val="231F20"/>
                </a:solidFill>
                <a:latin typeface="NikoshBAN" pitchFamily="2" charset="0"/>
                <a:cs typeface="NikoshBAN" pitchFamily="2" charset="0"/>
              </a:rPr>
              <a:t>অধিকার কত প্রকার </a:t>
            </a:r>
            <a:r>
              <a:rPr lang="en-US" sz="3600" b="1" dirty="0" smtClean="0">
                <a:solidFill>
                  <a:srgbClr val="231F2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24200" y="304800"/>
            <a:ext cx="1600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3733800"/>
            <a:ext cx="8077200" cy="990600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bn-BD" sz="40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মানব সেবার গুরুত্ব বিশ্লেষণ কর। </a:t>
            </a:r>
            <a:endParaRPr lang="en-US" sz="40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0" y="1371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0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182338" y="464150"/>
            <a:ext cx="5285262" cy="52645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bn-BD" sz="6000" dirty="0">
                <a:solidFill>
                  <a:schemeClr val="tx1"/>
                </a:solidFill>
                <a:effectLst>
                  <a:glow rad="101600">
                    <a:srgbClr val="0DB35C">
                      <a:alpha val="60000"/>
                    </a:srgbClr>
                  </a:glow>
                </a:effectLst>
                <a:latin typeface="NikoshBAN" pitchFamily="2" charset="0"/>
                <a:cs typeface="NikoshBAN" pitchFamily="2" charset="0"/>
              </a:rPr>
              <a:t>আজ এ পর্যন্তই  </a:t>
            </a:r>
            <a:endParaRPr lang="en-US" sz="6000" dirty="0">
              <a:solidFill>
                <a:schemeClr val="tx1"/>
              </a:solidFill>
              <a:effectLst>
                <a:glow rad="101600">
                  <a:srgbClr val="0DB35C">
                    <a:alpha val="60000"/>
                  </a:srgb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133600"/>
            <a:ext cx="6779173" cy="3948429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371600" y="3581400"/>
            <a:ext cx="5638800" cy="1219200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6000" b="1" spc="150" dirty="0" smtClean="0">
                <a:ln w="11430"/>
                <a:solidFill>
                  <a:srgbClr val="FFFF00"/>
                </a:solidFill>
                <a:effectLst>
                  <a:glow rad="101600">
                    <a:srgbClr val="0F6AA9">
                      <a:alpha val="60000"/>
                    </a:srgbClr>
                  </a:glow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আল্লাহ হাফেজ </a:t>
            </a:r>
            <a:endParaRPr lang="en-US" sz="6000" b="1" spc="150" dirty="0">
              <a:ln w="11430"/>
              <a:solidFill>
                <a:srgbClr val="FFFF00"/>
              </a:solidFill>
              <a:effectLst>
                <a:glow rad="101600">
                  <a:srgbClr val="0F6AA9">
                    <a:alpha val="60000"/>
                  </a:srgbClr>
                </a:glow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-1nwej.jpg"/>
          <p:cNvPicPr>
            <a:picLocks noChangeAspect="1"/>
          </p:cNvPicPr>
          <p:nvPr/>
        </p:nvPicPr>
        <p:blipFill>
          <a:blip r:embed="rId2" cstate="print"/>
          <a:srcRect l="6896" r="17242" b="23415"/>
          <a:stretch>
            <a:fillRect/>
          </a:stretch>
        </p:blipFill>
        <p:spPr>
          <a:xfrm>
            <a:off x="408774" y="1764871"/>
            <a:ext cx="3019295" cy="3148462"/>
          </a:xfrm>
          <a:prstGeom prst="rect">
            <a:avLst/>
          </a:prstGeom>
        </p:spPr>
      </p:pic>
      <p:grpSp>
        <p:nvGrpSpPr>
          <p:cNvPr id="2" name="Group 5"/>
          <p:cNvGrpSpPr/>
          <p:nvPr/>
        </p:nvGrpSpPr>
        <p:grpSpPr>
          <a:xfrm>
            <a:off x="-152400" y="0"/>
            <a:ext cx="9372600" cy="6858000"/>
            <a:chOff x="2114634" y="787649"/>
            <a:chExt cx="8084033" cy="5145963"/>
          </a:xfrm>
        </p:grpSpPr>
        <p:pic>
          <p:nvPicPr>
            <p:cNvPr id="7" name="Picture 6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7533745" y="3126115"/>
              <a:ext cx="4845824" cy="484021"/>
            </a:xfrm>
            <a:prstGeom prst="rect">
              <a:avLst/>
            </a:prstGeom>
          </p:spPr>
        </p:pic>
        <p:pic>
          <p:nvPicPr>
            <p:cNvPr id="8" name="Picture 7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-66267" y="3051164"/>
              <a:ext cx="4845824" cy="484021"/>
            </a:xfrm>
            <a:prstGeom prst="rect">
              <a:avLst/>
            </a:prstGeom>
          </p:spPr>
        </p:pic>
        <p:pic>
          <p:nvPicPr>
            <p:cNvPr id="9" name="Picture 8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2407113" y="5419612"/>
              <a:ext cx="4845824" cy="484021"/>
            </a:xfrm>
            <a:prstGeom prst="rect">
              <a:avLst/>
            </a:prstGeom>
          </p:spPr>
        </p:pic>
        <p:pic>
          <p:nvPicPr>
            <p:cNvPr id="10" name="Picture 9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69250" y="5501389"/>
              <a:ext cx="3304140" cy="432223"/>
            </a:xfrm>
            <a:prstGeom prst="rect">
              <a:avLst/>
            </a:prstGeom>
          </p:spPr>
        </p:pic>
        <p:pic>
          <p:nvPicPr>
            <p:cNvPr id="11" name="Picture 10" descr="flowerruler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37091" y="787649"/>
              <a:ext cx="4845824" cy="484021"/>
            </a:xfrm>
            <a:prstGeom prst="rect">
              <a:avLst/>
            </a:prstGeom>
          </p:spPr>
        </p:pic>
        <p:pic>
          <p:nvPicPr>
            <p:cNvPr id="12" name="Picture 11" descr="flowerruler.gif"/>
            <p:cNvPicPr>
              <a:picLocks noChangeAspect="1"/>
            </p:cNvPicPr>
            <p:nvPr/>
          </p:nvPicPr>
          <p:blipFill rotWithShape="1">
            <a:blip r:embed="rId3"/>
            <a:srcRect l="31815" b="10702"/>
            <a:stretch/>
          </p:blipFill>
          <p:spPr>
            <a:xfrm rot="10800000">
              <a:off x="6735386" y="875383"/>
              <a:ext cx="3304140" cy="432223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3834067" y="2514600"/>
            <a:ext cx="4572000" cy="2223686"/>
          </a:xfrm>
          <a:prstGeom prst="rect">
            <a:avLst/>
          </a:prstGeom>
          <a:solidFill>
            <a:srgbClr val="1ECFF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মাসুম</a:t>
            </a:r>
            <a:r>
              <a:rPr lang="en-US" sz="4000" dirty="0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effectLst>
                  <a:outerShdw blurRad="50800" dist="38100" dir="13500000" algn="br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বিল্লাহ্</a:t>
            </a:r>
            <a:endParaRPr lang="bn-BD" sz="4000" dirty="0">
              <a:effectLst>
                <a:outerShdw blurRad="50800" dist="38100" dir="13500000" algn="br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শের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-ই-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2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atin typeface="+mj-lt"/>
                <a:cs typeface="NikoshBAN" pitchFamily="2" charset="0"/>
              </a:rPr>
              <a:t>E-mail</a:t>
            </a:r>
            <a:r>
              <a:rPr lang="en-US" sz="2400" dirty="0">
                <a:latin typeface="+mj-lt"/>
                <a:cs typeface="NikoshBAN" pitchFamily="2" charset="0"/>
              </a:rPr>
              <a:t>: </a:t>
            </a:r>
            <a:r>
              <a:rPr lang="en-US" sz="2400" dirty="0" smtClean="0">
                <a:latin typeface="+mj-lt"/>
                <a:cs typeface="NikoshBAN" pitchFamily="2" charset="0"/>
              </a:rPr>
              <a:t>masumafruz07@gmail.com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05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1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819400" y="609600"/>
            <a:ext cx="4724400" cy="9144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1778" y="645052"/>
            <a:ext cx="8229600" cy="548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1ECFF2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ইসলাম ও নৈতিক শিক্ষা</a:t>
            </a:r>
          </a:p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৮ম</a:t>
            </a:r>
            <a:endParaRPr lang="bn-BD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চতুর্থ</a:t>
            </a:r>
          </a:p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৫০ </a:t>
            </a:r>
            <a:r>
              <a:rPr lang="bn-BD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.user-PC\Desktop\Down Load Ict\m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4572000" cy="42672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81000" y="5715000"/>
            <a:ext cx="3429000" cy="8382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বন্যার্তদের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295400"/>
            <a:ext cx="4343400" cy="4282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876800" y="5867400"/>
            <a:ext cx="32766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চিকিৎসা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দিচ্ছে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19400" y="0"/>
            <a:ext cx="38862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মানব</a:t>
            </a:r>
            <a:r>
              <a:rPr lang="en-US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5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</a:t>
            </a:r>
            <a:r>
              <a:rPr lang="en-US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bn-BD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160455"/>
            <a:ext cx="81248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গুরুত্ব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সেবার ক্ষেত্র সমূহ চিহ্নিত করতে </a:t>
            </a:r>
            <a:r>
              <a:rPr lang="en-US" sz="40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0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0" y="990600"/>
            <a:ext cx="3276600" cy="762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2400" y="152400"/>
          <a:ext cx="914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Packager Shell Object" showAsIcon="1" r:id="rId3" imgW="914400" imgH="792360" progId="Package">
                  <p:embed/>
                </p:oleObj>
              </mc:Choice>
              <mc:Fallback>
                <p:oleObj name="Packager Shell Object" showAsIcon="1" r:id="rId3" imgW="914400" imgH="79236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52400"/>
                        <a:ext cx="914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43000" y="2133600"/>
            <a:ext cx="7620000" cy="14465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সব ছিন্নমূল মানুষের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কি করা উচিৎ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2800" y="2667000"/>
            <a:ext cx="342083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সেবা করা </a:t>
            </a:r>
            <a:r>
              <a:rPr lang="bn-BD" sz="3600" dirty="0" err="1" smtClean="0">
                <a:latin typeface="NikoshBAN" pitchFamily="2" charset="0"/>
                <a:cs typeface="NikoshBAN" pitchFamily="2" charset="0"/>
              </a:rPr>
              <a:t>উচি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ৎ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209800"/>
            <a:ext cx="7848600" cy="144655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সব ছিন্নমূল মানুষের সেবা করাকে কি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বলে 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3000" y="2438400"/>
            <a:ext cx="2438400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মানব সেবা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0" y="4800600"/>
            <a:ext cx="4572000" cy="85725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>
            <a:solidFill>
              <a:schemeClr val="bg1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indent="-685800">
              <a:buFont typeface="Wingdings" panose="05000000000000000000" pitchFamily="2" charset="2"/>
              <a:buChar char="v"/>
            </a:pP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মানব সেবা </a:t>
            </a:r>
            <a:r>
              <a:rPr lang="en-US" sz="5400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54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? </a:t>
            </a:r>
            <a:endParaRPr lang="en-US" sz="5400" dirty="0">
              <a:solidFill>
                <a:schemeClr val="tx1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37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3"/>
          <p:cNvSpPr/>
          <p:nvPr/>
        </p:nvSpPr>
        <p:spPr>
          <a:xfrm>
            <a:off x="4499473" y="2528174"/>
            <a:ext cx="2680138" cy="1016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624061"/>
                </a:lnTo>
                <a:lnTo>
                  <a:pt x="2680138" y="624061"/>
                </a:lnTo>
                <a:lnTo>
                  <a:pt x="2680138" y="1016000"/>
                </a:lnTo>
              </a:path>
            </a:pathLst>
          </a:custGeom>
          <a:noFill/>
          <a:ln w="57150"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" name="Straight Connector 4"/>
          <p:cNvSpPr/>
          <p:nvPr/>
        </p:nvSpPr>
        <p:spPr>
          <a:xfrm>
            <a:off x="1673682" y="2528174"/>
            <a:ext cx="2825790" cy="1016000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2825790" y="0"/>
                </a:moveTo>
                <a:lnTo>
                  <a:pt x="2825790" y="624061"/>
                </a:lnTo>
                <a:lnTo>
                  <a:pt x="0" y="624061"/>
                </a:lnTo>
                <a:lnTo>
                  <a:pt x="0" y="1016000"/>
                </a:lnTo>
              </a:path>
            </a:pathLst>
          </a:custGeom>
          <a:noFill/>
          <a:ln w="57150"/>
          <a:scene3d>
            <a:camera prst="orthographicFront"/>
            <a:lightRig rig="threePt" dir="t">
              <a:rot lat="0" lon="0" rev="7500000"/>
            </a:lightRig>
          </a:scene3d>
          <a:sp3d z="-40000" prstMaterial="matte"/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4" name="Group 3"/>
          <p:cNvGrpSpPr/>
          <p:nvPr/>
        </p:nvGrpSpPr>
        <p:grpSpPr>
          <a:xfrm>
            <a:off x="1733742" y="1447447"/>
            <a:ext cx="5531461" cy="1080726"/>
            <a:chOff x="2283810" y="364333"/>
            <a:chExt cx="5531461" cy="1080726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1" name="Rectangle 10"/>
            <p:cNvSpPr/>
            <p:nvPr/>
          </p:nvSpPr>
          <p:spPr>
            <a:xfrm>
              <a:off x="2283810" y="364333"/>
              <a:ext cx="5531461" cy="1080726"/>
            </a:xfrm>
            <a:prstGeom prst="rect">
              <a:avLst/>
            </a:prstGeom>
            <a:blipFill rotWithShape="0">
              <a:blip r:embed="rId2"/>
              <a:tile tx="0" ty="0" sx="100000" sy="100000" flip="none" algn="tl"/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angle 11"/>
            <p:cNvSpPr/>
            <p:nvPr/>
          </p:nvSpPr>
          <p:spPr>
            <a:xfrm>
              <a:off x="2283810" y="364333"/>
              <a:ext cx="5531461" cy="108072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1003">
              <a:schemeClr val="lt2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0800" tIns="50800" rIns="50800" bIns="50800" numCol="1" spcCol="1270" anchor="ctr" anchorCtr="0">
              <a:noAutofit/>
            </a:bodyPr>
            <a:lstStyle/>
            <a:p>
              <a:pPr lvl="0" algn="ctr" defTabSz="3556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8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অধিকার বা হক</a:t>
              </a:r>
              <a:endParaRPr lang="en-US" sz="80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9247" y="3733800"/>
            <a:ext cx="3889353" cy="1838215"/>
            <a:chOff x="178125" y="2650686"/>
            <a:chExt cx="4431342" cy="1838215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9" name="Rectangle 8"/>
            <p:cNvSpPr/>
            <p:nvPr/>
          </p:nvSpPr>
          <p:spPr>
            <a:xfrm>
              <a:off x="178125" y="2650686"/>
              <a:ext cx="4431342" cy="1838215"/>
            </a:xfrm>
            <a:prstGeom prst="rect">
              <a:avLst/>
            </a:prstGeom>
            <a:blipFill rotWithShape="0">
              <a:blip r:embed="rId2"/>
              <a:tile tx="0" ty="0" sx="100000" sy="100000" flip="none" algn="tl"/>
            </a:blipFill>
            <a:sp3d prstMaterial="plastic">
              <a:bevelT w="127000" h="254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264942" y="2650686"/>
              <a:ext cx="4170887" cy="183821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2133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হাক্কুল্লাহ বা আল্লাহর হক।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যেমন-নামায,রোযা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495800" y="3620022"/>
            <a:ext cx="4470767" cy="1866378"/>
            <a:chOff x="5223301" y="2461060"/>
            <a:chExt cx="5012757" cy="1866378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ectangle 6"/>
            <p:cNvSpPr/>
            <p:nvPr/>
          </p:nvSpPr>
          <p:spPr>
            <a:xfrm>
              <a:off x="5223301" y="2461060"/>
              <a:ext cx="5012757" cy="1866378"/>
            </a:xfrm>
            <a:prstGeom prst="rect">
              <a:avLst/>
            </a:prstGeom>
            <a:blipFill rotWithShape="0">
              <a:blip r:embed="rId2"/>
              <a:tile tx="0" ty="0" sx="100000" sy="100000" flip="none" algn="tl"/>
            </a:blip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223301" y="2461060"/>
              <a:ext cx="5012757" cy="186637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spcBef>
                  <a:spcPct val="0"/>
                </a:spcBef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হাক্কুল ইবাদ বা বান্দার হক।</a:t>
              </a:r>
              <a:r>
                <a:rPr lang="en-US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যেমন-রোগীর সেবা করা,</a:t>
              </a:r>
              <a:endParaRPr lang="en-US" sz="3600" kern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lvl="0" algn="ctr" defTabSz="1955800">
                <a:spcBef>
                  <a:spcPct val="0"/>
                </a:spcBef>
              </a:pPr>
              <a:r>
                <a:rPr lang="bn-BD" sz="3600" kern="12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সাহায্য করা। </a:t>
              </a:r>
              <a:endParaRPr lang="en-US" sz="36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295400" y="5638800"/>
            <a:ext cx="7158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সেবা </a:t>
            </a:r>
            <a:r>
              <a:rPr lang="bn-BD" sz="4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হাক্কুল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ইবাদ এর </a:t>
            </a:r>
            <a:r>
              <a:rPr lang="bn-BD" sz="4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অন্তর্ভূক্ত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47800" y="235803"/>
            <a:ext cx="64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ইসলামে</a:t>
            </a:r>
            <a:r>
              <a:rPr lang="en-US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অধিকার</a:t>
            </a:r>
            <a:r>
              <a:rPr lang="bn-BD" sz="48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দু’ভাগে বিভক্ত 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28800" y="71439"/>
            <a:ext cx="5957889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জেনে নিই   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410200"/>
            <a:ext cx="9144000" cy="1219200"/>
          </a:xfrm>
          <a:prstGeom prst="rect">
            <a:avLst/>
          </a:prstGeom>
          <a:solidFill>
            <a:srgbClr val="CCFF99"/>
          </a:solidFill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 হলো মানুষের পরিচর্যা, সাহায্য-সহযোগিতা করা 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1" y="4495800"/>
            <a:ext cx="4419599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অসহায়কে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সাহায্য করা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81600" y="4495800"/>
            <a:ext cx="3557588" cy="6286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পরিচর্যা করা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43000"/>
            <a:ext cx="3927978" cy="28717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143000"/>
            <a:ext cx="3848100" cy="28552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7986" y="6268243"/>
            <a:ext cx="564952" cy="428230"/>
          </a:xfrm>
        </p:spPr>
        <p:txBody>
          <a:bodyPr/>
          <a:lstStyle/>
          <a:p>
            <a:pPr algn="ctr"/>
            <a:r>
              <a:rPr lang="bn-BD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mtClean="0">
                <a:latin typeface="NikoshBAN" pitchFamily="2" charset="0"/>
                <a:cs typeface="NikoshBAN" pitchFamily="2" charset="0"/>
              </a:rPr>
              <a:t>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43200" y="0"/>
            <a:ext cx="4100512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মানব সেবার গুরুত্ব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066800" y="2743200"/>
            <a:ext cx="7079091" cy="1112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ounded Rectangle 5"/>
          <p:cNvSpPr/>
          <p:nvPr/>
        </p:nvSpPr>
        <p:spPr>
          <a:xfrm>
            <a:off x="533400" y="1219200"/>
            <a:ext cx="8001000" cy="985837"/>
          </a:xfrm>
          <a:prstGeom prst="roundRect">
            <a:avLst/>
          </a:prstGeom>
          <a:solidFill>
            <a:srgbClr val="CCECFF"/>
          </a:solidFill>
          <a:ln>
            <a:solidFill>
              <a:srgbClr val="1ECFF2"/>
            </a:solidFill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মানব সেবার গুরুত্ব সম্পর্কে </a:t>
            </a:r>
            <a:r>
              <a:rPr lang="bn-BD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রাসুলুল্লাহ</a:t>
            </a: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(স.)বলেন-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4572000"/>
            <a:ext cx="7900987" cy="1228733"/>
          </a:xfrm>
          <a:prstGeom prst="rect">
            <a:avLst/>
          </a:prstGeom>
          <a:noFill/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‘’</a:t>
            </a:r>
            <a:r>
              <a:rPr lang="bn-BD" sz="3600" dirty="0" err="1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অর্থঃ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যে ব্যক্তি মানুষের প্রতি দয়া করে না, আল্লাহ তার প্রতি দয়া করে না।’’ </a:t>
            </a:r>
            <a:endParaRPr lang="en-US" sz="3600" dirty="0">
              <a:solidFill>
                <a:schemeClr val="tx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2514600"/>
            <a:ext cx="1295400" cy="1676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507986" y="6268243"/>
            <a:ext cx="564952" cy="428230"/>
          </a:xfrm>
        </p:spPr>
        <p:txBody>
          <a:bodyPr/>
          <a:lstStyle/>
          <a:p>
            <a:pPr algn="ctr"/>
            <a:r>
              <a:rPr lang="bn-BD" smtClean="0">
                <a:solidFill>
                  <a:schemeClr val="tx1"/>
                </a:solidFill>
              </a:rPr>
              <a:t> </a:t>
            </a:r>
            <a:r>
              <a:rPr lang="bn-BD" smtClean="0"/>
              <a:t> 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1463" y="4553552"/>
            <a:ext cx="8643937" cy="13328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just">
              <a:buFont typeface="Wingdings" panose="05000000000000000000" pitchFamily="2" charset="2"/>
              <a:buChar char="Ø"/>
            </a:pP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মুসলমান অন্য মুসলমানকে 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কাপড় দান করলে আল্লাহ </a:t>
            </a:r>
            <a:r>
              <a:rPr lang="bn-BD" sz="3600" dirty="0" err="1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তাআলা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তাকে জান্নাতের </a:t>
            </a:r>
            <a:r>
              <a:rPr lang="bn-BD" sz="3600" dirty="0" smtClean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পোশাক দান </a:t>
            </a:r>
            <a:r>
              <a:rPr lang="bn-BD" sz="3600" dirty="0">
                <a:solidFill>
                  <a:schemeClr val="tx1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করবেন।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5600" y="0"/>
            <a:ext cx="4100512" cy="923330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 সেবার গুরুত্ব </a:t>
            </a:r>
            <a:endParaRPr lang="en-US" sz="3200" b="1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3264"/>
            <a:ext cx="3642641" cy="27515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ight Arrow 6"/>
          <p:cNvSpPr/>
          <p:nvPr/>
        </p:nvSpPr>
        <p:spPr>
          <a:xfrm>
            <a:off x="3810001" y="1981200"/>
            <a:ext cx="990600" cy="7000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1818" r="650" b="3182"/>
          <a:stretch/>
        </p:blipFill>
        <p:spPr>
          <a:xfrm>
            <a:off x="4953000" y="1172696"/>
            <a:ext cx="4114800" cy="2865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330</Words>
  <Application>Microsoft Office PowerPoint</Application>
  <PresentationFormat>On-screen Show (4:3)</PresentationFormat>
  <Paragraphs>70</Paragraphs>
  <Slides>18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Md Masum Billah</cp:lastModifiedBy>
  <cp:revision>59</cp:revision>
  <dcterms:created xsi:type="dcterms:W3CDTF">2006-08-16T00:00:00Z</dcterms:created>
  <dcterms:modified xsi:type="dcterms:W3CDTF">2019-10-25T13:21:30Z</dcterms:modified>
</cp:coreProperties>
</file>