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10/25/2019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9.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1978" y="837127"/>
            <a:ext cx="8783392" cy="923330"/>
          </a:xfrm>
          <a:prstGeom prst="rect">
            <a:avLst/>
          </a:prstGeom>
          <a:noFill/>
        </p:spPr>
        <p:txBody>
          <a:bodyPr wrap="square" rtlCol="0">
            <a:spAutoFit/>
          </a:bodyPr>
          <a:lstStyle/>
          <a:p>
            <a:r>
              <a:rPr lang="bn-BD" sz="5400" dirty="0" smtClean="0">
                <a:solidFill>
                  <a:srgbClr val="C00000"/>
                </a:solidFill>
                <a:latin typeface="NikoshBAN" panose="02000000000000000000" pitchFamily="2" charset="0"/>
                <a:cs typeface="NikoshBAN" panose="02000000000000000000" pitchFamily="2" charset="0"/>
              </a:rPr>
              <a:t>আজকের পাঠে সবাইকে স্বাগতম......</a:t>
            </a:r>
            <a:endParaRPr lang="en-US" sz="5400" dirty="0">
              <a:solidFill>
                <a:srgbClr val="FF0000"/>
              </a:solidFill>
              <a:latin typeface="NikoshBAN" panose="02000000000000000000" pitchFamily="2" charset="0"/>
              <a:cs typeface="NikoshBAN" panose="02000000000000000000" pitchFamily="2" charset="0"/>
            </a:endParaRPr>
          </a:p>
        </p:txBody>
      </p:sp>
      <p:sp>
        <p:nvSpPr>
          <p:cNvPr id="4" name="TextBox 3"/>
          <p:cNvSpPr txBox="1"/>
          <p:nvPr/>
        </p:nvSpPr>
        <p:spPr>
          <a:xfrm>
            <a:off x="1171978" y="2181497"/>
            <a:ext cx="7867519" cy="830997"/>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এবং লাল গোলাপ শুভেচ্ছা্‌............</a:t>
            </a:r>
            <a:endParaRPr lang="en-US" sz="4800" dirty="0">
              <a:solidFill>
                <a:srgbClr val="FF0000"/>
              </a:solidFill>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942" y="1889088"/>
            <a:ext cx="3971109" cy="2526157"/>
          </a:xfrm>
          <a:prstGeom prst="rect">
            <a:avLst/>
          </a:prstGeom>
        </p:spPr>
      </p:pic>
      <p:sp>
        <p:nvSpPr>
          <p:cNvPr id="6" name="TextBox 5"/>
          <p:cNvSpPr txBox="1"/>
          <p:nvPr/>
        </p:nvSpPr>
        <p:spPr>
          <a:xfrm>
            <a:off x="1171978" y="4045913"/>
            <a:ext cx="5659896" cy="1569660"/>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আশা করি সবাই ভালো আছ।</a:t>
            </a:r>
          </a:p>
          <a:p>
            <a:r>
              <a:rPr lang="bn-BD" sz="4800" dirty="0" smtClean="0">
                <a:solidFill>
                  <a:srgbClr val="FF0000"/>
                </a:solidFill>
                <a:latin typeface="NikoshBAN" panose="02000000000000000000" pitchFamily="2" charset="0"/>
                <a:cs typeface="NikoshBAN" panose="02000000000000000000" pitchFamily="2" charset="0"/>
              </a:rPr>
              <a:t>আমিও ভালো আছি।</a:t>
            </a:r>
            <a:endParaRPr lang="en-US" sz="48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60651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3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3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5028" y="1802674"/>
            <a:ext cx="6988629" cy="3416320"/>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শিক্ষক পরিচিতি......</a:t>
            </a:r>
          </a:p>
          <a:p>
            <a:r>
              <a:rPr lang="bn-BD" sz="3600" dirty="0" smtClean="0">
                <a:solidFill>
                  <a:srgbClr val="FF0000"/>
                </a:solidFill>
                <a:latin typeface="NikoshBAN" panose="02000000000000000000" pitchFamily="2" charset="0"/>
                <a:cs typeface="NikoshBAN" panose="02000000000000000000" pitchFamily="2" charset="0"/>
              </a:rPr>
              <a:t>মোঃ কবির উদ্দিন</a:t>
            </a:r>
          </a:p>
          <a:p>
            <a:r>
              <a:rPr lang="bn-BD" sz="3600" dirty="0" smtClean="0">
                <a:solidFill>
                  <a:srgbClr val="FF0000"/>
                </a:solidFill>
                <a:latin typeface="NikoshBAN" panose="02000000000000000000" pitchFamily="2" charset="0"/>
                <a:cs typeface="NikoshBAN" panose="02000000000000000000" pitchFamily="2" charset="0"/>
              </a:rPr>
              <a:t>সহকারি শিক্ষক</a:t>
            </a:r>
          </a:p>
          <a:p>
            <a:r>
              <a:rPr lang="bn-BD" sz="3600" dirty="0" smtClean="0">
                <a:solidFill>
                  <a:srgbClr val="FF0000"/>
                </a:solidFill>
                <a:latin typeface="NikoshBAN" panose="02000000000000000000" pitchFamily="2" charset="0"/>
                <a:cs typeface="NikoshBAN" panose="02000000000000000000" pitchFamily="2" charset="0"/>
              </a:rPr>
              <a:t>মানিকগঞ্জ সপ্রাবি,কানাইঘাট,সিলেট।</a:t>
            </a:r>
          </a:p>
          <a:p>
            <a:r>
              <a:rPr lang="bn-BD" sz="3600" dirty="0" smtClean="0">
                <a:solidFill>
                  <a:srgbClr val="FF0000"/>
                </a:solidFill>
                <a:latin typeface="NikoshBAN" panose="02000000000000000000" pitchFamily="2" charset="0"/>
                <a:cs typeface="NikoshBAN" panose="02000000000000000000" pitchFamily="2" charset="0"/>
              </a:rPr>
              <a:t>মোবাইলঃ ০১৭২৭৬২৫২৬০</a:t>
            </a:r>
          </a:p>
          <a:p>
            <a:r>
              <a:rPr lang="bn-BD" sz="2400" dirty="0" smtClean="0">
                <a:solidFill>
                  <a:srgbClr val="FF0000"/>
                </a:solidFill>
                <a:latin typeface="NikoshBAN" panose="02000000000000000000" pitchFamily="2" charset="0"/>
                <a:cs typeface="NikoshBAN" panose="02000000000000000000" pitchFamily="2" charset="0"/>
              </a:rPr>
              <a:t>ই-মেইলঃ ahmedkabir1986@gmail.com</a:t>
            </a:r>
            <a:endParaRPr lang="en-US" sz="2400" dirty="0">
              <a:solidFill>
                <a:srgbClr val="FF0000"/>
              </a:solidFill>
              <a:latin typeface="NikoshBAN" panose="02000000000000000000" pitchFamily="2" charset="0"/>
              <a:cs typeface="NikoshBAN" panose="02000000000000000000" pitchFamily="2"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1954" y="2508068"/>
            <a:ext cx="4023360" cy="2710926"/>
          </a:xfrm>
          <a:prstGeom prst="rect">
            <a:avLst/>
          </a:prstGeom>
        </p:spPr>
      </p:pic>
    </p:spTree>
    <p:extLst>
      <p:ext uri="{BB962C8B-B14F-4D97-AF65-F5344CB8AC3E}">
        <p14:creationId xmlns:p14="http://schemas.microsoft.com/office/powerpoint/2010/main" val="258065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1154" y="1606731"/>
            <a:ext cx="6061166" cy="4031873"/>
          </a:xfrm>
          <a:prstGeom prst="rect">
            <a:avLst/>
          </a:prstGeom>
          <a:noFill/>
        </p:spPr>
        <p:txBody>
          <a:bodyPr wrap="square" rtlCol="0">
            <a:spAutoFit/>
          </a:bodyPr>
          <a:lstStyle/>
          <a:p>
            <a:r>
              <a:rPr lang="en-US" sz="4800" dirty="0" err="1" smtClean="0">
                <a:solidFill>
                  <a:srgbClr val="FF0000"/>
                </a:solidFill>
                <a:latin typeface="NikoshBAN" panose="02000000000000000000" pitchFamily="2" charset="0"/>
                <a:cs typeface="NikoshBAN" panose="02000000000000000000" pitchFamily="2" charset="0"/>
              </a:rPr>
              <a:t>শ্রেণি</a:t>
            </a:r>
            <a:r>
              <a:rPr lang="en-US" sz="4800" dirty="0" smtClean="0">
                <a:solidFill>
                  <a:srgbClr val="FF0000"/>
                </a:solidFill>
                <a:latin typeface="NikoshBAN" panose="02000000000000000000" pitchFamily="2" charset="0"/>
                <a:cs typeface="NikoshBAN" panose="02000000000000000000" pitchFamily="2" charset="0"/>
              </a:rPr>
              <a:t> </a:t>
            </a:r>
            <a:r>
              <a:rPr lang="en-US" sz="4800" dirty="0" err="1" smtClean="0">
                <a:solidFill>
                  <a:srgbClr val="FF0000"/>
                </a:solidFill>
                <a:latin typeface="NikoshBAN" panose="02000000000000000000" pitchFamily="2" charset="0"/>
                <a:cs typeface="NikoshBAN" panose="02000000000000000000" pitchFamily="2" charset="0"/>
              </a:rPr>
              <a:t>পরিচিতি</a:t>
            </a:r>
            <a:r>
              <a:rPr lang="en-US" sz="4800" dirty="0" smtClean="0">
                <a:solidFill>
                  <a:srgbClr val="FF0000"/>
                </a:solidFill>
                <a:latin typeface="NikoshBAN" panose="02000000000000000000" pitchFamily="2" charset="0"/>
                <a:cs typeface="NikoshBAN" panose="02000000000000000000" pitchFamily="2" charset="0"/>
              </a:rPr>
              <a:t>………</a:t>
            </a:r>
            <a:endParaRPr lang="en-US" sz="4000" dirty="0" smtClean="0">
              <a:solidFill>
                <a:srgbClr val="FF0000"/>
              </a:solidFill>
              <a:latin typeface="NikoshBAN" panose="02000000000000000000" pitchFamily="2" charset="0"/>
              <a:cs typeface="NikoshBAN" panose="02000000000000000000" pitchFamily="2" charset="0"/>
            </a:endParaRPr>
          </a:p>
          <a:p>
            <a:r>
              <a:rPr lang="en-US" sz="4000" dirty="0" smtClean="0">
                <a:solidFill>
                  <a:srgbClr val="FF0000"/>
                </a:solidFill>
                <a:latin typeface="NikoshBAN" panose="02000000000000000000" pitchFamily="2" charset="0"/>
                <a:cs typeface="NikoshBAN" panose="02000000000000000000" pitchFamily="2" charset="0"/>
              </a:rPr>
              <a:t>শ্রেণি-৫ম,শাখা-ক</a:t>
            </a:r>
          </a:p>
          <a:p>
            <a:r>
              <a:rPr lang="en-US" sz="4000" dirty="0" err="1" smtClean="0">
                <a:solidFill>
                  <a:srgbClr val="FF0000"/>
                </a:solidFill>
                <a:latin typeface="NikoshBAN" panose="02000000000000000000" pitchFamily="2" charset="0"/>
                <a:cs typeface="NikoshBAN" panose="02000000000000000000" pitchFamily="2" charset="0"/>
              </a:rPr>
              <a:t>মোট</a:t>
            </a:r>
            <a:r>
              <a:rPr lang="en-US" sz="4000" dirty="0" smtClean="0">
                <a:solidFill>
                  <a:srgbClr val="FF0000"/>
                </a:solidFill>
                <a:latin typeface="NikoshBAN" panose="02000000000000000000" pitchFamily="2" charset="0"/>
                <a:cs typeface="NikoshBAN" panose="02000000000000000000" pitchFamily="2" charset="0"/>
              </a:rPr>
              <a:t> শিক্ষার্থী-৫৫</a:t>
            </a:r>
          </a:p>
          <a:p>
            <a:r>
              <a:rPr lang="en-US" sz="4000" dirty="0" err="1" smtClean="0">
                <a:solidFill>
                  <a:srgbClr val="FF0000"/>
                </a:solidFill>
                <a:latin typeface="NikoshBAN" panose="02000000000000000000" pitchFamily="2" charset="0"/>
                <a:cs typeface="NikoshBAN" panose="02000000000000000000" pitchFamily="2" charset="0"/>
              </a:rPr>
              <a:t>উপস্থিত</a:t>
            </a:r>
            <a:r>
              <a:rPr lang="en-US" sz="4000" dirty="0" smtClean="0">
                <a:solidFill>
                  <a:srgbClr val="FF0000"/>
                </a:solidFill>
                <a:latin typeface="NikoshBAN" panose="02000000000000000000" pitchFamily="2" charset="0"/>
                <a:cs typeface="NikoshBAN" panose="02000000000000000000" pitchFamily="2" charset="0"/>
              </a:rPr>
              <a:t> শিক্ষার্থী-৪৯</a:t>
            </a:r>
          </a:p>
          <a:p>
            <a:r>
              <a:rPr lang="en-US" sz="4000" dirty="0" err="1" smtClean="0">
                <a:solidFill>
                  <a:srgbClr val="FF0000"/>
                </a:solidFill>
                <a:latin typeface="NikoshBAN" panose="02000000000000000000" pitchFamily="2" charset="0"/>
                <a:cs typeface="NikoshBAN" panose="02000000000000000000" pitchFamily="2" charset="0"/>
              </a:rPr>
              <a:t>অনুপস্থিত</a:t>
            </a:r>
            <a:r>
              <a:rPr lang="en-US" sz="4000" dirty="0" smtClean="0">
                <a:solidFill>
                  <a:srgbClr val="FF0000"/>
                </a:solidFill>
                <a:latin typeface="NikoshBAN" panose="02000000000000000000" pitchFamily="2" charset="0"/>
                <a:cs typeface="NikoshBAN" panose="02000000000000000000" pitchFamily="2" charset="0"/>
              </a:rPr>
              <a:t> শিক্ষার্থী-০৬</a:t>
            </a:r>
          </a:p>
          <a:p>
            <a:r>
              <a:rPr lang="en-US" sz="4000" dirty="0" smtClean="0">
                <a:solidFill>
                  <a:srgbClr val="FF0000"/>
                </a:solidFill>
                <a:latin typeface="NikoshBAN" panose="02000000000000000000" pitchFamily="2" charset="0"/>
                <a:cs typeface="NikoshBAN" panose="02000000000000000000" pitchFamily="2" charset="0"/>
              </a:rPr>
              <a:t>তারিখ-২৬/১০/২০১৯</a:t>
            </a:r>
            <a:endParaRPr lang="en-US" sz="4800" dirty="0">
              <a:solidFill>
                <a:srgbClr val="FF000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6378" y="2166158"/>
            <a:ext cx="3971108" cy="2913017"/>
          </a:xfrm>
          <a:prstGeom prst="rect">
            <a:avLst/>
          </a:prstGeom>
        </p:spPr>
      </p:pic>
    </p:spTree>
    <p:extLst>
      <p:ext uri="{BB962C8B-B14F-4D97-AF65-F5344CB8AC3E}">
        <p14:creationId xmlns:p14="http://schemas.microsoft.com/office/powerpoint/2010/main" val="1679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893" y="1750423"/>
            <a:ext cx="7641770" cy="3293209"/>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পাঠ পরিচিতি......</a:t>
            </a:r>
          </a:p>
          <a:p>
            <a:r>
              <a:rPr lang="bn-BD" sz="4000" dirty="0" smtClean="0">
                <a:solidFill>
                  <a:srgbClr val="FF0000"/>
                </a:solidFill>
                <a:latin typeface="NikoshBAN" panose="02000000000000000000" pitchFamily="2" charset="0"/>
                <a:cs typeface="NikoshBAN" panose="02000000000000000000" pitchFamily="2" charset="0"/>
              </a:rPr>
              <a:t>বিষয়-বাংলাদেশ ও বিশ্ব পরিচয়।</a:t>
            </a:r>
          </a:p>
          <a:p>
            <a:r>
              <a:rPr lang="bn-BD" sz="4000" dirty="0" smtClean="0">
                <a:solidFill>
                  <a:srgbClr val="FF0000"/>
                </a:solidFill>
                <a:latin typeface="NikoshBAN" panose="02000000000000000000" pitchFamily="2" charset="0"/>
                <a:cs typeface="NikoshBAN" panose="02000000000000000000" pitchFamily="2" charset="0"/>
              </a:rPr>
              <a:t>অধ্যায়-০৪ ( আমাদের অর্থনীতিঃ কৃষি ও শিল্প )।</a:t>
            </a:r>
          </a:p>
          <a:p>
            <a:r>
              <a:rPr lang="bn-BD" sz="4000" dirty="0" smtClean="0">
                <a:solidFill>
                  <a:srgbClr val="FF0000"/>
                </a:solidFill>
                <a:latin typeface="NikoshBAN" panose="02000000000000000000" pitchFamily="2" charset="0"/>
                <a:cs typeface="NikoshBAN" panose="02000000000000000000" pitchFamily="2" charset="0"/>
              </a:rPr>
              <a:t>পাঠ- ০২ ( আলু ,তৈলবীজ এবং মসলা )।</a:t>
            </a:r>
          </a:p>
          <a:p>
            <a:r>
              <a:rPr lang="bn-BD" sz="4000" dirty="0" smtClean="0">
                <a:solidFill>
                  <a:srgbClr val="FF0000"/>
                </a:solidFill>
                <a:latin typeface="NikoshBAN" panose="02000000000000000000" pitchFamily="2" charset="0"/>
                <a:cs typeface="NikoshBAN" panose="02000000000000000000" pitchFamily="2" charset="0"/>
              </a:rPr>
              <a:t>সময়-৪৫ মিনিট।</a:t>
            </a:r>
            <a:endParaRPr lang="en-US" sz="40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655" y="2326558"/>
            <a:ext cx="3179854" cy="2717074"/>
          </a:xfrm>
          <a:prstGeom prst="rect">
            <a:avLst/>
          </a:prstGeom>
        </p:spPr>
      </p:pic>
    </p:spTree>
    <p:extLst>
      <p:ext uri="{BB962C8B-B14F-4D97-AF65-F5344CB8AC3E}">
        <p14:creationId xmlns:p14="http://schemas.microsoft.com/office/powerpoint/2010/main" val="307894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0422" y="1724298"/>
            <a:ext cx="9261566" cy="3293209"/>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শিখনফল-</a:t>
            </a:r>
          </a:p>
          <a:p>
            <a:r>
              <a:rPr lang="bn-BD" sz="4000" dirty="0" smtClean="0">
                <a:solidFill>
                  <a:srgbClr val="FF0000"/>
                </a:solidFill>
                <a:latin typeface="NikoshBAN" panose="02000000000000000000" pitchFamily="2" charset="0"/>
                <a:cs typeface="NikoshBAN" panose="02000000000000000000" pitchFamily="2" charset="0"/>
              </a:rPr>
              <a:t>এ পাঠ শেষে শিক্ষার্থীরা.........</a:t>
            </a:r>
          </a:p>
          <a:p>
            <a:pPr marL="571500" indent="-571500">
              <a:buFont typeface="Wingdings" panose="05000000000000000000" pitchFamily="2" charset="2"/>
              <a:buChar char="Ø"/>
            </a:pPr>
            <a:r>
              <a:rPr lang="bn-BD" sz="4000" dirty="0" smtClean="0">
                <a:solidFill>
                  <a:srgbClr val="FF0000"/>
                </a:solidFill>
                <a:latin typeface="NikoshBAN" panose="02000000000000000000" pitchFamily="2" charset="0"/>
                <a:cs typeface="NikoshBAN" panose="02000000000000000000" pitchFamily="2" charset="0"/>
              </a:rPr>
              <a:t>খাদ্য শস্য আলু সম্পর্কে বলতে পারবে।</a:t>
            </a:r>
          </a:p>
          <a:p>
            <a:pPr marL="571500" indent="-571500">
              <a:buFont typeface="Wingdings" panose="05000000000000000000" pitchFamily="2" charset="2"/>
              <a:buChar char="Ø"/>
            </a:pPr>
            <a:r>
              <a:rPr lang="bn-BD" sz="4000" dirty="0" smtClean="0">
                <a:solidFill>
                  <a:srgbClr val="FF0000"/>
                </a:solidFill>
                <a:latin typeface="NikoshBAN" panose="02000000000000000000" pitchFamily="2" charset="0"/>
                <a:cs typeface="NikoshBAN" panose="02000000000000000000" pitchFamily="2" charset="0"/>
              </a:rPr>
              <a:t>তৈলবীজের প্রয়োজনীয়তা বলতে পারবে।</a:t>
            </a:r>
          </a:p>
          <a:p>
            <a:pPr marL="571500" indent="-571500">
              <a:buFont typeface="Wingdings" panose="05000000000000000000" pitchFamily="2" charset="2"/>
              <a:buChar char="Ø"/>
            </a:pPr>
            <a:r>
              <a:rPr lang="bn-BD" sz="4000" dirty="0" smtClean="0">
                <a:solidFill>
                  <a:srgbClr val="FF0000"/>
                </a:solidFill>
                <a:latin typeface="NikoshBAN" panose="02000000000000000000" pitchFamily="2" charset="0"/>
                <a:cs typeface="NikoshBAN" panose="02000000000000000000" pitchFamily="2" charset="0"/>
              </a:rPr>
              <a:t>মসলার ব্যবহার বলতে পারবে।</a:t>
            </a:r>
          </a:p>
        </p:txBody>
      </p:sp>
    </p:spTree>
    <p:extLst>
      <p:ext uri="{BB962C8B-B14F-4D97-AF65-F5344CB8AC3E}">
        <p14:creationId xmlns:p14="http://schemas.microsoft.com/office/powerpoint/2010/main" val="357834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9348" y="1894114"/>
            <a:ext cx="9679577" cy="3293209"/>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পূর্বজ্ঞান যাচাই.........</a:t>
            </a:r>
          </a:p>
          <a:p>
            <a:pPr marL="571500" indent="-571500">
              <a:buFont typeface="Wingdings" panose="05000000000000000000" pitchFamily="2" charset="2"/>
              <a:buChar char="ü"/>
            </a:pPr>
            <a:r>
              <a:rPr lang="bn-BD" sz="4000" dirty="0" smtClean="0">
                <a:solidFill>
                  <a:srgbClr val="FF0000"/>
                </a:solidFill>
                <a:latin typeface="NikoshBAN" panose="02000000000000000000" pitchFamily="2" charset="0"/>
                <a:cs typeface="NikoshBAN" panose="02000000000000000000" pitchFamily="2" charset="0"/>
              </a:rPr>
              <a:t>বাংলাদেশের মানুষের প্রধান খাদ্য কি?</a:t>
            </a:r>
          </a:p>
          <a:p>
            <a:pPr marL="571500" indent="-571500">
              <a:buFont typeface="Wingdings" panose="05000000000000000000" pitchFamily="2" charset="2"/>
              <a:buChar char="ü"/>
            </a:pPr>
            <a:r>
              <a:rPr lang="bn-BD" sz="4000" dirty="0" smtClean="0">
                <a:solidFill>
                  <a:srgbClr val="FF0000"/>
                </a:solidFill>
                <a:latin typeface="NikoshBAN" panose="02000000000000000000" pitchFamily="2" charset="0"/>
                <a:cs typeface="NikoshBAN" panose="02000000000000000000" pitchFamily="2" charset="0"/>
              </a:rPr>
              <a:t>বাংলাদেশের কোথায় গমের চাষ বেশি হয়?</a:t>
            </a:r>
          </a:p>
          <a:p>
            <a:pPr marL="571500" indent="-571500">
              <a:buFont typeface="Wingdings" panose="05000000000000000000" pitchFamily="2" charset="2"/>
              <a:buChar char="ü"/>
            </a:pPr>
            <a:r>
              <a:rPr lang="bn-BD" sz="4000" dirty="0" smtClean="0">
                <a:solidFill>
                  <a:srgbClr val="FF0000"/>
                </a:solidFill>
                <a:latin typeface="NikoshBAN" panose="02000000000000000000" pitchFamily="2" charset="0"/>
                <a:cs typeface="NikoshBAN" panose="02000000000000000000" pitchFamily="2" charset="0"/>
              </a:rPr>
              <a:t>২ টি খাদ্য শস্যের নাম বলো।</a:t>
            </a:r>
          </a:p>
          <a:p>
            <a:pPr marL="571500" indent="-571500">
              <a:buFont typeface="Wingdings" panose="05000000000000000000" pitchFamily="2" charset="2"/>
              <a:buChar char="ü"/>
            </a:pPr>
            <a:r>
              <a:rPr lang="bn-BD" sz="4000" dirty="0" smtClean="0">
                <a:solidFill>
                  <a:srgbClr val="FF0000"/>
                </a:solidFill>
                <a:latin typeface="NikoshBAN" panose="02000000000000000000" pitchFamily="2" charset="0"/>
                <a:cs typeface="NikoshBAN" panose="02000000000000000000" pitchFamily="2" charset="0"/>
              </a:rPr>
              <a:t>৪ টি ডালের নাম বলো।</a:t>
            </a:r>
            <a:endParaRPr lang="en-US" sz="40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2450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0526" y="927463"/>
            <a:ext cx="5747658" cy="4524315"/>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আলুঃ</a:t>
            </a:r>
          </a:p>
          <a:p>
            <a:r>
              <a:rPr lang="bn-BD" sz="4000" dirty="0" smtClean="0">
                <a:solidFill>
                  <a:srgbClr val="FF0000"/>
                </a:solidFill>
                <a:latin typeface="NikoshBAN" panose="02000000000000000000" pitchFamily="2" charset="0"/>
                <a:cs typeface="NikoshBAN" panose="02000000000000000000" pitchFamily="2" charset="0"/>
              </a:rPr>
              <a:t>আলু একটি প্রয়োজনীয় খাদ্য।আমাদের দেশের উর্বর দোআঁশ ও বেলে মাটি আলু চাষের জন্য বিশেষ উপযোগী।দেশের চাহিদা মেটানোর পর উদ্বৃত আলু বিদেশে রপ্তানি করা হয়।</a:t>
            </a:r>
            <a:endParaRPr lang="en-US" sz="40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1498" y="1998618"/>
            <a:ext cx="3279049" cy="3069772"/>
          </a:xfrm>
          <a:prstGeom prst="rect">
            <a:avLst/>
          </a:prstGeom>
        </p:spPr>
      </p:pic>
    </p:spTree>
    <p:extLst>
      <p:ext uri="{BB962C8B-B14F-4D97-AF65-F5344CB8AC3E}">
        <p14:creationId xmlns:p14="http://schemas.microsoft.com/office/powerpoint/2010/main" val="329316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561702"/>
            <a:ext cx="9287691" cy="1569660"/>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আমাদের দেশে ২ ধরনের আলুর চাষ বেশি হয়।</a:t>
            </a:r>
          </a:p>
          <a:p>
            <a:r>
              <a:rPr lang="bn-BD" sz="4800" dirty="0" smtClean="0">
                <a:solidFill>
                  <a:srgbClr val="FF0000"/>
                </a:solidFill>
                <a:latin typeface="NikoshBAN" panose="02000000000000000000" pitchFamily="2" charset="0"/>
                <a:cs typeface="NikoshBAN" panose="02000000000000000000" pitchFamily="2" charset="0"/>
              </a:rPr>
              <a:t>যথা- ১) গোল আলু , ২) মিষ্টি আলু।</a:t>
            </a:r>
            <a:endParaRPr lang="en-US" sz="48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5920" y="2779395"/>
            <a:ext cx="2756263" cy="1847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9765" y="2779395"/>
            <a:ext cx="2847975" cy="1847850"/>
          </a:xfrm>
          <a:prstGeom prst="rect">
            <a:avLst/>
          </a:prstGeom>
        </p:spPr>
      </p:pic>
      <p:sp>
        <p:nvSpPr>
          <p:cNvPr id="5" name="TextBox 4"/>
          <p:cNvSpPr txBox="1"/>
          <p:nvPr/>
        </p:nvSpPr>
        <p:spPr>
          <a:xfrm>
            <a:off x="1554481" y="5199017"/>
            <a:ext cx="7583260" cy="646331"/>
          </a:xfrm>
          <a:prstGeom prst="rect">
            <a:avLst/>
          </a:prstGeom>
          <a:noFill/>
        </p:spPr>
        <p:txBody>
          <a:bodyPr wrap="square" rtlCol="0">
            <a:spAutoFit/>
          </a:bodyPr>
          <a:lstStyle/>
          <a:p>
            <a:r>
              <a:rPr lang="bn-BD" sz="3600" dirty="0" smtClean="0">
                <a:solidFill>
                  <a:srgbClr val="FF0000"/>
                </a:solidFill>
                <a:latin typeface="NikoshBAN" panose="02000000000000000000" pitchFamily="2" charset="0"/>
                <a:cs typeface="NikoshBAN" panose="02000000000000000000" pitchFamily="2" charset="0"/>
              </a:rPr>
              <a:t>   মিষ্টি আলু                                গোল আলু</a:t>
            </a:r>
            <a:endParaRPr lang="en-US" sz="36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0548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7128" y="1313646"/>
            <a:ext cx="6104586" cy="4647426"/>
          </a:xfrm>
          <a:prstGeom prst="rect">
            <a:avLst/>
          </a:prstGeom>
          <a:noFill/>
        </p:spPr>
        <p:txBody>
          <a:bodyPr wrap="square" rtlCol="0">
            <a:spAutoFit/>
          </a:bodyPr>
          <a:lstStyle/>
          <a:p>
            <a:r>
              <a:rPr lang="bn-BD" sz="4400" dirty="0" smtClean="0">
                <a:solidFill>
                  <a:srgbClr val="FF0000"/>
                </a:solidFill>
              </a:rPr>
              <a:t>তৈলবীজঃ</a:t>
            </a:r>
          </a:p>
          <a:p>
            <a:r>
              <a:rPr lang="bn-BD" sz="3600" dirty="0" smtClean="0">
                <a:solidFill>
                  <a:srgbClr val="FF0000"/>
                </a:solidFill>
              </a:rPr>
              <a:t>আমরা তৈল দিয়ে অনেক খাবার রান্না করি।সরিষা ,বাদাম বা তিসির বীজ পেষণ করে আমরা তৈল পেয়ে থাকি।তবে চাহিদা পূরণের জন্য আমাদের বিদেশ থেকে তৈল আমদানি করতে হয়।</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699" y="2370316"/>
            <a:ext cx="3115011" cy="2832749"/>
          </a:xfrm>
          <a:prstGeom prst="rect">
            <a:avLst/>
          </a:prstGeom>
        </p:spPr>
      </p:pic>
    </p:spTree>
    <p:extLst>
      <p:ext uri="{BB962C8B-B14F-4D97-AF65-F5344CB8AC3E}">
        <p14:creationId xmlns:p14="http://schemas.microsoft.com/office/powerpoint/2010/main" val="297899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9860" y="927279"/>
            <a:ext cx="8731876" cy="769441"/>
          </a:xfrm>
          <a:prstGeom prst="rect">
            <a:avLst/>
          </a:prstGeom>
          <a:noFill/>
        </p:spPr>
        <p:txBody>
          <a:bodyPr wrap="square" rtlCol="0">
            <a:spAutoFit/>
          </a:bodyPr>
          <a:lstStyle/>
          <a:p>
            <a:r>
              <a:rPr lang="bn-BD" sz="4400" dirty="0" smtClean="0">
                <a:solidFill>
                  <a:srgbClr val="FF0000"/>
                </a:solidFill>
                <a:latin typeface="NikoshBAN" panose="02000000000000000000" pitchFamily="2" charset="0"/>
                <a:cs typeface="NikoshBAN" panose="02000000000000000000" pitchFamily="2" charset="0"/>
              </a:rPr>
              <a:t>চলো আমরা কিছু তৈলবীজের চিত্র দেখি......</a:t>
            </a:r>
            <a:endParaRPr lang="en-US" sz="44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282" y="2641676"/>
            <a:ext cx="2876550" cy="15906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0871" y="2641676"/>
            <a:ext cx="2756883" cy="15906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8793" y="2609611"/>
            <a:ext cx="2857500" cy="1600200"/>
          </a:xfrm>
          <a:prstGeom prst="rect">
            <a:avLst/>
          </a:prstGeom>
        </p:spPr>
      </p:pic>
      <p:sp>
        <p:nvSpPr>
          <p:cNvPr id="7" name="TextBox 6"/>
          <p:cNvSpPr txBox="1"/>
          <p:nvPr/>
        </p:nvSpPr>
        <p:spPr>
          <a:xfrm>
            <a:off x="632806" y="4785435"/>
            <a:ext cx="10833011" cy="707886"/>
          </a:xfrm>
          <a:prstGeom prst="rect">
            <a:avLst/>
          </a:prstGeom>
          <a:noFill/>
        </p:spPr>
        <p:txBody>
          <a:bodyPr wrap="square" rtlCol="0">
            <a:spAutoFit/>
          </a:bodyPr>
          <a:lstStyle/>
          <a:p>
            <a:r>
              <a:rPr lang="bn-BD" sz="4000" dirty="0" smtClean="0">
                <a:solidFill>
                  <a:srgbClr val="FF0000"/>
                </a:solidFill>
                <a:latin typeface="NikoshBAN" panose="02000000000000000000" pitchFamily="2" charset="0"/>
                <a:cs typeface="NikoshBAN" panose="02000000000000000000" pitchFamily="2" charset="0"/>
              </a:rPr>
              <a:t>      বাদাম                         তিসি                          সরিষা</a:t>
            </a:r>
            <a:endParaRPr lang="en-US" sz="40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2417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8186" y="399245"/>
            <a:ext cx="6323527" cy="5755422"/>
          </a:xfrm>
          <a:prstGeom prst="rect">
            <a:avLst/>
          </a:prstGeom>
          <a:noFill/>
        </p:spPr>
        <p:txBody>
          <a:bodyPr wrap="square" rtlCol="0">
            <a:spAutoFit/>
          </a:bodyPr>
          <a:lstStyle/>
          <a:p>
            <a:r>
              <a:rPr lang="bn-BD" sz="4800" dirty="0" smtClean="0">
                <a:solidFill>
                  <a:srgbClr val="FF0000"/>
                </a:solidFill>
                <a:latin typeface="NikoshBAN" panose="02000000000000000000" pitchFamily="2" charset="0"/>
                <a:cs typeface="NikoshBAN" panose="02000000000000000000" pitchFamily="2" charset="0"/>
              </a:rPr>
              <a:t>মসলাঃ</a:t>
            </a:r>
          </a:p>
          <a:p>
            <a:r>
              <a:rPr lang="bn-BD" sz="4000" dirty="0" smtClean="0">
                <a:solidFill>
                  <a:srgbClr val="FF0000"/>
                </a:solidFill>
                <a:latin typeface="NikoshBAN" panose="02000000000000000000" pitchFamily="2" charset="0"/>
                <a:cs typeface="NikoshBAN" panose="02000000000000000000" pitchFamily="2" charset="0"/>
              </a:rPr>
              <a:t>খাবারকে সুস্বাদু করতে আমরা খাবারে বিভিন্ন ধরনের মসলা ব্যবহার করি।আমরা পেয়াজ,রসুন,আদা,মরিচ ইত্যাদি উৎপাদন করি।দেশে যে পরিমাণ মসলা উৎপন্ন হয়,তাতে দেশের মসলার চাহিদা অনেকখানি পূরণ হয়।তবে ঘাটতি মেটাতে কিছু পরিমাণ মসলা আমদানি করতে হয়।</a:t>
            </a:r>
            <a:endParaRPr lang="en-US" sz="40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0823" y="1405406"/>
            <a:ext cx="3184101" cy="207188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0822" y="4019817"/>
            <a:ext cx="3274253" cy="1955979"/>
          </a:xfrm>
          <a:prstGeom prst="rect">
            <a:avLst/>
          </a:prstGeom>
        </p:spPr>
      </p:pic>
    </p:spTree>
    <p:extLst>
      <p:ext uri="{BB962C8B-B14F-4D97-AF65-F5344CB8AC3E}">
        <p14:creationId xmlns:p14="http://schemas.microsoft.com/office/powerpoint/2010/main" val="6483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643" y="888643"/>
            <a:ext cx="10006884" cy="769441"/>
          </a:xfrm>
          <a:prstGeom prst="rect">
            <a:avLst/>
          </a:prstGeom>
          <a:noFill/>
        </p:spPr>
        <p:txBody>
          <a:bodyPr wrap="square" rtlCol="0">
            <a:spAutoFit/>
          </a:bodyPr>
          <a:lstStyle/>
          <a:p>
            <a:r>
              <a:rPr lang="bn-BD" sz="4400" dirty="0" smtClean="0">
                <a:solidFill>
                  <a:srgbClr val="FF0000"/>
                </a:solidFill>
                <a:latin typeface="NikoshBAN" panose="02000000000000000000" pitchFamily="2" charset="0"/>
                <a:cs typeface="NikoshBAN" panose="02000000000000000000" pitchFamily="2" charset="0"/>
              </a:rPr>
              <a:t>চলো আমরা পাঠে উল্লেখিত কিছু মসলার চিত্র দেখি-</a:t>
            </a:r>
            <a:endParaRPr lang="en-US" sz="4400" dirty="0">
              <a:solidFill>
                <a:srgbClr val="FF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54" y="2299013"/>
            <a:ext cx="2466975" cy="18478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9371" y="2299013"/>
            <a:ext cx="2476500" cy="18478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9869" y="2299013"/>
            <a:ext cx="2683969" cy="18478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1927" y="2299013"/>
            <a:ext cx="2600325" cy="1847850"/>
          </a:xfrm>
          <a:prstGeom prst="rect">
            <a:avLst/>
          </a:prstGeom>
        </p:spPr>
      </p:pic>
      <p:sp>
        <p:nvSpPr>
          <p:cNvPr id="7" name="TextBox 6"/>
          <p:cNvSpPr txBox="1"/>
          <p:nvPr/>
        </p:nvSpPr>
        <p:spPr>
          <a:xfrm>
            <a:off x="264755" y="4636394"/>
            <a:ext cx="11587498" cy="923330"/>
          </a:xfrm>
          <a:prstGeom prst="rect">
            <a:avLst/>
          </a:prstGeom>
          <a:noFill/>
        </p:spPr>
        <p:txBody>
          <a:bodyPr wrap="square" rtlCol="0">
            <a:spAutoFit/>
          </a:bodyPr>
          <a:lstStyle/>
          <a:p>
            <a:r>
              <a:rPr lang="bn-BD" sz="5400" dirty="0" smtClean="0">
                <a:solidFill>
                  <a:srgbClr val="FF0000"/>
                </a:solidFill>
                <a:latin typeface="NikoshBAN" panose="02000000000000000000" pitchFamily="2" charset="0"/>
                <a:cs typeface="NikoshBAN" panose="02000000000000000000" pitchFamily="2" charset="0"/>
              </a:rPr>
              <a:t> মরিচ            আদা            পেঁয়াজ           রসুন</a:t>
            </a:r>
            <a:endParaRPr lang="en-US" sz="54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7663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heckerboard(across)">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heckerboard(across)">
                                      <p:cBhvr>
                                        <p:cTn id="32"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7889" y="1519707"/>
            <a:ext cx="9672034" cy="3693319"/>
          </a:xfrm>
          <a:prstGeom prst="rect">
            <a:avLst/>
          </a:prstGeom>
          <a:noFill/>
        </p:spPr>
        <p:txBody>
          <a:bodyPr wrap="square" rtlCol="0">
            <a:spAutoFit/>
          </a:bodyPr>
          <a:lstStyle/>
          <a:p>
            <a:r>
              <a:rPr lang="bn-BD" sz="5400" dirty="0" smtClean="0">
                <a:solidFill>
                  <a:srgbClr val="FF0000"/>
                </a:solidFill>
                <a:latin typeface="NikoshBAN" panose="02000000000000000000" pitchFamily="2" charset="0"/>
                <a:cs typeface="NikoshBAN" panose="02000000000000000000" pitchFamily="2" charset="0"/>
              </a:rPr>
              <a:t>মূল্যায়ণঃ</a:t>
            </a:r>
          </a:p>
          <a:p>
            <a:pPr marL="571500" indent="-571500">
              <a:buFont typeface="Wingdings" panose="05000000000000000000" pitchFamily="2" charset="2"/>
              <a:buChar char="v"/>
            </a:pPr>
            <a:r>
              <a:rPr lang="bn-BD" sz="3600" dirty="0" smtClean="0">
                <a:solidFill>
                  <a:srgbClr val="FF0000"/>
                </a:solidFill>
                <a:latin typeface="NikoshBAN" panose="02000000000000000000" pitchFamily="2" charset="0"/>
                <a:cs typeface="NikoshBAN" panose="02000000000000000000" pitchFamily="2" charset="0"/>
              </a:rPr>
              <a:t>আলু চাষের জন্য কোন মাটি উপযোগী?</a:t>
            </a:r>
          </a:p>
          <a:p>
            <a:pPr marL="571500" indent="-571500">
              <a:buFont typeface="Wingdings" panose="05000000000000000000" pitchFamily="2" charset="2"/>
              <a:buChar char="v"/>
            </a:pPr>
            <a:r>
              <a:rPr lang="bn-BD" sz="3600" dirty="0" smtClean="0">
                <a:solidFill>
                  <a:srgbClr val="FF0000"/>
                </a:solidFill>
                <a:latin typeface="NikoshBAN" panose="02000000000000000000" pitchFamily="2" charset="0"/>
                <a:cs typeface="NikoshBAN" panose="02000000000000000000" pitchFamily="2" charset="0"/>
              </a:rPr>
              <a:t>আমরা কি দিয়ে খাবার রান্না করি?</a:t>
            </a:r>
          </a:p>
          <a:p>
            <a:pPr marL="571500" indent="-571500">
              <a:buFont typeface="Wingdings" panose="05000000000000000000" pitchFamily="2" charset="2"/>
              <a:buChar char="v"/>
            </a:pPr>
            <a:r>
              <a:rPr lang="bn-BD" sz="3600" dirty="0" smtClean="0">
                <a:solidFill>
                  <a:srgbClr val="FF0000"/>
                </a:solidFill>
                <a:latin typeface="NikoshBAN" panose="02000000000000000000" pitchFamily="2" charset="0"/>
                <a:cs typeface="NikoshBAN" panose="02000000000000000000" pitchFamily="2" charset="0"/>
              </a:rPr>
              <a:t>২ টি তৈলবীজের নাম বলো।</a:t>
            </a:r>
          </a:p>
          <a:p>
            <a:pPr marL="571500" indent="-571500">
              <a:buFont typeface="Wingdings" panose="05000000000000000000" pitchFamily="2" charset="2"/>
              <a:buChar char="v"/>
            </a:pPr>
            <a:r>
              <a:rPr lang="bn-BD" sz="3600" dirty="0" smtClean="0">
                <a:solidFill>
                  <a:srgbClr val="FF0000"/>
                </a:solidFill>
                <a:latin typeface="NikoshBAN" panose="02000000000000000000" pitchFamily="2" charset="0"/>
                <a:cs typeface="NikoshBAN" panose="02000000000000000000" pitchFamily="2" charset="0"/>
              </a:rPr>
              <a:t>খাবার কে সুস্বাদু করতে আমরা কি ব্যবহার করি?</a:t>
            </a:r>
          </a:p>
          <a:p>
            <a:pPr marL="571500" indent="-571500">
              <a:buFont typeface="Wingdings" panose="05000000000000000000" pitchFamily="2" charset="2"/>
              <a:buChar char="v"/>
            </a:pPr>
            <a:r>
              <a:rPr lang="bn-BD" sz="3600" dirty="0" smtClean="0">
                <a:solidFill>
                  <a:srgbClr val="FF0000"/>
                </a:solidFill>
                <a:latin typeface="NikoshBAN" panose="02000000000000000000" pitchFamily="2" charset="0"/>
                <a:cs typeface="NikoshBAN" panose="02000000000000000000" pitchFamily="2" charset="0"/>
              </a:rPr>
              <a:t>আমরা উৎপাদন করি এমন দুটি মসলার নাম বলো।</a:t>
            </a:r>
            <a:endParaRPr lang="en-US" sz="36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8251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4552" y="425003"/>
            <a:ext cx="10071279" cy="707886"/>
          </a:xfrm>
          <a:prstGeom prst="rect">
            <a:avLst/>
          </a:prstGeom>
          <a:noFill/>
        </p:spPr>
        <p:txBody>
          <a:bodyPr wrap="square" rtlCol="0">
            <a:spAutoFit/>
          </a:bodyPr>
          <a:lstStyle/>
          <a:p>
            <a:r>
              <a:rPr lang="bn-BD" sz="4000" dirty="0" smtClean="0">
                <a:solidFill>
                  <a:srgbClr val="FF0000"/>
                </a:solidFill>
                <a:latin typeface="NikoshBAN" panose="02000000000000000000" pitchFamily="2" charset="0"/>
                <a:cs typeface="NikoshBAN" panose="02000000000000000000" pitchFamily="2" charset="0"/>
              </a:rPr>
              <a:t>নামের সাথে ছবির মিল করঃ</a:t>
            </a:r>
            <a:endParaRPr lang="en-US" sz="4000" dirty="0">
              <a:solidFill>
                <a:srgbClr val="FF0000"/>
              </a:solidFill>
              <a:latin typeface="NikoshBAN" panose="02000000000000000000" pitchFamily="2" charset="0"/>
              <a:cs typeface="NikoshBAN" panose="02000000000000000000" pitchFamily="2" charset="0"/>
            </a:endParaRPr>
          </a:p>
        </p:txBody>
      </p:sp>
      <p:sp>
        <p:nvSpPr>
          <p:cNvPr id="3" name="TextBox 2"/>
          <p:cNvSpPr txBox="1"/>
          <p:nvPr/>
        </p:nvSpPr>
        <p:spPr>
          <a:xfrm>
            <a:off x="306779" y="1584102"/>
            <a:ext cx="11178862" cy="523220"/>
          </a:xfrm>
          <a:prstGeom prst="rect">
            <a:avLst/>
          </a:prstGeom>
          <a:noFill/>
        </p:spPr>
        <p:txBody>
          <a:bodyPr wrap="square" rtlCol="0">
            <a:spAutoFit/>
          </a:bodyPr>
          <a:lstStyle/>
          <a:p>
            <a:r>
              <a:rPr lang="bn-BD" sz="2800" dirty="0" smtClean="0">
                <a:solidFill>
                  <a:srgbClr val="FF0000"/>
                </a:solidFill>
                <a:latin typeface="NikoshBAN" panose="02000000000000000000" pitchFamily="2" charset="0"/>
                <a:cs typeface="NikoshBAN" panose="02000000000000000000" pitchFamily="2" charset="0"/>
              </a:rPr>
              <a:t>        আদা                মিষ্টি আলু                    তিসি                  মরিচ                   বাদাম           </a:t>
            </a:r>
            <a:endParaRPr lang="en-US" sz="2800" dirty="0">
              <a:solidFill>
                <a:srgbClr val="FF000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7969" y="4365937"/>
            <a:ext cx="1241001" cy="86187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553" y="4365938"/>
            <a:ext cx="1390918" cy="86187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9430" y="4365938"/>
            <a:ext cx="1262131" cy="86187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4412" y="4365937"/>
            <a:ext cx="1202163" cy="86187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17725" y="4365937"/>
            <a:ext cx="1489657" cy="861878"/>
          </a:xfrm>
          <a:prstGeom prst="rect">
            <a:avLst/>
          </a:prstGeom>
        </p:spPr>
      </p:pic>
    </p:spTree>
    <p:extLst>
      <p:ext uri="{BB962C8B-B14F-4D97-AF65-F5344CB8AC3E}">
        <p14:creationId xmlns:p14="http://schemas.microsoft.com/office/powerpoint/2010/main" val="289834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125E-6 4.44444E-6 L 0.14896 -0.32616 " pathEditMode="relative" rAng="0" ptsTypes="AA">
                                      <p:cBhvr>
                                        <p:cTn id="6" dur="2000" fill="hold"/>
                                        <p:tgtEl>
                                          <p:spTgt spid="5"/>
                                        </p:tgtEl>
                                        <p:attrNameLst>
                                          <p:attrName>ppt_x</p:attrName>
                                          <p:attrName>ppt_y</p:attrName>
                                        </p:attrNameLst>
                                      </p:cBhvr>
                                      <p:rCtr x="7448" y="-1631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5E-6 4.44444E-6 L -0.20209 -0.32616 " pathEditMode="relative" rAng="0" ptsTypes="AA">
                                      <p:cBhvr>
                                        <p:cTn id="10" dur="2000" fill="hold"/>
                                        <p:tgtEl>
                                          <p:spTgt spid="4"/>
                                        </p:tgtEl>
                                        <p:attrNameLst>
                                          <p:attrName>ppt_x</p:attrName>
                                          <p:attrName>ppt_y</p:attrName>
                                        </p:attrNameLst>
                                      </p:cBhvr>
                                      <p:rCtr x="-10104" y="-1631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3.75E-6 4.44444E-6 L 0.16158 -0.32616 " pathEditMode="relative" rAng="0" ptsTypes="AA">
                                      <p:cBhvr>
                                        <p:cTn id="14" dur="2000" fill="hold"/>
                                        <p:tgtEl>
                                          <p:spTgt spid="6"/>
                                        </p:tgtEl>
                                        <p:attrNameLst>
                                          <p:attrName>ppt_x</p:attrName>
                                          <p:attrName>ppt_y</p:attrName>
                                        </p:attrNameLst>
                                      </p:cBhvr>
                                      <p:rCtr x="8073" y="-16319"/>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8.33333E-7 4.44444E-6 L 0.17982 -0.32616 " pathEditMode="relative" rAng="0" ptsTypes="AA">
                                      <p:cBhvr>
                                        <p:cTn id="18" dur="2000" fill="hold"/>
                                        <p:tgtEl>
                                          <p:spTgt spid="7"/>
                                        </p:tgtEl>
                                        <p:attrNameLst>
                                          <p:attrName>ppt_x</p:attrName>
                                          <p:attrName>ppt_y</p:attrName>
                                        </p:attrNameLst>
                                      </p:cBhvr>
                                      <p:rCtr x="8984" y="-16319"/>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3.95833E-6 4.44444E-6 L -0.36055 -0.32616 " pathEditMode="relative" rAng="0" ptsTypes="AA">
                                      <p:cBhvr>
                                        <p:cTn id="22" dur="2000" fill="hold"/>
                                        <p:tgtEl>
                                          <p:spTgt spid="8"/>
                                        </p:tgtEl>
                                        <p:attrNameLst>
                                          <p:attrName>ppt_x</p:attrName>
                                          <p:attrName>ppt_y</p:attrName>
                                        </p:attrNameLst>
                                      </p:cBhvr>
                                      <p:rCtr x="-18034" y="-16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1965" y="1698172"/>
            <a:ext cx="9666514" cy="2400657"/>
          </a:xfrm>
          <a:prstGeom prst="rect">
            <a:avLst/>
          </a:prstGeom>
          <a:noFill/>
        </p:spPr>
        <p:txBody>
          <a:bodyPr wrap="square" rtlCol="0">
            <a:spAutoFit/>
          </a:bodyPr>
          <a:lstStyle/>
          <a:p>
            <a:r>
              <a:rPr lang="bn-BD" sz="5400" dirty="0" smtClean="0">
                <a:solidFill>
                  <a:srgbClr val="FF0000"/>
                </a:solidFill>
                <a:latin typeface="NikoshBAN" panose="02000000000000000000" pitchFamily="2" charset="0"/>
                <a:cs typeface="NikoshBAN" panose="02000000000000000000" pitchFamily="2" charset="0"/>
              </a:rPr>
              <a:t>পরিকল্পিত কাজঃ</a:t>
            </a:r>
          </a:p>
          <a:p>
            <a:pPr marL="685800" indent="-685800">
              <a:buFont typeface="Wingdings" panose="05000000000000000000" pitchFamily="2" charset="2"/>
              <a:buChar char="ü"/>
            </a:pPr>
            <a:r>
              <a:rPr lang="bn-BD" sz="4800" dirty="0" smtClean="0">
                <a:solidFill>
                  <a:srgbClr val="FF0000"/>
                </a:solidFill>
                <a:latin typeface="NikoshBAN" panose="02000000000000000000" pitchFamily="2" charset="0"/>
                <a:cs typeface="NikoshBAN" panose="02000000000000000000" pitchFamily="2" charset="0"/>
              </a:rPr>
              <a:t>তোমার বাসায় ব্যবহার করা হয় এমন ১০ টি মসলার নাম আগামিকাল লিখে নিয়ে আসবে।</a:t>
            </a:r>
            <a:endParaRPr lang="en-US" sz="48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2836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7624" y="1332411"/>
            <a:ext cx="8007530" cy="4154984"/>
          </a:xfrm>
          <a:prstGeom prst="rect">
            <a:avLst/>
          </a:prstGeom>
          <a:noFill/>
        </p:spPr>
        <p:txBody>
          <a:bodyPr wrap="square" rtlCol="0">
            <a:spAutoFit/>
          </a:bodyPr>
          <a:lstStyle/>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আজ এ পর্যন্ত।</a:t>
            </a:r>
          </a:p>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আগামি পাঠে আবার দেখা হবে।</a:t>
            </a:r>
          </a:p>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বাসায় মনোযোগ দিয়ে লেখাপড়া করো।</a:t>
            </a:r>
          </a:p>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স্বাস্থ্যের প্রতি খেয়াল রাখো।</a:t>
            </a:r>
          </a:p>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নিয়মিত বিদ্যালয়ে আসবে।</a:t>
            </a:r>
          </a:p>
          <a:p>
            <a:pPr marL="571500" indent="-571500">
              <a:buFont typeface="Wingdings" panose="05000000000000000000" pitchFamily="2" charset="2"/>
              <a:buChar char="q"/>
            </a:pPr>
            <a:r>
              <a:rPr lang="bn-BD" sz="4400" dirty="0" smtClean="0">
                <a:solidFill>
                  <a:srgbClr val="FF0000"/>
                </a:solidFill>
                <a:latin typeface="NikoshBAN" panose="02000000000000000000" pitchFamily="2" charset="0"/>
                <a:cs typeface="NikoshBAN" panose="02000000000000000000" pitchFamily="2" charset="0"/>
              </a:rPr>
              <a:t>ধন্যবাদ সবাইকে।</a:t>
            </a:r>
            <a:endParaRPr lang="en-US" sz="44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42519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112</TotalTime>
  <Words>376</Words>
  <Application>Microsoft Office PowerPoint</Application>
  <PresentationFormat>Widescreen</PresentationFormat>
  <Paragraphs>60</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NikoshBAN</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kabir</dc:creator>
  <cp:lastModifiedBy>kabir</cp:lastModifiedBy>
  <cp:revision>23</cp:revision>
  <dcterms:created xsi:type="dcterms:W3CDTF">2019-10-25T10:09:25Z</dcterms:created>
  <dcterms:modified xsi:type="dcterms:W3CDTF">2019-10-25T12:05:38Z</dcterms:modified>
</cp:coreProperties>
</file>