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89" r:id="rId3"/>
    <p:sldId id="283" r:id="rId4"/>
    <p:sldId id="260" r:id="rId5"/>
    <p:sldId id="261" r:id="rId6"/>
    <p:sldId id="259" r:id="rId7"/>
    <p:sldId id="262" r:id="rId8"/>
    <p:sldId id="263" r:id="rId9"/>
    <p:sldId id="276" r:id="rId10"/>
    <p:sldId id="264" r:id="rId11"/>
    <p:sldId id="270" r:id="rId12"/>
    <p:sldId id="271" r:id="rId13"/>
    <p:sldId id="266" r:id="rId14"/>
    <p:sldId id="267" r:id="rId15"/>
    <p:sldId id="268" r:id="rId16"/>
    <p:sldId id="284" r:id="rId17"/>
    <p:sldId id="286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62" autoAdjust="0"/>
  </p:normalViewPr>
  <p:slideViewPr>
    <p:cSldViewPr>
      <p:cViewPr varScale="1">
        <p:scale>
          <a:sx n="57" d="100"/>
          <a:sy n="57" d="100"/>
        </p:scale>
        <p:origin x="16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BCD9-A318-4238-A025-3A9DCC2D87ED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1E3C3-EBB4-4CDD-8BF5-D9C9FEE95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9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3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9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নিজ নিজ খাতায় লিখে নিবে এবং শিক্ষক ইচ্ছে করলে পুনরালোচনা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10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কিছু</a:t>
            </a:r>
            <a:r>
              <a:rPr lang="bn-BD" baseline="0" dirty="0" smtClean="0"/>
              <a:t> স্থানিক ও অস্থানিক মূল এনে শিক্ষার্থীদেরকে দেখাতে পারেন।এবং এ গুলো থেকে কোন মূলগুলো স্থানিক মুল শিক্ষার্থীদেরকে বের করতে বলতে পারেন। এ প্রশ্নের উত্তর ভিডিওতে উল্লেখ আছে।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E3C3-EBB4-4CDD-8BF5-D9C9FEE95A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6519446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D887-8157-4FAD-9550-C5AC4FEAA245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143B-8A86-4F0D-972B-84F2A71CB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90800"/>
            <a:ext cx="5105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3657600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প্রকারভেদ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rot="5400000">
            <a:off x="3485466" y="1428065"/>
            <a:ext cx="801469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143000" y="1905000"/>
            <a:ext cx="6477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514600"/>
            <a:ext cx="2133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914400" y="22098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2743200"/>
            <a:ext cx="2133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239000" y="22860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7340888" y="3683287"/>
            <a:ext cx="710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4114800"/>
            <a:ext cx="3733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686300" y="44577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458200" y="44196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4800" y="5105400"/>
            <a:ext cx="1981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গুচ্ছ 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1400" y="4800600"/>
            <a:ext cx="1600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অগুচ্ছ মূল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895600" y="2514600"/>
            <a:ext cx="2667000" cy="2362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স্থানিক মূল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143000"/>
            <a:ext cx="1752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3657600"/>
            <a:ext cx="1752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5181600"/>
            <a:ext cx="1752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3276600"/>
            <a:ext cx="1752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6800" y="1066800"/>
            <a:ext cx="1752600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09600"/>
            <a:ext cx="2209800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mer m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3400"/>
            <a:ext cx="1828800" cy="212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2296319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j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048000"/>
            <a:ext cx="1981200" cy="1687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Up Arrow 16"/>
          <p:cNvSpPr/>
          <p:nvPr/>
        </p:nvSpPr>
        <p:spPr>
          <a:xfrm rot="2133432" flipH="1">
            <a:off x="4999659" y="2522827"/>
            <a:ext cx="381000" cy="282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5489836" flipH="1">
            <a:off x="2548045" y="3821310"/>
            <a:ext cx="381000" cy="313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275976" flipH="1">
            <a:off x="4515049" y="4827887"/>
            <a:ext cx="381000" cy="282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574203" flipH="1">
            <a:off x="5640404" y="3548170"/>
            <a:ext cx="381000" cy="536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142817" flipH="1">
            <a:off x="3038305" y="2485398"/>
            <a:ext cx="381000" cy="380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mul.jpg"/>
          <p:cNvPicPr>
            <a:picLocks noChangeAspect="1"/>
          </p:cNvPicPr>
          <p:nvPr/>
        </p:nvPicPr>
        <p:blipFill>
          <a:blip r:embed="rId7"/>
          <a:srcRect l="8933" r="7687" b="36229"/>
          <a:stretch>
            <a:fillRect/>
          </a:stretch>
        </p:blipFill>
        <p:spPr>
          <a:xfrm>
            <a:off x="4038600" y="5181600"/>
            <a:ext cx="2133600" cy="1371600"/>
          </a:xfrm>
          <a:prstGeom prst="rect">
            <a:avLst/>
          </a:prstGeom>
        </p:spPr>
      </p:pic>
      <p:sp>
        <p:nvSpPr>
          <p:cNvPr id="24" name="Flowchart: Connector 23"/>
          <p:cNvSpPr/>
          <p:nvPr/>
        </p:nvSpPr>
        <p:spPr>
          <a:xfrm>
            <a:off x="2895600" y="2514600"/>
            <a:ext cx="2667000" cy="2362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895600" y="2514600"/>
            <a:ext cx="2667000" cy="2362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কোন ধরণের মূল?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3200400" y="2514600"/>
            <a:ext cx="2514600" cy="20574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অস্থানিক মূল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1219200"/>
            <a:ext cx="1676400" cy="152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ঠেশমূল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0" y="4953000"/>
            <a:ext cx="1676400" cy="152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3886200"/>
            <a:ext cx="1676400" cy="152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ঝুরিমূল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3276600"/>
            <a:ext cx="1676400" cy="152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ঘাস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838200"/>
            <a:ext cx="1676400" cy="1524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yan 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0"/>
            <a:ext cx="213635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amb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3340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k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953000"/>
            <a:ext cx="213634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t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143000"/>
            <a:ext cx="2157573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kuy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276600"/>
            <a:ext cx="2057400" cy="1554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Up Arrow 13"/>
          <p:cNvSpPr/>
          <p:nvPr/>
        </p:nvSpPr>
        <p:spPr>
          <a:xfrm rot="2133432" flipH="1">
            <a:off x="5061225" y="2229380"/>
            <a:ext cx="381000" cy="494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8495254" flipH="1">
            <a:off x="3098346" y="2525710"/>
            <a:ext cx="381000" cy="467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3904479" flipH="1">
            <a:off x="3039288" y="4019975"/>
            <a:ext cx="381000" cy="42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050642" flipH="1">
            <a:off x="4684989" y="4532478"/>
            <a:ext cx="381000" cy="3819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733759" flipH="1">
            <a:off x="5765112" y="3576500"/>
            <a:ext cx="381000" cy="5995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200400" y="2514600"/>
            <a:ext cx="2590800" cy="2133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কোন ধরণের মূল?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3200400" y="2514600"/>
            <a:ext cx="2590800" cy="2133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397000"/>
          <a:ext cx="8915400" cy="523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3800"/>
                <a:gridCol w="2463800"/>
                <a:gridCol w="3987800"/>
              </a:tblGrid>
              <a:tr h="104648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স্থানিকমূল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অস্থানিকমূল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6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1143000" cy="990600"/>
          </a:xfrm>
          <a:prstGeom prst="rect">
            <a:avLst/>
          </a:prstGeom>
        </p:spPr>
      </p:pic>
      <p:pic>
        <p:nvPicPr>
          <p:cNvPr id="5" name="Picture 4" descr="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572000"/>
            <a:ext cx="990600" cy="771525"/>
          </a:xfrm>
          <a:prstGeom prst="rect">
            <a:avLst/>
          </a:prstGeom>
        </p:spPr>
      </p:pic>
      <p:pic>
        <p:nvPicPr>
          <p:cNvPr id="6" name="Picture 5" descr="g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638800"/>
            <a:ext cx="1030026" cy="771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81000"/>
            <a:ext cx="75438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কোনটি স্থানিকমূল ও কোনটি অস্থানিকমূল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1" y="3505201"/>
            <a:ext cx="1447799" cy="981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5532E-7 L 0.31041 -0.444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5365E-6 L 0.545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8141E-6 L 0.54584 -0.01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75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b.jpg"/>
          <p:cNvPicPr>
            <a:picLocks noChangeAspect="1"/>
          </p:cNvPicPr>
          <p:nvPr/>
        </p:nvPicPr>
        <p:blipFill>
          <a:blip r:embed="rId3"/>
          <a:srcRect b="5405"/>
          <a:stretch>
            <a:fillRect/>
          </a:stretch>
        </p:blipFill>
        <p:spPr>
          <a:xfrm>
            <a:off x="296941" y="1557860"/>
            <a:ext cx="5731329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7836" y="2971800"/>
            <a:ext cx="89276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7836" y="4343400"/>
            <a:ext cx="89276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236" y="5769114"/>
            <a:ext cx="892763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6096000"/>
            <a:ext cx="40386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00400" y="4876800"/>
            <a:ext cx="4267200" cy="76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14800" y="3401944"/>
            <a:ext cx="3429000" cy="10325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81400" y="3505200"/>
            <a:ext cx="533400" cy="762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1000780"/>
            <a:ext cx="8839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উল্লেখিত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A, B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অঞ্চল গুলোর নাম উল্লেখ করে কাজ বর্ণনা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8167" y="228600"/>
            <a:ext cx="25146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286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720179"/>
            <a:ext cx="19050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মূলের তিনটি বৈশিষ্ট্য উল্লেখ কর।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মূল কত প্রকার ও কি কি?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মূলরোম অঞ্চলের কাজগুলো উল্লেখ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13953"/>
            <a:ext cx="2819400" cy="11164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53440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মূল কত প্রকার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ক)  দুই প্রকার      খ) তিন প্রকার       গ) চার প্রকার        ঘ) পাঁচ প্রকার</a:t>
            </a:r>
          </a:p>
        </p:txBody>
      </p:sp>
      <p:sp>
        <p:nvSpPr>
          <p:cNvPr id="6" name="Oval 5"/>
          <p:cNvSpPr/>
          <p:nvPr/>
        </p:nvSpPr>
        <p:spPr>
          <a:xfrm>
            <a:off x="762000" y="2209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998112"/>
            <a:ext cx="8686800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নিচের কোনটি মূলত্র অঞ্চলের কাজ?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 মূলকে আঘাত থেকে রক্ষা করা                   খ) মূলকে বৃদ্ধি করা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গ) খনিজ লবণ ও পানি শোষণ করা                   ঘ) শাখা-প্রশাখা ধারণ করা।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38862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5105400"/>
            <a:ext cx="853440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উদ্ভিদ কোন অঞ্চল দিয়ে  খনিজ লবণ ও পানি শোষণ করে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ক) মূলত্র অঞ্চল   খ) বর্ধিষ্ণ অঞ্চল     গ) পাতা         ঘ) মূলরোম অঞ্চল।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1599" y="5562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124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676400"/>
            <a:ext cx="37338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মূলত্র</a:t>
            </a:r>
          </a:p>
          <a:p>
            <a:pPr marL="457200" indent="-457200">
              <a:buFont typeface="Wingdings" panose="05000000000000000000" pitchFamily="2" charset="2"/>
              <a:buChar char="@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মূলরোম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অঞ্চল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বর্ধিষ্ণ অঞ্চল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স্থানিকমূল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অস্থানিকমূল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0"/>
            <a:ext cx="8610600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থেকে কিছু  ধানের চারা,  মরিচের গাছ ও মূলা গাছ তুলে এনে নারিকেল গাছের মূলের সাথে মিলিয়ে দেখ এবং মিল ও অমিলগুলো খাতায় লিখ।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914400"/>
            <a:ext cx="4267200" cy="2633821"/>
            <a:chOff x="2209800" y="1447800"/>
            <a:chExt cx="4357687" cy="1713610"/>
          </a:xfrm>
        </p:grpSpPr>
        <p:grpSp>
          <p:nvGrpSpPr>
            <p:cNvPr id="5" name="Group 4"/>
            <p:cNvGrpSpPr/>
            <p:nvPr/>
          </p:nvGrpSpPr>
          <p:grpSpPr>
            <a:xfrm>
              <a:off x="2209800" y="1447800"/>
              <a:ext cx="2640451" cy="1713610"/>
              <a:chOff x="2078931" y="1149332"/>
              <a:chExt cx="4289212" cy="2753197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078931" y="1149332"/>
                <a:ext cx="4289212" cy="1303087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47323" y="2452419"/>
                <a:ext cx="3345661" cy="145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76969" y="2696081"/>
                <a:ext cx="539760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7759" y="2696081"/>
                <a:ext cx="530847" cy="72505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01809" y="2542074"/>
                <a:ext cx="725004" cy="120644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28" y="2388635"/>
              <a:ext cx="1995459" cy="602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238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091566"/>
            <a:ext cx="5924550" cy="205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0482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২-৪ </a:t>
            </a:r>
            <a:endParaRPr lang="en-US" sz="20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42676"/>
            <a:ext cx="3934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নারায়ন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চাপারহাট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sreenarayanroy123@gmai.com</a:t>
            </a: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Mob: 01717677211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264" y="1790076"/>
            <a:ext cx="128016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8" y="1703766"/>
            <a:ext cx="1418842" cy="178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667000" y="1219200"/>
            <a:ext cx="3733800" cy="523220"/>
          </a:xfrm>
          <a:prstGeom prst="rect">
            <a:avLst/>
          </a:prstGeom>
          <a:solidFill>
            <a:srgbClr val="00206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গাছগুলো পড়ে যাচ্ছে না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490347"/>
              </p:ext>
            </p:extLst>
          </p:nvPr>
        </p:nvGraphicFramePr>
        <p:xfrm>
          <a:off x="2729706" y="3520281"/>
          <a:ext cx="3684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Packager Shell Object" showAsIcon="1" r:id="rId4" imgW="3683880" imgH="685800" progId="Package">
                  <p:embed/>
                </p:oleObj>
              </mc:Choice>
              <mc:Fallback>
                <p:oleObj name="Packager Shell Object" showAsIcon="1" r:id="rId4" imgW="3683880" imgH="685800" progId="Package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706" y="3520281"/>
                        <a:ext cx="3684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953000"/>
            <a:ext cx="3962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মুল কী কাজ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82914"/>
            <a:ext cx="556260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আদর্শ মূলের বিভিন্ন 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714765"/>
            <a:ext cx="3619500" cy="368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5349" y="457200"/>
            <a:ext cx="4112302" cy="92333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8956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69620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মূলের প্রধান প্রধান বৈশিষ্ট্যগুলো উল্লেখ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একটি আদর্শ মূলের বিভিন্ন অংশ চিহ্নিত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মূলের প্রকারভেদ ব্যাখ্যা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মূলের কাজ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0" y="1600200"/>
            <a:ext cx="422203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g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35" y="1600200"/>
            <a:ext cx="4078165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686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‘ক’ ও ‘খ’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791200"/>
            <a:ext cx="77893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খ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460985" y="5791199"/>
            <a:ext cx="77893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otc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2" y="1143000"/>
            <a:ext cx="4038600" cy="53139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57400" y="5715000"/>
            <a:ext cx="3755189" cy="139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495800"/>
            <a:ext cx="3755189" cy="6705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905000" y="1828800"/>
            <a:ext cx="3341261" cy="536448"/>
            <a:chOff x="1905000" y="1828800"/>
            <a:chExt cx="3593432" cy="609600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 flipV="1">
              <a:off x="1638969" y="2171031"/>
              <a:ext cx="533400" cy="133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905000" y="1828800"/>
              <a:ext cx="3593432" cy="762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52600" y="228600"/>
            <a:ext cx="51816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মূলের বিভিন্ন অংশ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524000"/>
            <a:ext cx="850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38400" y="2514600"/>
            <a:ext cx="3330073" cy="1408176"/>
            <a:chOff x="2438400" y="2514600"/>
            <a:chExt cx="3581400" cy="1600200"/>
          </a:xfrm>
        </p:grpSpPr>
        <p:sp>
          <p:nvSpPr>
            <p:cNvPr id="9" name="Right Brace 8"/>
            <p:cNvSpPr/>
            <p:nvPr/>
          </p:nvSpPr>
          <p:spPr>
            <a:xfrm>
              <a:off x="2438400" y="2514600"/>
              <a:ext cx="685800" cy="16002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rot="10800000" flipH="1">
              <a:off x="3124200" y="3276600"/>
              <a:ext cx="2895600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334000" y="1524000"/>
            <a:ext cx="178996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2971800"/>
            <a:ext cx="70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3048000"/>
            <a:ext cx="233813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মূলরোম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4191000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4306669"/>
            <a:ext cx="2267284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বর্ধিষ্ণু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5334000"/>
            <a:ext cx="92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5410200"/>
            <a:ext cx="233813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মূলত্র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37338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495800"/>
            <a:ext cx="70104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আদর্শ মূলের চিহ্নিত চিত্র অংকন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685800"/>
            <a:ext cx="1828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28800"/>
            <a:ext cx="2019300" cy="2486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90600"/>
            <a:ext cx="6934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ভিডিওটি দেখে নিচের প্রশ্নগুলোর উত্তর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76297"/>
              </p:ext>
            </p:extLst>
          </p:nvPr>
        </p:nvGraphicFramePr>
        <p:xfrm>
          <a:off x="3898900" y="3086100"/>
          <a:ext cx="134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Packager Shell Object" showAsIcon="1" r:id="rId4" imgW="1346400" imgH="685800" progId="Package">
                  <p:embed/>
                </p:oleObj>
              </mc:Choice>
              <mc:Fallback>
                <p:oleObj name="Packager Shell Object" showAsIcon="1" r:id="rId4" imgW="134640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086100"/>
                        <a:ext cx="134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মূলের উৎপত্তি ও অবস্থান অনুসারে মূলকে কয় ভাগে ভাগ করা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10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স্থানিক ও অস্থানিক 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 কাকে বলে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41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গুচ্ছ ও অগুচ্ছ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 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496</Words>
  <Application>Microsoft Office PowerPoint</Application>
  <PresentationFormat>On-screen Show (4:3)</PresentationFormat>
  <Paragraphs>117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গাছগুলো পড়ে যাচ্ছে না কেন?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NARAYAN</dc:creator>
  <cp:lastModifiedBy>ASUS</cp:lastModifiedBy>
  <cp:revision>115</cp:revision>
  <dcterms:created xsi:type="dcterms:W3CDTF">2014-09-16T15:05:36Z</dcterms:created>
  <dcterms:modified xsi:type="dcterms:W3CDTF">2019-09-05T02:15:22Z</dcterms:modified>
</cp:coreProperties>
</file>