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0" r:id="rId6"/>
    <p:sldId id="272" r:id="rId7"/>
    <p:sldId id="275" r:id="rId8"/>
    <p:sldId id="274" r:id="rId9"/>
    <p:sldId id="276" r:id="rId10"/>
    <p:sldId id="277" r:id="rId11"/>
    <p:sldId id="281" r:id="rId12"/>
    <p:sldId id="280" r:id="rId13"/>
    <p:sldId id="279" r:id="rId14"/>
    <p:sldId id="273" r:id="rId15"/>
    <p:sldId id="278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9970-1AE0-4075-A5BD-978056B2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CC153-F3DF-4135-BCC9-A0539B301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0817-80B2-4B04-8A40-62893340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87574-E5DC-4E85-B938-B30126E1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C2DFF-B997-44D0-99C5-03AC8E4B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E3AB-3894-42AA-8EC0-26DF133B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6313A-C544-4B15-8560-D5EBF80BF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3FCB2-EE96-4FB3-AC7F-14A62C88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F99D-C6F1-46E9-A625-44CC0E0B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38C8-6162-471C-BA0E-3DB8B56C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A2E80-F25A-420F-B278-723D96E66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FC823-CE78-41C7-A9D3-38C0D4587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D3974-DC0F-4348-8125-6BAAA45B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FD7A-29FC-49D5-BCF1-2E7F0DD4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D0B4-6A0E-4A68-B9B3-6FFBDD41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10BE-A726-48AA-89BC-3C2C212D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09CE-4A58-4D99-B41E-169DE991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9C9D5-CAE4-483A-998F-662248D5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462C-ABC8-47DA-A974-261613E0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637A-3527-4CE7-B035-F6335F46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2247-468D-4730-B179-26558978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BEAF4-B756-436F-A2C9-9DE1A4F9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985D6-2358-4211-96DE-86A619A0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918A-460C-43F2-ADDF-F7A73132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0E331-1411-4463-87D9-1BA7B965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0BFB-3ED5-47E7-8F94-EA33C779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C351-A802-4885-AF17-2172BEA3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8109A-20E4-4510-9A33-8FC694ACE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97233-159C-4C48-BCBA-7F755E4B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E6C83-632C-4738-9903-A6B1417D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FA4EB-C735-4FF3-8EBC-B1495C5A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2330-3C74-4585-B00F-02373669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B4112-F6EF-45BB-8DBE-DDB099DD4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CBE83-C042-4EBD-AA0F-A0324CB9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BCC1F-C98B-4C52-B21F-0B0773867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9DAB-5A1F-40DB-A207-FB5A57F56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FD4D7-3A2E-4E7F-81EB-2315E1C7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41BCB-3B40-4230-9AD2-C426C595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96D27-BE5D-4591-9B20-216D78F7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AA85-801A-47FB-A2E9-EA9D859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29538-D27D-42A9-8B1A-333F5785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AF610-7065-4860-AFAE-F88C61C9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9BFD2-9E01-4EED-83FA-70CE0B02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C028C-0BFF-4473-824D-A1FB46D8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3D678-C859-433C-9E7D-2D31FEA6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5961C-417A-40BC-A737-707BBCD0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BB7F-ECCD-4318-B28C-483B7B76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F49D-9E4E-4529-948D-0B64C12B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BEB4D-51AC-4278-97CF-7CA3C8BCB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07558-9466-4975-AFC7-6762A51F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E0A-A2D2-43BD-BA59-C2460EBC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01A4D-AE2C-4B75-A4C6-F96459A3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9904-9570-47A4-95C3-F546B925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03AF7-691D-4254-ADF3-5D595275B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DD863-E139-4A7F-938C-DB4F02C1C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D2E63-4F34-443B-8C4F-70C20699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E2A87-EA43-4E0A-9FA8-3F45A116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C7DF1-58FD-4BCF-909A-34CC6A23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C37EC-43B1-4496-8FAF-EA9E6E05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6AB1-4E2D-44BD-8BFA-45329543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96B0-C94D-4033-9278-519E94CFA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9335-1E55-49D0-ACE7-B676F00344E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FEE-F823-421D-AC60-5141A7906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99600-ABEC-4F7D-862F-1495CF33D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9C02-E0D0-489E-9A65-5437FCC4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3782B-F0B8-4675-9035-E7D63A59C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00" y="948893"/>
            <a:ext cx="8706678" cy="557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A9DD1-84C7-4652-B5AC-AA4179D108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88" y="955205"/>
            <a:ext cx="2466976" cy="1930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D10B1-50B3-4237-B0F3-B2088F8DFD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3750364"/>
            <a:ext cx="1663148" cy="2694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65C5B-BFC3-4C2B-9E6D-20205EF128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13" y="5010150"/>
            <a:ext cx="1828448" cy="1546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09B74-1652-4117-9AEB-6C1975D9B822}"/>
              </a:ext>
            </a:extLst>
          </p:cNvPr>
          <p:cNvSpPr txBox="1"/>
          <p:nvPr/>
        </p:nvSpPr>
        <p:spPr>
          <a:xfrm>
            <a:off x="5228942" y="1976830"/>
            <a:ext cx="52417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B9777-B638-4841-B0A3-8A9433CBE928}"/>
              </a:ext>
            </a:extLst>
          </p:cNvPr>
          <p:cNvSpPr txBox="1"/>
          <p:nvPr/>
        </p:nvSpPr>
        <p:spPr>
          <a:xfrm>
            <a:off x="6705178" y="2950104"/>
            <a:ext cx="41620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5834FB-54D9-41A7-A7CF-51EE79956C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4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B454C3-8B78-4445-BABA-CFC93654AE11}"/>
              </a:ext>
            </a:extLst>
          </p:cNvPr>
          <p:cNvSpPr/>
          <p:nvPr/>
        </p:nvSpPr>
        <p:spPr>
          <a:xfrm>
            <a:off x="1404913" y="2825586"/>
            <a:ext cx="3415448" cy="282508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6B99-F27C-4766-872A-45D6F8F16EDD}"/>
              </a:ext>
            </a:extLst>
          </p:cNvPr>
          <p:cNvSpPr txBox="1"/>
          <p:nvPr/>
        </p:nvSpPr>
        <p:spPr>
          <a:xfrm>
            <a:off x="1543761" y="1167787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চিত্রটি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F9CAF-19B3-4615-B2DA-09C7BADCD31B}"/>
              </a:ext>
            </a:extLst>
          </p:cNvPr>
          <p:cNvSpPr txBox="1"/>
          <p:nvPr/>
        </p:nvSpPr>
        <p:spPr>
          <a:xfrm>
            <a:off x="6096000" y="2163236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প্রাণির নাম কী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C039C-7EE8-4014-B58E-2BFBBB8C91D8}"/>
              </a:ext>
            </a:extLst>
          </p:cNvPr>
          <p:cNvSpPr txBox="1"/>
          <p:nvPr/>
        </p:nvSpPr>
        <p:spPr>
          <a:xfrm>
            <a:off x="6225274" y="2730551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6C006-F620-40F3-B2EB-2A8AEE61DFCB}"/>
              </a:ext>
            </a:extLst>
          </p:cNvPr>
          <p:cNvSpPr txBox="1"/>
          <p:nvPr/>
        </p:nvSpPr>
        <p:spPr>
          <a:xfrm>
            <a:off x="6096000" y="3483021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ব্যাঙ কোথায় থাকে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D696B-DD50-463B-B37C-C2B27351143D}"/>
              </a:ext>
            </a:extLst>
          </p:cNvPr>
          <p:cNvSpPr txBox="1"/>
          <p:nvPr/>
        </p:nvSpPr>
        <p:spPr>
          <a:xfrm>
            <a:off x="6096000" y="4080577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পানিতে আবার মাটিতে।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A4379F-F710-4FB6-9292-D664874A0E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B94036-7CA5-4B08-B6B8-FAF997EFC3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95" y="315386"/>
            <a:ext cx="3415449" cy="2673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FFD95-D392-4B90-9700-E7A54BAE12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95" y="2988860"/>
            <a:ext cx="3580220" cy="2415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6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5"/>
    </mc:Choice>
    <mc:Fallback xmlns="">
      <p:transition spd="slow" advTm="1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87331 0.17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84857 0.028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35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CD408A-EA58-41AD-85F6-5CE32E9D90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83" y="1908789"/>
            <a:ext cx="7892433" cy="2466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C8FF5-58F1-48CA-9A83-C1F099FC5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3" y="4630212"/>
            <a:ext cx="8302152" cy="1847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EFEDE2-024E-4A99-BAC5-01E1C179FAF8}"/>
              </a:ext>
            </a:extLst>
          </p:cNvPr>
          <p:cNvSpPr txBox="1"/>
          <p:nvPr/>
        </p:nvSpPr>
        <p:spPr>
          <a:xfrm>
            <a:off x="4360204" y="379939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চিত্রটি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B5C05-9D1D-4128-97B6-F0FA32D80F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4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6"/>
    </mc:Choice>
    <mc:Fallback xmlns="">
      <p:transition spd="slow" advTm="8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8EBE3-2423-4C8F-AF80-B199FB703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9" y="1608300"/>
            <a:ext cx="5905708" cy="388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7366C-C952-41B6-90B0-E97D9BB35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92" y="1608300"/>
            <a:ext cx="3636304" cy="3882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DF8177-F2B3-4F83-A277-0EC7E9741177}"/>
              </a:ext>
            </a:extLst>
          </p:cNvPr>
          <p:cNvSpPr txBox="1"/>
          <p:nvPr/>
        </p:nvSpPr>
        <p:spPr>
          <a:xfrm>
            <a:off x="4100583" y="241487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চিত্রটি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F9830-9D1F-4A6C-8BD9-A895AE2F0A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"/>
    </mc:Choice>
    <mc:Fallback xmlns="">
      <p:transition spd="slow" advTm="6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E424F-E2D3-4C9C-B1FC-C3A89593E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22" y="1878910"/>
            <a:ext cx="4209683" cy="4333461"/>
          </a:xfrm>
          <a:prstGeom prst="rect">
            <a:avLst/>
          </a:prstGeom>
        </p:spPr>
      </p:pic>
      <p:pic>
        <p:nvPicPr>
          <p:cNvPr id="8" name="Picture 7" descr="media-20161202 (1)3.jpg">
            <a:extLst>
              <a:ext uri="{FF2B5EF4-FFF2-40B4-BE49-F238E27FC236}">
                <a16:creationId xmlns:a16="http://schemas.microsoft.com/office/drawing/2014/main" id="{3F19693F-AAE5-46C0-BBC2-9A43AB3BC5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8642" y="1638354"/>
            <a:ext cx="3505200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axresdefault2.jpg">
            <a:extLst>
              <a:ext uri="{FF2B5EF4-FFF2-40B4-BE49-F238E27FC236}">
                <a16:creationId xmlns:a16="http://schemas.microsoft.com/office/drawing/2014/main" id="{E22D0DBB-755C-4CFF-A14D-B22954B31E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2442" y="4078771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B7BA97-B0C3-4810-B071-3FA571B72F98}"/>
              </a:ext>
            </a:extLst>
          </p:cNvPr>
          <p:cNvSpPr txBox="1"/>
          <p:nvPr/>
        </p:nvSpPr>
        <p:spPr>
          <a:xfrm>
            <a:off x="3618775" y="221924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6BEC73-2A21-4C5E-AC1C-20F157E310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6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"/>
    </mc:Choice>
    <mc:Fallback xmlns="">
      <p:transition spd="slow" advTm="8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8876B-4EAC-4C5B-91B5-74F9BAE60D79}"/>
              </a:ext>
            </a:extLst>
          </p:cNvPr>
          <p:cNvSpPr txBox="1"/>
          <p:nvPr/>
        </p:nvSpPr>
        <p:spPr>
          <a:xfrm>
            <a:off x="5194852" y="1719513"/>
            <a:ext cx="558253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FE608B-E16E-456C-B646-F700BCBB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52278"/>
              </p:ext>
            </p:extLst>
          </p:nvPr>
        </p:nvGraphicFramePr>
        <p:xfrm>
          <a:off x="4585253" y="2678405"/>
          <a:ext cx="6732104" cy="37247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0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204">
                <a:tc>
                  <a:txBody>
                    <a:bodyPr/>
                    <a:lstStyle/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bn-IN" sz="2000" b="1" baseline="0" dirty="0">
                          <a:latin typeface="NikoshBAN" pitchFamily="2" charset="0"/>
                          <a:cs typeface="NikoshBAN" pitchFamily="2" charset="0"/>
                        </a:rPr>
                        <a:t> বাস করে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itchFamily="2" charset="0"/>
                          <a:cs typeface="NikoshBAN" pitchFamily="2" charset="0"/>
                        </a:rPr>
                        <a:t>দেহ কি দিয়ে ঢাকা</a:t>
                      </a:r>
                      <a:r>
                        <a:rPr lang="bn-IN" sz="2000" b="1" baseline="0" dirty="0">
                          <a:latin typeface="NikoshBAN" pitchFamily="2" charset="0"/>
                          <a:cs typeface="NikoshBAN" pitchFamily="2" charset="0"/>
                        </a:rPr>
                        <a:t> থাকে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itchFamily="2" charset="0"/>
                          <a:cs typeface="NikoshBAN" pitchFamily="2" charset="0"/>
                        </a:rPr>
                        <a:t>কিভাবে চলাচল করে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3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আঁইশ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পাখনা নেড়ে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NikoshBAN" pitchFamily="2" charset="0"/>
                          <a:cs typeface="NikoshBAN" pitchFamily="2" charset="0"/>
                        </a:rPr>
                        <a:t>উভচর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জলে ও স্থলে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ত্বক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পায়ের সাহায্যে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NikoshBAN" pitchFamily="2" charset="0"/>
                          <a:cs typeface="NikoshBAN" pitchFamily="2" charset="0"/>
                        </a:rPr>
                        <a:t>সরিসৃপ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স্থলে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আঁইশযুক্ত ত্বক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বুকে ভর দিয়ে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1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NikoshBAN" pitchFamily="2" charset="0"/>
                          <a:cs typeface="NikoshBAN" pitchFamily="2" charset="0"/>
                        </a:rPr>
                        <a:t>পাখি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গাছে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পালক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ডানার সাহায্যে উড়ে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2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NikoshBAN" pitchFamily="2" charset="0"/>
                          <a:cs typeface="NikoshBAN" pitchFamily="2" charset="0"/>
                        </a:rPr>
                        <a:t>স্তন্যপায়ী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জলে ওস্থলে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পশম বা লোম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পায়ের সাহায্যে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C33FFD5F-8122-406D-A88B-499F5C3D0985}"/>
              </a:ext>
            </a:extLst>
          </p:cNvPr>
          <p:cNvSpPr/>
          <p:nvPr/>
        </p:nvSpPr>
        <p:spPr>
          <a:xfrm>
            <a:off x="1233487" y="1225493"/>
            <a:ext cx="3419060" cy="1847850"/>
          </a:xfrm>
          <a:prstGeom prst="verticalScroll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, টিয়া, কবুতর ৩ টি দলে ভাগ হও।</a:t>
            </a:r>
          </a:p>
          <a:p>
            <a:pPr algn="just"/>
            <a:r>
              <a:rPr lang="bn-BD" sz="28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দলে বস</a:t>
            </a:r>
            <a:endParaRPr lang="en-US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4F0CB-4E48-4890-B23F-D1EEDB8E28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5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6"/>
    </mc:Choice>
    <mc:Fallback xmlns="">
      <p:transition spd="slow" advTm="1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87329-BC4D-40BF-99DD-B4FF772E79F1}"/>
              </a:ext>
            </a:extLst>
          </p:cNvPr>
          <p:cNvSpPr txBox="1"/>
          <p:nvPr/>
        </p:nvSpPr>
        <p:spPr>
          <a:xfrm>
            <a:off x="1822410" y="628529"/>
            <a:ext cx="872197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বিজ্ঞান বইয়ের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১২,১৩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খোলো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15883-927B-44E1-98F0-36AA642C1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95" y="1765024"/>
            <a:ext cx="3851192" cy="4772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FBE163-302C-4DDB-B015-639512948718}"/>
              </a:ext>
            </a:extLst>
          </p:cNvPr>
          <p:cNvSpPr txBox="1"/>
          <p:nvPr/>
        </p:nvSpPr>
        <p:spPr>
          <a:xfrm>
            <a:off x="10041241" y="2543536"/>
            <a:ext cx="183454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24731-4C26-4669-8083-D3E0EC35392A}"/>
              </a:ext>
            </a:extLst>
          </p:cNvPr>
          <p:cNvSpPr txBox="1"/>
          <p:nvPr/>
        </p:nvSpPr>
        <p:spPr>
          <a:xfrm>
            <a:off x="10050694" y="3891499"/>
            <a:ext cx="183454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BB50-57AE-4347-9BAA-F41DD9200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0" y="1626970"/>
            <a:ext cx="3916903" cy="5000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9CCD85-A589-4EED-AA13-25DD2DAAC5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7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0"/>
    </mc:Choice>
    <mc:Fallback xmlns="">
      <p:transition spd="slow" advTm="1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2D5D3-44B6-4766-A2E6-D37AEA0A29CF}"/>
              </a:ext>
            </a:extLst>
          </p:cNvPr>
          <p:cNvSpPr txBox="1"/>
          <p:nvPr/>
        </p:nvSpPr>
        <p:spPr>
          <a:xfrm>
            <a:off x="3548846" y="670063"/>
            <a:ext cx="4495224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4E4B2-BB9E-4F04-8A77-9D440CCAE560}"/>
              </a:ext>
            </a:extLst>
          </p:cNvPr>
          <p:cNvSpPr txBox="1"/>
          <p:nvPr/>
        </p:nvSpPr>
        <p:spPr>
          <a:xfrm>
            <a:off x="3308838" y="4235338"/>
            <a:ext cx="557432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১। উভচর প্রাণির তিনটি বৈশিষ্ট্য লিখ।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২। সরিসৃপ প্রাণির তিনটি বৈশিষ্ট্য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FB87AC-C745-40D6-A933-CDE60027CA32}"/>
              </a:ext>
            </a:extLst>
          </p:cNvPr>
          <p:cNvSpPr/>
          <p:nvPr/>
        </p:nvSpPr>
        <p:spPr>
          <a:xfrm>
            <a:off x="6766126" y="2044998"/>
            <a:ext cx="2117035" cy="1600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2C481D-3296-442C-A9D4-35645646AEDB}"/>
              </a:ext>
            </a:extLst>
          </p:cNvPr>
          <p:cNvSpPr/>
          <p:nvPr/>
        </p:nvSpPr>
        <p:spPr>
          <a:xfrm>
            <a:off x="2787252" y="2011777"/>
            <a:ext cx="2466976" cy="16002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B901AC-66EA-4BA8-B750-00636A4319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0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7"/>
    </mc:Choice>
    <mc:Fallback xmlns="">
      <p:transition spd="slow" advTm="10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095250-263A-4CC2-94BB-03FFC11C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513109"/>
            <a:ext cx="7207835" cy="5831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AD9AFA-2749-4AEA-A5CA-5B726FB8FFC9}"/>
              </a:ext>
            </a:extLst>
          </p:cNvPr>
          <p:cNvSpPr/>
          <p:nvPr/>
        </p:nvSpPr>
        <p:spPr>
          <a:xfrm>
            <a:off x="3143437" y="3286164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ED546-8C20-4F66-B88F-EAC409564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ACB03-2D5C-4AEB-AED2-B31E99C559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18" y="1660081"/>
            <a:ext cx="993171" cy="410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541A1D-01DB-4001-910B-FB47EDCC77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35" y="5934074"/>
            <a:ext cx="993171" cy="410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B3F7F-1B74-457C-B837-761BDB42C5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5877339"/>
            <a:ext cx="993171" cy="410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0CCFEA-E294-47BD-BAB9-B2A5E99494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1" y="2356741"/>
            <a:ext cx="993171" cy="410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786319-AF21-4667-A05A-9C697B7B9B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77" y="2112845"/>
            <a:ext cx="993171" cy="410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D15D83-2CFC-4708-B2BB-7C32E994C7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67" y="3785090"/>
            <a:ext cx="993171" cy="410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BECB44-AF63-4341-841A-694226C7A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425567"/>
            <a:ext cx="993171" cy="410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909A99-90B2-445E-B103-C58B91CC61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93" y="4992510"/>
            <a:ext cx="993171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"/>
    </mc:Choice>
    <mc:Fallback xmlns="">
      <p:transition spd="slow" advTm="93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ED70D4-F02E-457B-BCC0-3D08FDAD0293}"/>
              </a:ext>
            </a:extLst>
          </p:cNvPr>
          <p:cNvSpPr txBox="1"/>
          <p:nvPr/>
        </p:nvSpPr>
        <p:spPr>
          <a:xfrm>
            <a:off x="4330723" y="1239311"/>
            <a:ext cx="2466975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B01EF-BE2C-4461-B47E-D6E439799609}"/>
              </a:ext>
            </a:extLst>
          </p:cNvPr>
          <p:cNvSpPr txBox="1"/>
          <p:nvPr/>
        </p:nvSpPr>
        <p:spPr>
          <a:xfrm>
            <a:off x="4300913" y="2817922"/>
            <a:ext cx="7453765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A3791-AC86-4A06-941E-57EC293F55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8F1FC-6997-4F0F-A330-AA1D1F0B68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391479"/>
            <a:ext cx="3578087" cy="4293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0"/>
    </mc:Choice>
    <mc:Fallback xmlns="">
      <p:transition spd="slow" advTm="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A1062-8205-423D-B7E5-C1EE7DE3BE75}"/>
              </a:ext>
            </a:extLst>
          </p:cNvPr>
          <p:cNvSpPr txBox="1"/>
          <p:nvPr/>
        </p:nvSpPr>
        <p:spPr>
          <a:xfrm>
            <a:off x="4330724" y="955831"/>
            <a:ext cx="2082019" cy="11079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-Si.JPG">
            <a:extLst>
              <a:ext uri="{FF2B5EF4-FFF2-40B4-BE49-F238E27FC236}">
                <a16:creationId xmlns:a16="http://schemas.microsoft.com/office/drawing/2014/main" id="{3BA5C871-D46B-4524-B067-D5618C50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918" y="2632661"/>
            <a:ext cx="2701647" cy="326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77132-46DB-42B0-B6C0-8ED8EF69EA28}"/>
              </a:ext>
            </a:extLst>
          </p:cNvPr>
          <p:cNvSpPr txBox="1"/>
          <p:nvPr/>
        </p:nvSpPr>
        <p:spPr>
          <a:xfrm>
            <a:off x="6096000" y="2939872"/>
            <a:ext cx="4006259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 ও জড়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C744E-DE18-41A1-87DE-05D54B90ED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7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0"/>
    </mc:Choice>
    <mc:Fallback xmlns="">
      <p:transition spd="slow" advTm="7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71BEF-C500-4AB3-B673-DD3D950337D1}"/>
              </a:ext>
            </a:extLst>
          </p:cNvPr>
          <p:cNvSpPr/>
          <p:nvPr/>
        </p:nvSpPr>
        <p:spPr>
          <a:xfrm>
            <a:off x="2405269" y="2956645"/>
            <a:ext cx="7851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২.২.২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২.২.৩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18494-7C11-481B-9F12-A9CC88A814A6}"/>
              </a:ext>
            </a:extLst>
          </p:cNvPr>
          <p:cNvSpPr txBox="1"/>
          <p:nvPr/>
        </p:nvSpPr>
        <p:spPr>
          <a:xfrm>
            <a:off x="4131942" y="1128109"/>
            <a:ext cx="2082019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58B8F-D0EC-4BC4-9D39-E671E29EB2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"/>
    </mc:Choice>
    <mc:Fallback xmlns="">
      <p:transition spd="slow" advTm="5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5" name="Picture 2" descr="C:\Users\SmartClass00018\Pictures\Pictures\Pictures\Picture2.jpg">
            <a:extLst>
              <a:ext uri="{FF2B5EF4-FFF2-40B4-BE49-F238E27FC236}">
                <a16:creationId xmlns:a16="http://schemas.microsoft.com/office/drawing/2014/main" id="{C72BA8C4-A1B2-4FC0-A853-0C91CAA4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412" r="29411"/>
          <a:stretch>
            <a:fillRect/>
          </a:stretch>
        </p:blipFill>
        <p:spPr bwMode="auto">
          <a:xfrm>
            <a:off x="1627267" y="1643270"/>
            <a:ext cx="3209052" cy="42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7D95B-157A-4B78-94D5-3CFD71457B5C}"/>
              </a:ext>
            </a:extLst>
          </p:cNvPr>
          <p:cNvSpPr/>
          <p:nvPr/>
        </p:nvSpPr>
        <p:spPr>
          <a:xfrm>
            <a:off x="4249188" y="469870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C0B63-92D9-4A26-83B2-DB0E0D2D79BD}"/>
              </a:ext>
            </a:extLst>
          </p:cNvPr>
          <p:cNvSpPr txBox="1"/>
          <p:nvPr/>
        </p:nvSpPr>
        <p:spPr>
          <a:xfrm>
            <a:off x="5364680" y="1465349"/>
            <a:ext cx="529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B3EAE-7B86-4680-8994-26EF193F58B6}"/>
              </a:ext>
            </a:extLst>
          </p:cNvPr>
          <p:cNvSpPr txBox="1"/>
          <p:nvPr/>
        </p:nvSpPr>
        <p:spPr>
          <a:xfrm>
            <a:off x="5484724" y="2027190"/>
            <a:ext cx="529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 কঙ্কাল দেখতে পাচ্ছি।</a:t>
            </a:r>
            <a:endParaRPr lang="e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E654-62FF-4FD3-A8AE-139D40E8F38D}"/>
              </a:ext>
            </a:extLst>
          </p:cNvPr>
          <p:cNvSpPr txBox="1"/>
          <p:nvPr/>
        </p:nvSpPr>
        <p:spPr>
          <a:xfrm>
            <a:off x="5295843" y="2499394"/>
            <a:ext cx="588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মাঝখানে যে হাড়টি উপড় হতে নিচ পর্যন্ত দেখা যায় তার নাম কি ?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55FE7-5CDB-4A57-B8E3-D5FB6685FBE9}"/>
              </a:ext>
            </a:extLst>
          </p:cNvPr>
          <p:cNvSpPr txBox="1"/>
          <p:nvPr/>
        </p:nvSpPr>
        <p:spPr>
          <a:xfrm>
            <a:off x="5295842" y="3466066"/>
            <a:ext cx="588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মাঝখানে যে হাড়টি উপড় হতে নিচ পর্যন্ত দেখা যায় তার নাম মেরুদণ্ড।</a:t>
            </a:r>
            <a:endParaRPr lang="e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B84DA-C3AE-4718-B9F1-E866D1846277}"/>
              </a:ext>
            </a:extLst>
          </p:cNvPr>
          <p:cNvSpPr txBox="1"/>
          <p:nvPr/>
        </p:nvSpPr>
        <p:spPr>
          <a:xfrm>
            <a:off x="4898570" y="4394478"/>
            <a:ext cx="588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70022-1A4A-4F99-B670-1CB618A289DA}"/>
              </a:ext>
            </a:extLst>
          </p:cNvPr>
          <p:cNvSpPr txBox="1"/>
          <p:nvPr/>
        </p:nvSpPr>
        <p:spPr>
          <a:xfrm>
            <a:off x="4678990" y="5471696"/>
            <a:ext cx="588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 প্রাণি বলে।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6F5F42-A3CD-4458-B894-9B5DD08644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3"/>
    </mc:Choice>
    <mc:Fallback xmlns="">
      <p:transition spd="slow" advTm="17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6CDE89-C4DF-4A3B-BEC6-11E004D5A828}"/>
              </a:ext>
            </a:extLst>
          </p:cNvPr>
          <p:cNvSpPr/>
          <p:nvPr/>
        </p:nvSpPr>
        <p:spPr>
          <a:xfrm>
            <a:off x="3075517" y="246873"/>
            <a:ext cx="5312694" cy="6545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মেরুদন্ডী প্রাণীর ছবি দেখি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ACDE11-BDFE-47EF-85C0-8448202CA78F}"/>
              </a:ext>
            </a:extLst>
          </p:cNvPr>
          <p:cNvSpPr/>
          <p:nvPr/>
        </p:nvSpPr>
        <p:spPr>
          <a:xfrm>
            <a:off x="1475763" y="1615108"/>
            <a:ext cx="2224087" cy="1600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341EFF-8789-41D7-95C4-526C055A4B93}"/>
              </a:ext>
            </a:extLst>
          </p:cNvPr>
          <p:cNvSpPr/>
          <p:nvPr/>
        </p:nvSpPr>
        <p:spPr>
          <a:xfrm>
            <a:off x="4987114" y="1504860"/>
            <a:ext cx="2466976" cy="16002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2A1BFB-B11A-492F-8061-804AE67167A8}"/>
              </a:ext>
            </a:extLst>
          </p:cNvPr>
          <p:cNvSpPr/>
          <p:nvPr/>
        </p:nvSpPr>
        <p:spPr>
          <a:xfrm>
            <a:off x="8666506" y="1475043"/>
            <a:ext cx="2117035" cy="16002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3C90A-210E-42AA-A9FA-85B30B3945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19" y="4436414"/>
            <a:ext cx="2466975" cy="1350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maxresdefault (2)45.jpg">
            <a:extLst>
              <a:ext uri="{FF2B5EF4-FFF2-40B4-BE49-F238E27FC236}">
                <a16:creationId xmlns:a16="http://schemas.microsoft.com/office/drawing/2014/main" id="{5A677985-335A-4520-8E68-58DB31A578D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7114" y="4284493"/>
            <a:ext cx="2466976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American_shad_DuaneRavenArt.fw.png">
            <a:extLst>
              <a:ext uri="{FF2B5EF4-FFF2-40B4-BE49-F238E27FC236}">
                <a16:creationId xmlns:a16="http://schemas.microsoft.com/office/drawing/2014/main" id="{7F39BC43-6DAC-4B59-9C8F-9D97B6C15F3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66506" y="4317618"/>
            <a:ext cx="2673627" cy="1533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B7CB4E-55A5-42D4-968A-DCEB3D916925}"/>
              </a:ext>
            </a:extLst>
          </p:cNvPr>
          <p:cNvSpPr txBox="1"/>
          <p:nvPr/>
        </p:nvSpPr>
        <p:spPr>
          <a:xfrm>
            <a:off x="2188583" y="3655005"/>
            <a:ext cx="222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82D0B-E55A-428F-90AF-F0638198D2BD}"/>
              </a:ext>
            </a:extLst>
          </p:cNvPr>
          <p:cNvSpPr txBox="1"/>
          <p:nvPr/>
        </p:nvSpPr>
        <p:spPr>
          <a:xfrm>
            <a:off x="5850834" y="3568275"/>
            <a:ext cx="22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0488F-8D83-4B8D-BBE6-D926BE2E00D2}"/>
              </a:ext>
            </a:extLst>
          </p:cNvPr>
          <p:cNvSpPr txBox="1"/>
          <p:nvPr/>
        </p:nvSpPr>
        <p:spPr>
          <a:xfrm>
            <a:off x="9436686" y="3598092"/>
            <a:ext cx="22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32CB00-2AD1-4B19-A299-08F871624097}"/>
              </a:ext>
            </a:extLst>
          </p:cNvPr>
          <p:cNvSpPr txBox="1"/>
          <p:nvPr/>
        </p:nvSpPr>
        <p:spPr>
          <a:xfrm>
            <a:off x="2188584" y="6138146"/>
            <a:ext cx="22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DB2C7-D45C-4150-8DEA-05AE00D7D5F4}"/>
              </a:ext>
            </a:extLst>
          </p:cNvPr>
          <p:cNvSpPr txBox="1"/>
          <p:nvPr/>
        </p:nvSpPr>
        <p:spPr>
          <a:xfrm>
            <a:off x="5850835" y="6144034"/>
            <a:ext cx="22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069378-439C-4BBB-8EEB-0398EFC7054A}"/>
              </a:ext>
            </a:extLst>
          </p:cNvPr>
          <p:cNvSpPr txBox="1"/>
          <p:nvPr/>
        </p:nvSpPr>
        <p:spPr>
          <a:xfrm>
            <a:off x="9846468" y="6117530"/>
            <a:ext cx="22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D99A3F-B1B8-4C69-85FA-2E820FD584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7"/>
    </mc:Choice>
    <mc:Fallback xmlns="">
      <p:transition spd="slow" advTm="2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59F3C-168D-404D-A8E5-676873EEA30D}"/>
              </a:ext>
            </a:extLst>
          </p:cNvPr>
          <p:cNvSpPr/>
          <p:nvPr/>
        </p:nvSpPr>
        <p:spPr>
          <a:xfrm>
            <a:off x="3659026" y="3283226"/>
            <a:ext cx="4586067" cy="6545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প্রাণীর শ্রেণিবিন্যাস 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9D0D3-A0B4-4FC4-B0D6-41FDD8F9BA5D}"/>
              </a:ext>
            </a:extLst>
          </p:cNvPr>
          <p:cNvSpPr/>
          <p:nvPr/>
        </p:nvSpPr>
        <p:spPr>
          <a:xfrm>
            <a:off x="3659027" y="1835982"/>
            <a:ext cx="4586067" cy="6545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1ECC7-EBBE-4632-8ACC-784676FFC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6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"/>
    </mc:Choice>
    <mc:Fallback xmlns="">
      <p:transition spd="slow" advTm="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68EDE-E47B-4B7A-AA89-8C6004DC0AF6}"/>
              </a:ext>
            </a:extLst>
          </p:cNvPr>
          <p:cNvSpPr txBox="1"/>
          <p:nvPr/>
        </p:nvSpPr>
        <p:spPr>
          <a:xfrm>
            <a:off x="14863657" y="4271061"/>
            <a:ext cx="3352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মেরুদণ্ডী প্রাণি পাঁচ প্রকার। যথা- মাছ, পাখি, উভচর, স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সৃপ ও স্তন্যপায়ী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67B0C-E702-40E0-B299-AEA0DAD84AB7}"/>
              </a:ext>
            </a:extLst>
          </p:cNvPr>
          <p:cNvSpPr txBox="1"/>
          <p:nvPr/>
        </p:nvSpPr>
        <p:spPr>
          <a:xfrm>
            <a:off x="2664619" y="162093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চিত্রটি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2AEACF-E94F-4904-B28F-88123A59ED28}"/>
              </a:ext>
            </a:extLst>
          </p:cNvPr>
          <p:cNvSpPr/>
          <p:nvPr/>
        </p:nvSpPr>
        <p:spPr>
          <a:xfrm>
            <a:off x="5422729" y="2904240"/>
            <a:ext cx="1771651" cy="13668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মেরুদণ্ডী প্রাণি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F8A9D5-B09E-4BAB-9E04-29226D68DD1C}"/>
              </a:ext>
            </a:extLst>
          </p:cNvPr>
          <p:cNvSpPr/>
          <p:nvPr/>
        </p:nvSpPr>
        <p:spPr>
          <a:xfrm>
            <a:off x="5701227" y="1354987"/>
            <a:ext cx="1494806" cy="10772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83DACF-789F-4C5E-9D4B-CAD6102A9CD1}"/>
              </a:ext>
            </a:extLst>
          </p:cNvPr>
          <p:cNvSpPr/>
          <p:nvPr/>
        </p:nvSpPr>
        <p:spPr>
          <a:xfrm>
            <a:off x="3871913" y="2472799"/>
            <a:ext cx="1300164" cy="110528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7A7D18-0AD5-4993-B168-EA0B7F97B458}"/>
              </a:ext>
            </a:extLst>
          </p:cNvPr>
          <p:cNvSpPr/>
          <p:nvPr/>
        </p:nvSpPr>
        <p:spPr>
          <a:xfrm>
            <a:off x="4083842" y="4229099"/>
            <a:ext cx="1452563" cy="107721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89B77F-353C-4C60-84D2-E2913CA8C297}"/>
              </a:ext>
            </a:extLst>
          </p:cNvPr>
          <p:cNvSpPr/>
          <p:nvPr/>
        </p:nvSpPr>
        <p:spPr>
          <a:xfrm>
            <a:off x="6267448" y="4527207"/>
            <a:ext cx="1643270" cy="1366821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C970B1-E6E3-49EA-906A-8E6D847A7BAC}"/>
              </a:ext>
            </a:extLst>
          </p:cNvPr>
          <p:cNvSpPr/>
          <p:nvPr/>
        </p:nvSpPr>
        <p:spPr>
          <a:xfrm>
            <a:off x="7558910" y="2862278"/>
            <a:ext cx="1492325" cy="1366821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0">
            <a:extLst>
              <a:ext uri="{FF2B5EF4-FFF2-40B4-BE49-F238E27FC236}">
                <a16:creationId xmlns:a16="http://schemas.microsoft.com/office/drawing/2014/main" id="{67056FEC-9506-41E1-8A6C-85EC2DACD7C9}"/>
              </a:ext>
            </a:extLst>
          </p:cNvPr>
          <p:cNvSpPr/>
          <p:nvPr/>
        </p:nvSpPr>
        <p:spPr>
          <a:xfrm rot="10800000">
            <a:off x="6327912" y="2526121"/>
            <a:ext cx="241435" cy="306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0">
            <a:extLst>
              <a:ext uri="{FF2B5EF4-FFF2-40B4-BE49-F238E27FC236}">
                <a16:creationId xmlns:a16="http://schemas.microsoft.com/office/drawing/2014/main" id="{8FA1FAF8-FE6B-4904-9E63-13096275FAA7}"/>
              </a:ext>
            </a:extLst>
          </p:cNvPr>
          <p:cNvSpPr/>
          <p:nvPr/>
        </p:nvSpPr>
        <p:spPr>
          <a:xfrm rot="16016244">
            <a:off x="7278912" y="3434152"/>
            <a:ext cx="241435" cy="306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0">
            <a:extLst>
              <a:ext uri="{FF2B5EF4-FFF2-40B4-BE49-F238E27FC236}">
                <a16:creationId xmlns:a16="http://schemas.microsoft.com/office/drawing/2014/main" id="{040071C3-0CB2-40AD-A14E-3056B10A12E7}"/>
              </a:ext>
            </a:extLst>
          </p:cNvPr>
          <p:cNvSpPr/>
          <p:nvPr/>
        </p:nvSpPr>
        <p:spPr>
          <a:xfrm rot="6322671">
            <a:off x="5209913" y="3086603"/>
            <a:ext cx="241435" cy="306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10">
            <a:extLst>
              <a:ext uri="{FF2B5EF4-FFF2-40B4-BE49-F238E27FC236}">
                <a16:creationId xmlns:a16="http://schemas.microsoft.com/office/drawing/2014/main" id="{E39C5373-0732-4954-B16E-AE1A38BBDA06}"/>
              </a:ext>
            </a:extLst>
          </p:cNvPr>
          <p:cNvSpPr/>
          <p:nvPr/>
        </p:nvSpPr>
        <p:spPr>
          <a:xfrm rot="2769853">
            <a:off x="5403919" y="4061603"/>
            <a:ext cx="241435" cy="306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10">
            <a:extLst>
              <a:ext uri="{FF2B5EF4-FFF2-40B4-BE49-F238E27FC236}">
                <a16:creationId xmlns:a16="http://schemas.microsoft.com/office/drawing/2014/main" id="{35CE14FF-5C67-4C29-9337-7F4D114C167B}"/>
              </a:ext>
            </a:extLst>
          </p:cNvPr>
          <p:cNvSpPr/>
          <p:nvPr/>
        </p:nvSpPr>
        <p:spPr>
          <a:xfrm rot="20568731">
            <a:off x="6618477" y="4234232"/>
            <a:ext cx="241435" cy="3060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84B0B-E148-4E6B-9F67-2EF63AD4DF53}"/>
              </a:ext>
            </a:extLst>
          </p:cNvPr>
          <p:cNvSpPr txBox="1"/>
          <p:nvPr/>
        </p:nvSpPr>
        <p:spPr>
          <a:xfrm>
            <a:off x="14263155" y="2978042"/>
            <a:ext cx="36103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মেরুদণ্ডী প্রাণি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কত প্রকার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48BA2F-3FCB-4FD6-BD18-AC4D5152023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7"/>
    </mc:Choice>
    <mc:Fallback xmlns="">
      <p:transition spd="slow" advTm="11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54948 -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53945 0.0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35C82-BDE3-4AC3-97E5-92049A9E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9CBE-9B4F-4584-A095-5A1A61D4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315386"/>
            <a:ext cx="24669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E40C-6C45-4DA4-8275-68A09435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5025" y="315386"/>
            <a:ext cx="2466975" cy="1847850"/>
          </a:xfrm>
          <a:prstGeom prst="rect">
            <a:avLst/>
          </a:prstGeom>
        </p:spPr>
      </p:pic>
      <p:pic>
        <p:nvPicPr>
          <p:cNvPr id="9" name="Picture 8" descr="American_shad_DuaneRavenArt.fw.png">
            <a:extLst>
              <a:ext uri="{FF2B5EF4-FFF2-40B4-BE49-F238E27FC236}">
                <a16:creationId xmlns:a16="http://schemas.microsoft.com/office/drawing/2014/main" id="{00FA91C1-A80D-4F12-992B-A610A68A1B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6705" y="2725621"/>
            <a:ext cx="4067933" cy="281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EAF321-2F50-42C9-83EC-C1B7EF0D44D3}"/>
              </a:ext>
            </a:extLst>
          </p:cNvPr>
          <p:cNvSpPr txBox="1"/>
          <p:nvPr/>
        </p:nvSpPr>
        <p:spPr>
          <a:xfrm>
            <a:off x="1543761" y="1033818"/>
            <a:ext cx="3276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নিচের চিত্রটি মনোযোগ দিয়ে দেখ।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AD0E4-EB18-453A-8BCE-FC393017EE98}"/>
              </a:ext>
            </a:extLst>
          </p:cNvPr>
          <p:cNvSpPr txBox="1"/>
          <p:nvPr/>
        </p:nvSpPr>
        <p:spPr>
          <a:xfrm>
            <a:off x="6096000" y="1585078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প্রাণির নাম কী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01EC1-EC2A-4DDD-A02C-190876F6A25A}"/>
              </a:ext>
            </a:extLst>
          </p:cNvPr>
          <p:cNvSpPr txBox="1"/>
          <p:nvPr/>
        </p:nvSpPr>
        <p:spPr>
          <a:xfrm>
            <a:off x="6064889" y="2079290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7B2DB-C942-4593-BA7C-39F7F3929B29}"/>
              </a:ext>
            </a:extLst>
          </p:cNvPr>
          <p:cNvSpPr txBox="1"/>
          <p:nvPr/>
        </p:nvSpPr>
        <p:spPr>
          <a:xfrm>
            <a:off x="6096000" y="2725621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এটি দেখতে কেমন?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E3388-2500-4B2C-A0F5-0602DF0D1254}"/>
              </a:ext>
            </a:extLst>
          </p:cNvPr>
          <p:cNvSpPr txBox="1"/>
          <p:nvPr/>
        </p:nvSpPr>
        <p:spPr>
          <a:xfrm>
            <a:off x="6140564" y="3440490"/>
            <a:ext cx="3276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 দেহ আঁইশে ঢাকা।</a:t>
            </a:r>
          </a:p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পাখনা আছে।</a:t>
            </a:r>
          </a:p>
          <a:p>
            <a:pPr algn="ctr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8E71C4-DFE8-492E-946F-0A20C75309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4" y="6082748"/>
            <a:ext cx="821635" cy="77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359669-F055-471E-9CE2-16469B17DD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35" y="1185597"/>
            <a:ext cx="3508568" cy="2395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44E65-CBC3-408D-8BF9-DAD9579B5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30" y="3745305"/>
            <a:ext cx="3391373" cy="281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0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8"/>
    </mc:Choice>
    <mc:Fallback xmlns="">
      <p:transition spd="slow" advTm="1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76666 0.025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787 L -0.77487 -0.0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6|1.5|1.6|1.2|1.3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2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1|2.7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4|2.2|1.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1.3|1.4|1.4|1.1|1.6|1.3|1.3|2.1|1.2|0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.2|1.3|2.5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sweety</dc:creator>
  <cp:lastModifiedBy>DPE</cp:lastModifiedBy>
  <cp:revision>76</cp:revision>
  <dcterms:created xsi:type="dcterms:W3CDTF">2019-07-20T17:36:45Z</dcterms:created>
  <dcterms:modified xsi:type="dcterms:W3CDTF">2019-07-22T14:58:20Z</dcterms:modified>
</cp:coreProperties>
</file>