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96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9" d="100"/>
          <a:sy n="69" d="100"/>
        </p:scale>
        <p:origin x="75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F6E2D14-0C8D-4A0F-8138-AEB8C15E16CB}" type="datetimeFigureOut">
              <a:rPr lang="en-US" smtClean="0"/>
              <a:t>9/23/2019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1BC6F98-EA8D-4648-8763-05790205C7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3706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এরা</a:t>
            </a:r>
            <a:r>
              <a:rPr lang="en-US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কারা</a:t>
            </a:r>
            <a:r>
              <a:rPr lang="en-US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r>
              <a:rPr lang="en-US" baseline="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baseline="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এরা</a:t>
            </a:r>
            <a:r>
              <a:rPr lang="en-US" baseline="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বাংলাদেশের</a:t>
            </a:r>
            <a:r>
              <a:rPr lang="en-US" baseline="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lang="en-US" baseline="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নৃতাত্বিক</a:t>
            </a:r>
            <a:r>
              <a:rPr lang="en-US" baseline="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সম্প্রদায়</a:t>
            </a:r>
            <a:r>
              <a:rPr lang="en-US" baseline="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 </a:t>
            </a:r>
            <a:r>
              <a:rPr lang="en-US" baseline="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এই</a:t>
            </a:r>
            <a:r>
              <a:rPr lang="en-US" baseline="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লোকগুলো</a:t>
            </a:r>
            <a:r>
              <a:rPr lang="en-US" baseline="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lang="en-US" baseline="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নৃগোষ্ঠীর</a:t>
            </a:r>
            <a:r>
              <a:rPr lang="en-US" baseline="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BC6F98-EA8D-4648-8763-05790205C76F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31978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BC6F98-EA8D-4648-8763-05790205C76F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355736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IN" dirty="0" smtClean="0"/>
              <a:t>গারোরা সাধারণত</a:t>
            </a:r>
            <a:r>
              <a:rPr lang="bn-IN" baseline="0" dirty="0" smtClean="0"/>
              <a:t> কি কাজ করে জীবিকা নির্বাহ করে? বর্তমানে কি ধরনের কাজ করে?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BC6F98-EA8D-4648-8763-05790205C76F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11182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E63AC-6CE7-459C-B4E3-13D0A386C1E7}" type="datetimeFigureOut">
              <a:rPr lang="en-US" smtClean="0"/>
              <a:t>9/23/2019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E2DFBE-7514-493A-819C-29B5206760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69331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E63AC-6CE7-459C-B4E3-13D0A386C1E7}" type="datetimeFigureOut">
              <a:rPr lang="en-US" smtClean="0"/>
              <a:t>9/23/2019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E2DFBE-7514-493A-819C-29B5206760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13578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E63AC-6CE7-459C-B4E3-13D0A386C1E7}" type="datetimeFigureOut">
              <a:rPr lang="en-US" smtClean="0"/>
              <a:t>9/23/2019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E2DFBE-7514-493A-819C-29B5206760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441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E63AC-6CE7-459C-B4E3-13D0A386C1E7}" type="datetimeFigureOut">
              <a:rPr lang="en-US" smtClean="0"/>
              <a:t>9/23/2019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E2DFBE-7514-493A-819C-29B5206760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37280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E63AC-6CE7-459C-B4E3-13D0A386C1E7}" type="datetimeFigureOut">
              <a:rPr lang="en-US" smtClean="0"/>
              <a:t>9/23/2019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E2DFBE-7514-493A-819C-29B5206760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15558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E63AC-6CE7-459C-B4E3-13D0A386C1E7}" type="datetimeFigureOut">
              <a:rPr lang="en-US" smtClean="0"/>
              <a:t>9/23/2019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E2DFBE-7514-493A-819C-29B5206760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60392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E63AC-6CE7-459C-B4E3-13D0A386C1E7}" type="datetimeFigureOut">
              <a:rPr lang="en-US" smtClean="0"/>
              <a:t>9/23/2019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E2DFBE-7514-493A-819C-29B5206760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95778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E63AC-6CE7-459C-B4E3-13D0A386C1E7}" type="datetimeFigureOut">
              <a:rPr lang="en-US" smtClean="0"/>
              <a:t>9/23/2019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E2DFBE-7514-493A-819C-29B5206760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28792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E63AC-6CE7-459C-B4E3-13D0A386C1E7}" type="datetimeFigureOut">
              <a:rPr lang="en-US" smtClean="0"/>
              <a:t>9/23/2019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E2DFBE-7514-493A-819C-29B5206760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67701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E63AC-6CE7-459C-B4E3-13D0A386C1E7}" type="datetimeFigureOut">
              <a:rPr lang="en-US" smtClean="0"/>
              <a:t>9/23/2019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E2DFBE-7514-493A-819C-29B5206760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17476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E63AC-6CE7-459C-B4E3-13D0A386C1E7}" type="datetimeFigureOut">
              <a:rPr lang="en-US" smtClean="0"/>
              <a:t>9/23/2019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E2DFBE-7514-493A-819C-29B5206760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08009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FE63AC-6CE7-459C-B4E3-13D0A386C1E7}" type="datetimeFigureOut">
              <a:rPr lang="en-US" smtClean="0"/>
              <a:t>9/23/2019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E2DFBE-7514-493A-819C-29B5206760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50731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microsoft.com/office/2007/relationships/hdphoto" Target="../media/hdphoto2.wdp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jpg"/><Relationship Id="rId5" Type="http://schemas.openxmlformats.org/officeDocument/2006/relationships/image" Target="../media/image12.jpeg"/><Relationship Id="rId4" Type="http://schemas.openxmlformats.org/officeDocument/2006/relationships/image" Target="../media/image6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jpeg"/><Relationship Id="rId4" Type="http://schemas.openxmlformats.org/officeDocument/2006/relationships/image" Target="../media/image15.png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4.jpeg"/><Relationship Id="rId4" Type="http://schemas.openxmlformats.org/officeDocument/2006/relationships/image" Target="../media/image23.jpg"/></Relationships>
</file>

<file path=ppt/slides/_rels/slide16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gif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g"/><Relationship Id="rId5" Type="http://schemas.openxmlformats.org/officeDocument/2006/relationships/image" Target="../media/image5.jpg"/><Relationship Id="rId4" Type="http://schemas.microsoft.com/office/2007/relationships/hdphoto" Target="../media/hdphoto3.wdp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microsoft.com/office/2007/relationships/hdphoto" Target="../media/hdphoto4.wdp"/><Relationship Id="rId5" Type="http://schemas.openxmlformats.org/officeDocument/2006/relationships/image" Target="../media/image8.png"/><Relationship Id="rId4" Type="http://schemas.microsoft.com/office/2007/relationships/hdphoto" Target="../media/hdphoto3.wdp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440" t="15698" r="10994" b="8509"/>
          <a:stretch/>
        </p:blipFill>
        <p:spPr>
          <a:xfrm>
            <a:off x="2715490" y="1025235"/>
            <a:ext cx="7141757" cy="4572001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821132" y="1025234"/>
            <a:ext cx="473826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ln w="0">
                  <a:solidFill>
                    <a:srgbClr val="FFFF00"/>
                  </a:solidFill>
                </a:ln>
                <a:solidFill>
                  <a:schemeClr val="bg1"/>
                </a:solidFill>
                <a:effectLst>
                  <a:reflection blurRad="6350" stA="53000" endA="300" endPos="35500" dir="5400000" sy="-9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আজকের</a:t>
            </a:r>
            <a:r>
              <a:rPr lang="en-US" sz="3600" dirty="0" smtClean="0">
                <a:ln w="0">
                  <a:solidFill>
                    <a:srgbClr val="FFFF00"/>
                  </a:solidFill>
                </a:ln>
                <a:solidFill>
                  <a:schemeClr val="bg1"/>
                </a:solidFill>
                <a:effectLst>
                  <a:reflection blurRad="6350" stA="53000" endA="300" endPos="35500" dir="5400000" sy="-9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n w="0">
                  <a:solidFill>
                    <a:srgbClr val="FFFF00"/>
                  </a:solidFill>
                </a:ln>
                <a:solidFill>
                  <a:schemeClr val="bg1"/>
                </a:solidFill>
                <a:effectLst>
                  <a:reflection blurRad="6350" stA="53000" endA="300" endPos="35500" dir="5400000" sy="-9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ক্লাসে</a:t>
            </a:r>
            <a:r>
              <a:rPr lang="en-US" sz="3600" dirty="0" smtClean="0">
                <a:ln w="0">
                  <a:solidFill>
                    <a:srgbClr val="FFFF00"/>
                  </a:solidFill>
                </a:ln>
                <a:solidFill>
                  <a:schemeClr val="bg1"/>
                </a:solidFill>
                <a:effectLst>
                  <a:reflection blurRad="6350" stA="53000" endA="300" endPos="35500" dir="5400000" sy="-9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n w="0">
                  <a:solidFill>
                    <a:srgbClr val="FFFF00"/>
                  </a:solidFill>
                </a:ln>
                <a:solidFill>
                  <a:schemeClr val="bg1"/>
                </a:solidFill>
                <a:effectLst>
                  <a:reflection blurRad="6350" stA="53000" endA="300" endPos="35500" dir="5400000" sy="-9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সবাইকে</a:t>
            </a:r>
            <a:r>
              <a:rPr lang="en-US" sz="3600" dirty="0" smtClean="0">
                <a:ln w="0">
                  <a:solidFill>
                    <a:srgbClr val="FFFF00"/>
                  </a:solidFill>
                </a:ln>
                <a:solidFill>
                  <a:schemeClr val="bg1"/>
                </a:solidFill>
                <a:effectLst>
                  <a:reflection blurRad="6350" stA="53000" endA="300" endPos="35500" dir="5400000" sy="-9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n w="0">
                  <a:solidFill>
                    <a:srgbClr val="FFFF00"/>
                  </a:solidFill>
                </a:ln>
                <a:solidFill>
                  <a:schemeClr val="bg1"/>
                </a:solidFill>
                <a:effectLst>
                  <a:reflection blurRad="6350" stA="53000" endA="300" endPos="35500" dir="5400000" sy="-9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স্বাগতম</a:t>
            </a:r>
            <a:endParaRPr lang="en-US" sz="3600" dirty="0">
              <a:ln w="0">
                <a:solidFill>
                  <a:srgbClr val="FFFF00"/>
                </a:solidFill>
              </a:ln>
              <a:solidFill>
                <a:schemeClr val="bg1"/>
              </a:solidFill>
              <a:effectLst>
                <a:reflection blurRad="6350" stA="53000" endA="300" endPos="35500" dir="5400000" sy="-90000" algn="bl" rotWithShape="0"/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 cstate="email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313" b="95000" l="12188" r="9437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31140" y="2715494"/>
            <a:ext cx="2881742" cy="28817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15528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9656" y="1359909"/>
            <a:ext cx="7443354" cy="425334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254951" y="1029564"/>
            <a:ext cx="5832764" cy="95410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বাংলাদেশে বসবাসকারী গারো নৃগোষ্ঠীর জীবনধারা :	            ‘সামাজিক জীবন’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358" t="12500" r="18912"/>
          <a:stretch/>
        </p:blipFill>
        <p:spPr>
          <a:xfrm>
            <a:off x="4629480" y="1983671"/>
            <a:ext cx="3083706" cy="272687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596860" y="5036687"/>
            <a:ext cx="7148945" cy="1200329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IN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গারো সমাজ মাতৃতান্ত্রিক। তাদের সমাজে মাতা হলেন মাতা হলেন পরিবারের প্রধান। সন্তানেরা মায়ের উপাধি ধারণ করে। পরিবারের সর্বকনিষ্ঠ কন্যা সমূদয় সম্পত্তির উত্তরাধিকার লাভ করে।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8361393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9655" y="1359906"/>
            <a:ext cx="7443354" cy="425334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22" t="7492" r="14297" b="721"/>
          <a:stretch/>
        </p:blipFill>
        <p:spPr>
          <a:xfrm>
            <a:off x="4374216" y="2024926"/>
            <a:ext cx="3594234" cy="292330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4" name="TextBox 3"/>
          <p:cNvSpPr txBox="1"/>
          <p:nvPr/>
        </p:nvSpPr>
        <p:spPr>
          <a:xfrm>
            <a:off x="2589499" y="2691081"/>
            <a:ext cx="7163665" cy="1200329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400" dirty="0" err="1" smtClean="0">
                <a:solidFill>
                  <a:srgbClr val="8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গারো</a:t>
            </a:r>
            <a:r>
              <a:rPr lang="en-US" sz="2400" dirty="0" smtClean="0">
                <a:solidFill>
                  <a:srgbClr val="8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rgbClr val="8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সমাজের</a:t>
            </a:r>
            <a:r>
              <a:rPr lang="en-US" sz="2400" dirty="0" smtClean="0">
                <a:solidFill>
                  <a:srgbClr val="8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rgbClr val="8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মূলে</a:t>
            </a:r>
            <a:r>
              <a:rPr lang="en-US" sz="2400" dirty="0" smtClean="0">
                <a:solidFill>
                  <a:srgbClr val="8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rgbClr val="8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রয়েছে</a:t>
            </a:r>
            <a:r>
              <a:rPr lang="en-US" sz="2400" dirty="0" smtClean="0">
                <a:solidFill>
                  <a:srgbClr val="8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rgbClr val="8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মাহারি</a:t>
            </a:r>
            <a:r>
              <a:rPr lang="en-US" sz="2400" dirty="0" smtClean="0">
                <a:solidFill>
                  <a:srgbClr val="8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rgbClr val="8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2400" dirty="0" smtClean="0">
                <a:solidFill>
                  <a:srgbClr val="8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rgbClr val="8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মাতৃ</a:t>
            </a:r>
            <a:r>
              <a:rPr lang="en-US" sz="2400" dirty="0" smtClean="0">
                <a:solidFill>
                  <a:srgbClr val="8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rgbClr val="8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গোত্র</a:t>
            </a:r>
            <a:r>
              <a:rPr lang="en-US" sz="2400" dirty="0">
                <a:solidFill>
                  <a:srgbClr val="8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rgbClr val="8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পরিচয়</a:t>
            </a:r>
            <a:r>
              <a:rPr lang="en-US" sz="2400" dirty="0" smtClean="0">
                <a:solidFill>
                  <a:srgbClr val="8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2400" dirty="0" err="1" smtClean="0">
                <a:solidFill>
                  <a:srgbClr val="8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তাদের</a:t>
            </a:r>
            <a:r>
              <a:rPr lang="en-US" sz="2400" dirty="0" smtClean="0">
                <a:solidFill>
                  <a:srgbClr val="8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rgbClr val="8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সামাজিক</a:t>
            </a:r>
            <a:r>
              <a:rPr lang="en-US" sz="2400" dirty="0" smtClean="0">
                <a:solidFill>
                  <a:srgbClr val="8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rgbClr val="8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জীবনে</a:t>
            </a:r>
            <a:r>
              <a:rPr lang="en-US" sz="2400" dirty="0" smtClean="0">
                <a:solidFill>
                  <a:srgbClr val="8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rgbClr val="8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বিশেষত</a:t>
            </a:r>
            <a:r>
              <a:rPr lang="en-US" sz="2400" dirty="0" smtClean="0">
                <a:solidFill>
                  <a:srgbClr val="8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rgbClr val="8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বিয়ে</a:t>
            </a:r>
            <a:r>
              <a:rPr lang="en-US" sz="2400" dirty="0" smtClean="0">
                <a:solidFill>
                  <a:srgbClr val="8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400" dirty="0" err="1" smtClean="0">
                <a:solidFill>
                  <a:srgbClr val="8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উত্তরাধিকার</a:t>
            </a:r>
            <a:r>
              <a:rPr lang="en-US" sz="2400" dirty="0" smtClean="0">
                <a:solidFill>
                  <a:srgbClr val="8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400" dirty="0" err="1" smtClean="0">
                <a:solidFill>
                  <a:srgbClr val="8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সম্পত্তির</a:t>
            </a:r>
            <a:r>
              <a:rPr lang="en-US" sz="2400" dirty="0" smtClean="0">
                <a:solidFill>
                  <a:srgbClr val="8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rgbClr val="8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ভোগ</a:t>
            </a:r>
            <a:r>
              <a:rPr lang="en-US" sz="2400" dirty="0" smtClean="0">
                <a:solidFill>
                  <a:srgbClr val="8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rgbClr val="8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দখল</a:t>
            </a:r>
            <a:r>
              <a:rPr lang="en-US" sz="2400" dirty="0" smtClean="0">
                <a:solidFill>
                  <a:srgbClr val="8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rgbClr val="8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ইত্যাদিতে</a:t>
            </a:r>
            <a:r>
              <a:rPr lang="en-US" sz="2400" dirty="0" smtClean="0">
                <a:solidFill>
                  <a:srgbClr val="8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rgbClr val="8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মাহারির</a:t>
            </a:r>
            <a:r>
              <a:rPr lang="en-US" sz="2400" dirty="0" smtClean="0">
                <a:solidFill>
                  <a:srgbClr val="8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rgbClr val="8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গুরুত্ব</a:t>
            </a:r>
            <a:r>
              <a:rPr lang="en-US" sz="2400" dirty="0" smtClean="0">
                <a:solidFill>
                  <a:srgbClr val="8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rgbClr val="8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অপরিসীম</a:t>
            </a:r>
            <a:r>
              <a:rPr lang="en-US" sz="2400" dirty="0" smtClean="0">
                <a:solidFill>
                  <a:srgbClr val="8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2400" dirty="0">
              <a:solidFill>
                <a:srgbClr val="8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2531" y="2201291"/>
            <a:ext cx="3657600" cy="249631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6" name="TextBox 5"/>
          <p:cNvSpPr txBox="1"/>
          <p:nvPr/>
        </p:nvSpPr>
        <p:spPr>
          <a:xfrm>
            <a:off x="2449655" y="2691081"/>
            <a:ext cx="7413483" cy="138499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মাতার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বংশ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ধরেই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গারোদের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চাতসি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(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গোত্র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) ও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মাহারি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(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মাতৃগোত্র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)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নির্ণয়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গারো সমাজে একই মাহারির পূরুষ ও মহিলার মধ্যে বিয়ে নিষিদ্ধ। বর ও কনেকে ভিন্ন ভিন্ন মাহারির অন্তর্ভুক্ত হতে হয়।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8365" y="2313507"/>
            <a:ext cx="3216059" cy="214014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TextBox 6"/>
          <p:cNvSpPr txBox="1"/>
          <p:nvPr/>
        </p:nvSpPr>
        <p:spPr>
          <a:xfrm>
            <a:off x="3267502" y="4160987"/>
            <a:ext cx="5807657" cy="830997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গারো সমাজে কয়েকটি দল রয়েছে। এই রকম প্রধান পাঁচটি দল হচ্ছে : সাংমা, মারাক, মোমিন, শিরা ও আরেং।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599402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254951" y="1029564"/>
            <a:ext cx="5832764" cy="954107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bn-IN" sz="28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বাংলাদেশে বসবাসকারী গারো নৃগোষ্ঠীর জীবনধারা :	            ‘অর্থনৈতিক জীবন’</a:t>
            </a:r>
            <a:endParaRPr lang="en-US" sz="28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125"/>
          <a:stretch/>
        </p:blipFill>
        <p:spPr>
          <a:xfrm>
            <a:off x="4994129" y="2258639"/>
            <a:ext cx="1991625" cy="132969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5512" y="2258639"/>
            <a:ext cx="2332320" cy="137225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7305" b="16103"/>
          <a:stretch/>
        </p:blipFill>
        <p:spPr>
          <a:xfrm>
            <a:off x="2515258" y="2192487"/>
            <a:ext cx="2015178" cy="143840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8" name="Rounded Rectangle 7"/>
          <p:cNvSpPr/>
          <p:nvPr/>
        </p:nvSpPr>
        <p:spPr>
          <a:xfrm>
            <a:off x="2515258" y="3839705"/>
            <a:ext cx="7245927" cy="2105891"/>
          </a:xfrm>
          <a:prstGeom prst="round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বাংলাদেশের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গারোরা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সাধারণত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কৃষিকাজ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জীবিকা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নির্বাহ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পূর্বে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গারোরা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জুম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চাষে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অভ্যস্থ্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ছিল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বর্তমানে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সমতলের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গারোদের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মধ্যে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জুম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চাষের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প্রচলন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নেই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তারা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হাল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চাষের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সাহায্যে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প্রধানত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ধান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নানা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জাতের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সবজি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আনারস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উৎপাদন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28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114464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9656" y="1359909"/>
            <a:ext cx="7443354" cy="425334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9158" y="2184626"/>
            <a:ext cx="4324350" cy="260391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254951" y="1029564"/>
            <a:ext cx="5832764" cy="95410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বাংলাদেশে বসবাসকারী গারো নৃগোষ্ঠীর জীবনধারা :	            ‘ধর্মীয় জীবন’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Flowchart: Alternate Process 4"/>
          <p:cNvSpPr/>
          <p:nvPr/>
        </p:nvSpPr>
        <p:spPr>
          <a:xfrm>
            <a:off x="2873517" y="2451849"/>
            <a:ext cx="6595631" cy="2069464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গারোদের আদি ধর্মের নাম ‘সাংসারেক’। অতীতে তারা বিভিন্ন দেবদেবীর পূজা করত। তাদের প্রধান দেবতার নাম ছিল ‘তাতারা রাবুগা’। এ ছাড়াও সালজং, সুসিমে, গোয়েরা, মেন প্রভৃতি দেবদেবীর পূজা করত।</a:t>
            </a:r>
            <a:endParaRPr lang="en-US" sz="28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8887" y="1902461"/>
            <a:ext cx="3966675" cy="288607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9" name="Flowchart: Alternate Process 8"/>
          <p:cNvSpPr/>
          <p:nvPr/>
        </p:nvSpPr>
        <p:spPr>
          <a:xfrm>
            <a:off x="2873516" y="2456948"/>
            <a:ext cx="6595631" cy="2069464"/>
          </a:xfrm>
          <a:prstGeom prst="flowChartAlternateProcess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নাচগান, পশু বলিদানের মাধ্যমে তারা ধর্মীয় আচার অনুষ্ঠান পালন করত। কিন্তু বর্তমানে তারা খ্রীষ্টান ধর্মাবলম্বী। তারা এখন বড়দিন সহ অন্যান্য খ্রীষ্ট ধর্মীয় উৎসব পালন করে।</a:t>
            </a:r>
            <a:endParaRPr lang="en-US" sz="28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952388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" dur="5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3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5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3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5" dur="500"/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36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8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build="allAtOnce" animBg="1"/>
      <p:bldP spid="9" grpId="0" build="allAtOnce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9656" y="1359909"/>
            <a:ext cx="7443354" cy="425334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254951" y="1029564"/>
            <a:ext cx="5832764" cy="95410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বাংলাদেশে বসবাসকারী গারো নৃগোষ্ঠীর জীবনধারা :	            ‘সাংস্কৃতিক জীবন’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3455842" y="2026964"/>
            <a:ext cx="5430982" cy="4164484"/>
            <a:chOff x="3650024" y="2237884"/>
            <a:chExt cx="5430982" cy="4164484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 rotWithShape="1">
            <a:blip r:embed="rId4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4573" t="5359" r="25758" b="5162"/>
            <a:stretch/>
          </p:blipFill>
          <p:spPr>
            <a:xfrm>
              <a:off x="5072929" y="2237884"/>
              <a:ext cx="2585172" cy="2980129"/>
            </a:xfrm>
            <a:prstGeom prst="rect">
              <a:avLst/>
            </a:prstGeom>
          </p:spPr>
        </p:pic>
        <p:sp>
          <p:nvSpPr>
            <p:cNvPr id="7" name="Flowchart: Alternate Process 6"/>
            <p:cNvSpPr/>
            <p:nvPr/>
          </p:nvSpPr>
          <p:spPr>
            <a:xfrm>
              <a:off x="3650024" y="5210193"/>
              <a:ext cx="5430982" cy="1192175"/>
            </a:xfrm>
            <a:prstGeom prst="flowChartAlternateProcess">
              <a:avLst/>
            </a:prstGeom>
            <a:solidFill>
              <a:srgbClr val="C0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IN" sz="28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গারো মহিলাদের নিজেদের তৈরি পোশাকের নাম ‘দকমান্দা’ ও ‘দকশাড়ি’। পুরুষদের ঐতিহ্যবাহী পোষাক গান্দো</a:t>
              </a:r>
              <a:endParaRPr lang="en-US" sz="28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pic>
        <p:nvPicPr>
          <p:cNvPr id="3" name="Picture 2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9758" y="1983671"/>
            <a:ext cx="4403150" cy="2935433"/>
          </a:xfrm>
          <a:prstGeom prst="rect">
            <a:avLst/>
          </a:prstGeom>
        </p:spPr>
      </p:pic>
      <p:sp>
        <p:nvSpPr>
          <p:cNvPr id="9" name="Flowchart: Alternate Process 8"/>
          <p:cNvSpPr/>
          <p:nvPr/>
        </p:nvSpPr>
        <p:spPr>
          <a:xfrm>
            <a:off x="2689297" y="4831509"/>
            <a:ext cx="6964072" cy="1422713"/>
          </a:xfrm>
          <a:prstGeom prst="flowChartAlternateProcess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গারোরা খুব আমোদ প্রমোদ প্রিয়। তাদের সামাজিক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উৎসবগুলো</a:t>
            </a:r>
            <a:r>
              <a:rPr lang="bn-IN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কৃষিকেন্দ্রিক। তাদের প্রধান উৎসব ‘ওয়ানগালা’।</a:t>
            </a:r>
            <a:endParaRPr lang="en-US" sz="28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285591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9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2292927" y="1386348"/>
            <a:ext cx="7418101" cy="4679130"/>
            <a:chOff x="2209800" y="1372494"/>
            <a:chExt cx="7418101" cy="4679130"/>
          </a:xfrm>
        </p:grpSpPr>
        <p:sp>
          <p:nvSpPr>
            <p:cNvPr id="3" name="Rounded Rectangle 2"/>
            <p:cNvSpPr/>
            <p:nvPr/>
          </p:nvSpPr>
          <p:spPr>
            <a:xfrm>
              <a:off x="2209800" y="1372494"/>
              <a:ext cx="2500745" cy="1620087"/>
            </a:xfrm>
            <a:prstGeom prst="round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Rounded Rectangle 3"/>
            <p:cNvSpPr/>
            <p:nvPr/>
          </p:nvSpPr>
          <p:spPr>
            <a:xfrm>
              <a:off x="7019783" y="1444701"/>
              <a:ext cx="2438400" cy="1547879"/>
            </a:xfrm>
            <a:prstGeom prst="round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ounded Rectangle 5"/>
            <p:cNvSpPr/>
            <p:nvPr/>
          </p:nvSpPr>
          <p:spPr>
            <a:xfrm>
              <a:off x="2209800" y="4457330"/>
              <a:ext cx="2500745" cy="1594294"/>
            </a:xfrm>
            <a:prstGeom prst="round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ounded Rectangle 6"/>
            <p:cNvSpPr/>
            <p:nvPr/>
          </p:nvSpPr>
          <p:spPr>
            <a:xfrm>
              <a:off x="7159336" y="4457330"/>
              <a:ext cx="2468565" cy="1594294"/>
            </a:xfrm>
            <a:prstGeom prst="round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ounded Rectangle 4"/>
            <p:cNvSpPr/>
            <p:nvPr/>
          </p:nvSpPr>
          <p:spPr>
            <a:xfrm>
              <a:off x="4447309" y="2888669"/>
              <a:ext cx="2881745" cy="1648691"/>
            </a:xfrm>
            <a:prstGeom prst="roundRect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IN" sz="2800" dirty="0" smtClean="0">
                  <a:solidFill>
                    <a:schemeClr val="accent2">
                      <a:lumMod val="50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গারোদের প্রিয় খাবার</a:t>
              </a:r>
              <a:endParaRPr lang="en-US" sz="2800" dirty="0">
                <a:solidFill>
                  <a:schemeClr val="accent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pic>
        <p:nvPicPr>
          <p:cNvPr id="9" name="Picture 8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2926" y="1386348"/>
            <a:ext cx="2536610" cy="162008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2911" y="1386348"/>
            <a:ext cx="2438400" cy="158544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66708" y="4471184"/>
            <a:ext cx="2444320" cy="159429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918" t="20312" r="8963" b="31555"/>
          <a:stretch/>
        </p:blipFill>
        <p:spPr>
          <a:xfrm>
            <a:off x="2292927" y="4471182"/>
            <a:ext cx="2500745" cy="163483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8312351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0383" y="1359909"/>
            <a:ext cx="7443354" cy="425334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695824" y="1487037"/>
            <a:ext cx="2291811" cy="70788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bn-IN" sz="4000" b="1" dirty="0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জোড়ায় কাজ</a:t>
            </a:r>
            <a:endParaRPr lang="en-US" sz="4000" b="1" dirty="0">
              <a:ln w="11430"/>
              <a:solidFill>
                <a:schemeClr val="tx1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918844" y="1951731"/>
            <a:ext cx="1730415" cy="46166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bn-IN" sz="24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সময় – ৬ মিঃ</a:t>
            </a:r>
            <a:endParaRPr lang="en-US" sz="24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101506" y="2848484"/>
            <a:ext cx="5017257" cy="58477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bn-IN" sz="3200" b="1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১। গারোদের আদি ধর্মের নাম কি</a:t>
            </a:r>
            <a:r>
              <a:rPr lang="bn-IN" sz="2800" b="1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?</a:t>
            </a:r>
            <a:endParaRPr lang="en-US" sz="2800" b="1" spc="50" dirty="0">
              <a:ln w="11430"/>
              <a:solidFill>
                <a:srgbClr val="00206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101507" y="3740001"/>
            <a:ext cx="2551148" cy="589892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bn-IN" sz="3200" b="1" spc="50" dirty="0" smtClean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২। মেওয়া কি?</a:t>
            </a:r>
            <a:endParaRPr lang="en-US" sz="3600" b="1" spc="50" dirty="0">
              <a:ln w="11430"/>
              <a:solidFill>
                <a:srgbClr val="C0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137099" y="4607709"/>
            <a:ext cx="5175628" cy="58477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bn-IN" sz="3200" b="1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৩। গারোদের প্রধান উৎসবের নাম কি</a:t>
            </a:r>
            <a:r>
              <a:rPr lang="bn-IN" sz="2800" b="1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?</a:t>
            </a:r>
            <a:endParaRPr lang="en-US" sz="2800" b="1" spc="50" dirty="0">
              <a:ln w="11430"/>
              <a:solidFill>
                <a:srgbClr val="00206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729328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 tmFilter="0,0; .5, 1; 1, 1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 tmFilter="0,0; .5, 1; 1, 1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 tmFilter="0,0; .5, 1; 1, 1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0383" y="1359909"/>
            <a:ext cx="7443354" cy="4253345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</p:pic>
      <p:sp>
        <p:nvSpPr>
          <p:cNvPr id="3" name="TextBox 2"/>
          <p:cNvSpPr txBox="1"/>
          <p:nvPr/>
        </p:nvSpPr>
        <p:spPr>
          <a:xfrm>
            <a:off x="4938279" y="1620983"/>
            <a:ext cx="2327562" cy="769441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IN" sz="4400" b="1" dirty="0" smtClean="0">
                <a:ln w="9525">
                  <a:solidFill>
                    <a:srgbClr val="92D050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বাড়ীর কাজ</a:t>
            </a:r>
            <a:endParaRPr lang="en-US" sz="4400" b="1" dirty="0">
              <a:ln w="9525">
                <a:solidFill>
                  <a:srgbClr val="92D050"/>
                </a:solidFill>
                <a:prstDash val="solid"/>
              </a:ln>
              <a:solidFill>
                <a:srgbClr val="002060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693841" y="3131128"/>
            <a:ext cx="6816437" cy="1077218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১। গারোদের সামাজিক, অর্থনৈতিক, সাংস্কৃতিক ও</a:t>
            </a:r>
          </a:p>
          <a:p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ধর্মীয় জীবনের প্রধান প্রধান বৈশিষ্ট্য উল্লেখ কর।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625288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0383" y="1359909"/>
            <a:ext cx="7443354" cy="4253345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</p:pic>
      <p:pic>
        <p:nvPicPr>
          <p:cNvPr id="8" name="Picture 2" descr="C:\Users\SMART\Desktop\munni\Bappea23201102171297919606_goodbye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339830" y="1156402"/>
            <a:ext cx="5524460" cy="466035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TextBox 8"/>
          <p:cNvSpPr txBox="1"/>
          <p:nvPr/>
        </p:nvSpPr>
        <p:spPr>
          <a:xfrm>
            <a:off x="2589045" y="2049333"/>
            <a:ext cx="3216874" cy="1107996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 anchor="ctr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6600" b="1" dirty="0" err="1" smtClean="0">
                <a:ln w="11430"/>
                <a:solidFill>
                  <a:srgbClr val="7030A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ধন্যবাদ</a:t>
            </a:r>
            <a:endParaRPr lang="en-US" sz="6600" b="1" dirty="0">
              <a:ln w="11430"/>
              <a:solidFill>
                <a:srgbClr val="7030A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2167397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0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2449656" y="1359909"/>
            <a:ext cx="7443354" cy="4253345"/>
            <a:chOff x="2449656" y="1359909"/>
            <a:chExt cx="7443354" cy="4253345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49656" y="1359909"/>
              <a:ext cx="7443354" cy="4253345"/>
            </a:xfrm>
            <a:prstGeom prst="rect">
              <a:avLst/>
            </a:prstGeom>
          </p:spPr>
        </p:pic>
        <p:sp>
          <p:nvSpPr>
            <p:cNvPr id="3" name="TextBox 2"/>
            <p:cNvSpPr txBox="1"/>
            <p:nvPr/>
          </p:nvSpPr>
          <p:spPr>
            <a:xfrm>
              <a:off x="4439515" y="2840183"/>
              <a:ext cx="3463636" cy="830997"/>
            </a:xfrm>
            <a:prstGeom prst="rect">
              <a:avLst/>
            </a:prstGeom>
            <a:solidFill>
              <a:srgbClr val="92D050"/>
            </a:solidFill>
          </p:spPr>
          <p:txBody>
            <a:bodyPr wrap="square" rtlCol="0">
              <a:spAutoFit/>
            </a:bodyPr>
            <a:lstStyle/>
            <a:p>
              <a:r>
                <a:rPr lang="en-US" sz="4800" b="1" dirty="0" err="1" smtClean="0">
                  <a:ln w="13462">
                    <a:solidFill>
                      <a:schemeClr val="bg1"/>
                    </a:solidFill>
                    <a:prstDash val="solid"/>
                  </a:ln>
                  <a:solidFill>
                    <a:srgbClr val="C00000"/>
                  </a:solidFill>
                  <a:effectLst>
                    <a:outerShdw dist="38100" dir="2700000" algn="bl" rotWithShape="0">
                      <a:schemeClr val="accent5"/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কেমন</a:t>
              </a:r>
              <a:r>
                <a:rPr lang="en-US" sz="4800" b="1" dirty="0" smtClean="0">
                  <a:ln w="13462">
                    <a:solidFill>
                      <a:schemeClr val="bg1"/>
                    </a:solidFill>
                    <a:prstDash val="solid"/>
                  </a:ln>
                  <a:solidFill>
                    <a:srgbClr val="C00000"/>
                  </a:solidFill>
                  <a:effectLst>
                    <a:outerShdw dist="38100" dir="2700000" algn="bl" rotWithShape="0">
                      <a:schemeClr val="accent5"/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4800" b="1" dirty="0" err="1" smtClean="0">
                  <a:ln w="13462">
                    <a:solidFill>
                      <a:schemeClr val="bg1"/>
                    </a:solidFill>
                    <a:prstDash val="solid"/>
                  </a:ln>
                  <a:solidFill>
                    <a:srgbClr val="C00000"/>
                  </a:solidFill>
                  <a:effectLst>
                    <a:outerShdw dist="38100" dir="2700000" algn="bl" rotWithShape="0">
                      <a:schemeClr val="accent5"/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আছ</a:t>
              </a:r>
              <a:r>
                <a:rPr lang="en-US" sz="4800" b="1" dirty="0" smtClean="0">
                  <a:ln w="13462">
                    <a:solidFill>
                      <a:schemeClr val="bg1"/>
                    </a:solidFill>
                    <a:prstDash val="solid"/>
                  </a:ln>
                  <a:solidFill>
                    <a:srgbClr val="C00000"/>
                  </a:solidFill>
                  <a:effectLst>
                    <a:outerShdw dist="38100" dir="2700000" algn="bl" rotWithShape="0">
                      <a:schemeClr val="accent5"/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4800" b="1" dirty="0" err="1" smtClean="0">
                  <a:ln w="13462">
                    <a:solidFill>
                      <a:schemeClr val="bg1"/>
                    </a:solidFill>
                    <a:prstDash val="solid"/>
                  </a:ln>
                  <a:solidFill>
                    <a:srgbClr val="C00000"/>
                  </a:solidFill>
                  <a:effectLst>
                    <a:outerShdw dist="38100" dir="2700000" algn="bl" rotWithShape="0">
                      <a:schemeClr val="accent5"/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সবাই</a:t>
              </a:r>
              <a:endParaRPr lang="en-US" sz="48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C0000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76112573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9656" y="1359909"/>
            <a:ext cx="7443354" cy="4253345"/>
          </a:xfrm>
          <a:prstGeom prst="rect">
            <a:avLst/>
          </a:prstGeom>
        </p:spPr>
      </p:pic>
      <p:sp>
        <p:nvSpPr>
          <p:cNvPr id="6" name="Rounded Rectangle 5"/>
          <p:cNvSpPr/>
          <p:nvPr/>
        </p:nvSpPr>
        <p:spPr>
          <a:xfrm>
            <a:off x="2874426" y="2109214"/>
            <a:ext cx="3013752" cy="3122023"/>
          </a:xfrm>
          <a:prstGeom prst="roundRect">
            <a:avLst/>
          </a:prstGeom>
          <a:solidFill>
            <a:srgbClr val="00FF99">
              <a:alpha val="58039"/>
            </a:srgbClr>
          </a:solidFill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bn-IN" dirty="0" smtClean="0"/>
          </a:p>
          <a:p>
            <a:pPr algn="ctr"/>
            <a:endParaRPr lang="bn-IN" dirty="0"/>
          </a:p>
          <a:p>
            <a:pPr algn="ctr"/>
            <a:endParaRPr lang="bn-IN" dirty="0" smtClean="0"/>
          </a:p>
          <a:p>
            <a:pPr algn="ctr"/>
            <a:endParaRPr lang="bn-IN" dirty="0"/>
          </a:p>
          <a:p>
            <a:pPr algn="ctr"/>
            <a:r>
              <a:rPr lang="bn-IN" sz="2000" dirty="0" smtClean="0">
                <a:solidFill>
                  <a:srgbClr val="003399"/>
                </a:solidFill>
              </a:rPr>
              <a:t>মোঃ আবদুল বাসেত</a:t>
            </a:r>
          </a:p>
          <a:p>
            <a:pPr algn="ctr"/>
            <a:r>
              <a:rPr lang="bn-IN" dirty="0" smtClean="0">
                <a:solidFill>
                  <a:schemeClr val="tx1"/>
                </a:solidFill>
              </a:rPr>
              <a:t>সহ. শিক্ষক (আই.সি.টি)</a:t>
            </a:r>
          </a:p>
          <a:p>
            <a:pPr algn="ctr"/>
            <a:r>
              <a:rPr lang="bn-IN" dirty="0" smtClean="0">
                <a:solidFill>
                  <a:schemeClr val="accent5">
                    <a:lumMod val="50000"/>
                  </a:schemeClr>
                </a:solidFill>
              </a:rPr>
              <a:t>সাতমোড়া উচ্চ বিদ্যালয়</a:t>
            </a:r>
          </a:p>
          <a:p>
            <a:pPr algn="ctr"/>
            <a:r>
              <a:rPr lang="bn-IN" dirty="0" smtClean="0">
                <a:solidFill>
                  <a:schemeClr val="accent5">
                    <a:lumMod val="50000"/>
                  </a:schemeClr>
                </a:solidFill>
              </a:rPr>
              <a:t>নবীনগর, ব্রাহ্মণবাড়ীয়া</a:t>
            </a:r>
          </a:p>
          <a:p>
            <a:pPr algn="ctr"/>
            <a:r>
              <a:rPr lang="en-US" dirty="0" smtClean="0">
                <a:solidFill>
                  <a:schemeClr val="tx1"/>
                </a:solidFill>
              </a:rPr>
              <a:t>Cell: 01710998333</a:t>
            </a:r>
          </a:p>
          <a:p>
            <a:r>
              <a:rPr lang="bn-IN" sz="1400" dirty="0" smtClean="0">
                <a:solidFill>
                  <a:schemeClr val="tx1"/>
                </a:solidFill>
              </a:rPr>
              <a:t>     </a:t>
            </a:r>
            <a:r>
              <a:rPr lang="en-US" sz="1400" dirty="0" smtClean="0">
                <a:solidFill>
                  <a:schemeClr val="tx1"/>
                </a:solidFill>
              </a:rPr>
              <a:t>Email: shsab1972@gmail.com</a:t>
            </a:r>
            <a:endParaRPr lang="bn-IN" sz="1400" dirty="0">
              <a:solidFill>
                <a:schemeClr val="tx1"/>
              </a:solidFill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6761018" y="2109214"/>
            <a:ext cx="2922463" cy="3122023"/>
          </a:xfrm>
          <a:prstGeom prst="roundRect">
            <a:avLst/>
          </a:prstGeom>
          <a:solidFill>
            <a:srgbClr val="00CC00">
              <a:alpha val="38824"/>
            </a:srgbClr>
          </a:solidFill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 smtClean="0">
              <a:solidFill>
                <a:schemeClr val="bg1"/>
              </a:solidFill>
            </a:endParaRPr>
          </a:p>
          <a:p>
            <a:pPr algn="ctr"/>
            <a:endParaRPr lang="en-US" dirty="0">
              <a:solidFill>
                <a:schemeClr val="bg1"/>
              </a:solidFill>
            </a:endParaRPr>
          </a:p>
          <a:p>
            <a:pPr algn="ctr"/>
            <a:endParaRPr lang="en-US" dirty="0" smtClean="0">
              <a:solidFill>
                <a:schemeClr val="bg1"/>
              </a:solidFill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5085783" y="1200343"/>
            <a:ext cx="2443829" cy="783193"/>
          </a:xfrm>
          <a:prstGeom prst="roundRect">
            <a:avLst/>
          </a:prstGeom>
        </p:spPr>
        <p:style>
          <a:lnRef idx="0">
            <a:scrgbClr r="0" g="0" b="0"/>
          </a:lnRef>
          <a:fillRef idx="1003">
            <a:schemeClr val="lt2"/>
          </a:fillRef>
          <a:effectRef idx="0">
            <a:scrgbClr r="0" g="0" b="0"/>
          </a:effectRef>
          <a:fontRef idx="major"/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cap="none" spc="50" dirty="0" err="1" smtClean="0">
                <a:ln w="0">
                  <a:solidFill>
                    <a:srgbClr val="002060"/>
                  </a:solidFill>
                </a:ln>
                <a:solidFill>
                  <a:srgbClr val="FFC00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পরিচিতি</a:t>
            </a:r>
            <a:endParaRPr lang="en-US" sz="4000" b="1" cap="none" spc="50" dirty="0">
              <a:ln w="0">
                <a:solidFill>
                  <a:srgbClr val="002060"/>
                </a:solidFill>
              </a:ln>
              <a:solidFill>
                <a:srgbClr val="FFC000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3548" y="2278045"/>
            <a:ext cx="1327197" cy="995398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10" name="TextBox 9"/>
          <p:cNvSpPr txBox="1"/>
          <p:nvPr/>
        </p:nvSpPr>
        <p:spPr>
          <a:xfrm>
            <a:off x="6761018" y="2732841"/>
            <a:ext cx="2854538" cy="2369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বিষয়</a:t>
            </a:r>
            <a:r>
              <a:rPr lang="en-US" sz="2800" b="1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:</a:t>
            </a:r>
            <a:r>
              <a:rPr lang="bn-IN" sz="2800" b="1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800" b="1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বাংলাদেশ ও বিশ্বপরিচয়</a:t>
            </a:r>
            <a:endParaRPr lang="bn-IN" sz="2800" b="1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IN" sz="2400" b="1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শ্রেণিঃ </a:t>
            </a:r>
            <a:r>
              <a:rPr lang="bn-IN" sz="2400" b="1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অষ্টম</a:t>
            </a:r>
            <a:endParaRPr lang="en-US" sz="2400" b="1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2400" b="1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অধ্যায়ঃ</a:t>
            </a:r>
            <a:r>
              <a:rPr lang="en-US" sz="2400" b="1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একা</a:t>
            </a:r>
            <a:r>
              <a:rPr lang="bn-IN" sz="2400" b="1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দশ  </a:t>
            </a:r>
            <a:r>
              <a:rPr lang="bn-IN" sz="2400" b="1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 </a:t>
            </a:r>
            <a:r>
              <a:rPr lang="bn-IN" sz="2400" b="1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– </a:t>
            </a:r>
            <a:r>
              <a:rPr lang="bn-IN" sz="2400" b="1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3</a:t>
            </a:r>
          </a:p>
          <a:p>
            <a:pPr algn="ctr"/>
            <a:r>
              <a:rPr lang="bn-IN" sz="2400" b="1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সময়ঃ </a:t>
            </a:r>
            <a:r>
              <a:rPr lang="bn-IN" sz="2400" b="1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৫০ মিনিট।</a:t>
            </a:r>
          </a:p>
          <a:p>
            <a:pPr algn="ctr"/>
            <a:r>
              <a:rPr lang="bn-IN" sz="2000" b="1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তারিখঃ 23 </a:t>
            </a:r>
            <a:r>
              <a:rPr lang="en-US" sz="2000" b="1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সেপ্টেম্বর</a:t>
            </a:r>
            <a:r>
              <a:rPr lang="bn-IN" sz="2000" b="1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২০১৯ </a:t>
            </a:r>
            <a:r>
              <a:rPr lang="bn-IN" sz="2000" b="1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খ্রিঃ।</a:t>
            </a:r>
            <a:r>
              <a:rPr lang="en-US" sz="2000" b="1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7895019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uiExpand="1" build="p" animBg="1"/>
      <p:bldP spid="7" grpId="0" animBg="1"/>
      <p:bldP spid="8" grpId="0" animBg="1"/>
      <p:bldP spid="10" grpId="0" build="allAtOnce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9656" y="1359909"/>
            <a:ext cx="7443354" cy="425334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4223" y="2085973"/>
            <a:ext cx="4214219" cy="28012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4559" y="2245623"/>
            <a:ext cx="3773545" cy="248710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42443505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9656" y="1359909"/>
            <a:ext cx="7443354" cy="425334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729345" y="1468581"/>
            <a:ext cx="3713018" cy="46166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আজকের</a:t>
            </a:r>
            <a:r>
              <a:rPr lang="en-US" sz="24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</a:t>
            </a:r>
            <a:r>
              <a:rPr lang="en-US" sz="24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আলোচ্য</a:t>
            </a:r>
            <a:r>
              <a:rPr lang="en-US" sz="24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</a:t>
            </a:r>
            <a:r>
              <a:rPr lang="en-US" sz="24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বিষয়</a:t>
            </a:r>
            <a:endParaRPr lang="en-US" sz="2400" dirty="0">
              <a:solidFill>
                <a:srgbClr val="00206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173247" y="2710725"/>
            <a:ext cx="4538231" cy="71134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40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বাংলাদেশের বিভিন্ন নৃগোষ্ঠী </a:t>
            </a:r>
            <a:endParaRPr lang="en-US" sz="4000" b="1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173247" y="3806315"/>
            <a:ext cx="4538231" cy="71134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40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C0000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পাঠ-৩.  গারো</a:t>
            </a:r>
            <a:endParaRPr lang="en-US" sz="4000" b="1" dirty="0">
              <a:ln w="13462">
                <a:solidFill>
                  <a:schemeClr val="bg1"/>
                </a:solidFill>
                <a:prstDash val="solid"/>
              </a:ln>
              <a:solidFill>
                <a:srgbClr val="C00000"/>
              </a:solidFill>
              <a:effectLst>
                <a:outerShdw dist="38100" dir="2700000" algn="bl" rotWithShape="0">
                  <a:schemeClr val="accent5"/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0586992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9656" y="1359909"/>
            <a:ext cx="7443354" cy="425334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896893" y="1535670"/>
            <a:ext cx="3448147" cy="5847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bn-IN" sz="3200" b="1" dirty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 পাঠ শেষে শিক্ষার্থীরা--- </a:t>
            </a:r>
            <a:endParaRPr lang="en-US" sz="3200" b="1" dirty="0">
              <a:ln w="11430"/>
              <a:solidFill>
                <a:srgbClr val="00206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982706" y="2780027"/>
            <a:ext cx="6469228" cy="830997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571500" indent="-571500">
              <a:buFont typeface="Wingdings" pitchFamily="2" charset="2"/>
              <a:buChar char="Ø"/>
            </a:pPr>
            <a:r>
              <a:rPr lang="bn-IN" sz="2000" b="1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IN" sz="2400" b="1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বাংলাদেশের গারো নৃগোষ্ঠীর ভৌগলিক অবস্থান সম্পর্কে জানব এবং মানচিত্রে শনাক্ত করতে পারব।</a:t>
            </a:r>
            <a:endParaRPr lang="en-US" sz="2400" b="1" spc="50" dirty="0">
              <a:ln w="11430"/>
              <a:solidFill>
                <a:srgbClr val="00206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982705" y="4044235"/>
            <a:ext cx="6469229" cy="860274"/>
          </a:xfrm>
          <a:prstGeom prst="rect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571500" indent="-571500">
              <a:buFont typeface="Wingdings" pitchFamily="2" charset="2"/>
              <a:buChar char="Ø"/>
            </a:pPr>
            <a:r>
              <a:rPr lang="bn-IN" sz="2400" b="1" spc="50" dirty="0">
                <a:ln w="11430"/>
                <a:solidFill>
                  <a:schemeClr val="bg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বাংলাদেশের গারো নৃগোষ্ঠীর সামাজিক, অর্থনৈতিক, ধর্মীয় </a:t>
            </a:r>
          </a:p>
          <a:p>
            <a:r>
              <a:rPr lang="bn-IN" sz="2400" b="1" spc="50" dirty="0" smtClean="0">
                <a:ln w="11430"/>
                <a:solidFill>
                  <a:schemeClr val="bg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      </a:t>
            </a:r>
            <a:r>
              <a:rPr lang="bn-IN" sz="2400" b="1" spc="50" dirty="0">
                <a:ln w="11430"/>
                <a:solidFill>
                  <a:schemeClr val="bg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ও সাংস্কৃতিক জীবনধারা সম্পর্কে বর্ণনা করতে পারবে।</a:t>
            </a:r>
            <a:endParaRPr lang="en-US" sz="2400" b="1" spc="50" dirty="0">
              <a:ln w="11430"/>
              <a:solidFill>
                <a:schemeClr val="bg1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185095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 tmFilter="0,0; .5, 1; 1, 1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PencilGrayscale/>
                    </a14:imgEffect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4322" y="1302327"/>
            <a:ext cx="7443354" cy="4253345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750" b="100000" l="15310" r="85517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9876" y="928255"/>
            <a:ext cx="7912245" cy="43653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TextBox 3"/>
          <p:cNvSpPr txBox="1"/>
          <p:nvPr/>
        </p:nvSpPr>
        <p:spPr>
          <a:xfrm>
            <a:off x="2507673" y="5067538"/>
            <a:ext cx="7190509" cy="1569660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বাংলাদেশের ময়মনসিংহ বিভাগে বসবাসকারী  ক্ষুদ্র নৃগোষ্ঠীর মধ্যে গারোরা হল সংখ্যাগরিষ্ঠ। এছাড়াও টাংগাইলের মধুপুর, গাজীপুরের শ্রীপুর এবং সিলেট জেলায় ও কিছু সংখ্যক গারো রয়েছে।</a:t>
            </a:r>
            <a:r>
              <a:rPr lang="en-US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বাংলাদেশের</a:t>
            </a:r>
            <a:r>
              <a:rPr lang="en-US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বাইরে</a:t>
            </a:r>
            <a:r>
              <a:rPr lang="en-US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ভারতের</a:t>
            </a:r>
            <a:r>
              <a:rPr lang="en-US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মেঘালয়</a:t>
            </a:r>
            <a:r>
              <a:rPr lang="en-US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2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অন্যান্য</a:t>
            </a:r>
            <a:r>
              <a:rPr lang="en-US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রাজ্যেও</a:t>
            </a:r>
            <a:r>
              <a:rPr lang="en-US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গারোরা</a:t>
            </a:r>
            <a:r>
              <a:rPr lang="en-US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বাস</a:t>
            </a:r>
            <a:r>
              <a:rPr lang="en-US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2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639453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9656" y="1359909"/>
            <a:ext cx="7443354" cy="425334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3432" y="2183604"/>
            <a:ext cx="3915801" cy="260595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TextBox 3"/>
          <p:cNvSpPr txBox="1"/>
          <p:nvPr/>
        </p:nvSpPr>
        <p:spPr>
          <a:xfrm>
            <a:off x="3103418" y="5194105"/>
            <a:ext cx="6428509" cy="830997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গারোদের আদি বাসস্থান তিব্বতে। গারোরা সাধারণত ‘মান্দি’ নামে পরিচয় দিতে পছন্দ করে। গারোরা মঙোলীয় নৃগোষ্ঠীর লোক।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6680535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4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8056" y="1366698"/>
            <a:ext cx="7458076" cy="430703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820949" y="1375494"/>
            <a:ext cx="2031060" cy="707886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bn-IN" sz="4000" b="1" dirty="0" smtClean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একক কাজ</a:t>
            </a:r>
            <a:endParaRPr lang="en-US" sz="4000" b="1" dirty="0">
              <a:ln w="11430"/>
              <a:solidFill>
                <a:srgbClr val="FFFF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013926" y="1963107"/>
            <a:ext cx="1730415" cy="46166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bn-IN" sz="24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সময় – ৫ মিঃ</a:t>
            </a:r>
            <a:endParaRPr lang="en-US" sz="24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197355" y="3339666"/>
            <a:ext cx="6099478" cy="1077218"/>
          </a:xfrm>
          <a:prstGeom prst="rect">
            <a:avLst/>
          </a:prstGeom>
          <a:solidFill>
            <a:srgbClr val="00FFFF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571500" indent="-571500">
              <a:buFont typeface="Wingdings" pitchFamily="2" charset="2"/>
              <a:buChar char="Ø"/>
            </a:pPr>
            <a:r>
              <a:rPr lang="bn-IN" sz="3200" b="1" spc="50" dirty="0" smtClean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বাংলাদেশের কোন কোন জেলায় গারোদের বেশী দেখতে পাওয়া যায়</a:t>
            </a:r>
            <a:r>
              <a:rPr lang="bn-IN" sz="2800" b="1" spc="50" dirty="0" smtClean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?</a:t>
            </a:r>
            <a:endParaRPr lang="en-US" sz="2800" b="1" spc="50" dirty="0">
              <a:ln w="11430"/>
              <a:solidFill>
                <a:srgbClr val="C0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724317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 tmFilter="0,0; .5, 1; 1, 1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322</TotalTime>
  <Words>534</Words>
  <Application>Microsoft Office PowerPoint</Application>
  <PresentationFormat>Widescreen</PresentationFormat>
  <Paragraphs>59</Paragraphs>
  <Slides>18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5" baseType="lpstr">
      <vt:lpstr>Arial</vt:lpstr>
      <vt:lpstr>Calibri</vt:lpstr>
      <vt:lpstr>Calibri Light</vt:lpstr>
      <vt:lpstr>NikoshBAN</vt:lpstr>
      <vt:lpstr>Vrinda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Asif Knight Sani</dc:creator>
  <cp:lastModifiedBy>Asif Knight Sani</cp:lastModifiedBy>
  <cp:revision>98</cp:revision>
  <dcterms:created xsi:type="dcterms:W3CDTF">2019-09-21T13:00:48Z</dcterms:created>
  <dcterms:modified xsi:type="dcterms:W3CDTF">2019-09-23T15:56:48Z</dcterms:modified>
</cp:coreProperties>
</file>