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C6379-1F43-4518-94BB-814E0725BE3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E3EAA-53EA-47D1-B76E-61749B1F1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E3EAA-53EA-47D1-B76E-61749B1F17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457200"/>
            <a:ext cx="3200400" cy="39395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676400"/>
            <a:ext cx="5791200" cy="4724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95400"/>
            <a:ext cx="8542723" cy="3477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1714500" lvl="3" indent="-342900">
              <a:buAutoNum type="arabicPeriod"/>
            </a:pPr>
            <a:r>
              <a:rPr lang="bn-BD" sz="4400" b="1" dirty="0" smtClean="0">
                <a:latin typeface="NikoshBAN" pitchFamily="2" charset="0"/>
                <a:ea typeface="Ebrima"/>
                <a:cs typeface="NikoshBAN" pitchFamily="2" charset="0"/>
              </a:rPr>
              <a:t>কোণক কী?</a:t>
            </a:r>
          </a:p>
          <a:p>
            <a:pPr marL="1714500" lvl="3" indent="-342900">
              <a:buAutoNum type="arabicPeriod"/>
            </a:pPr>
            <a:r>
              <a:rPr lang="bn-BD" sz="4400" dirty="0" smtClean="0">
                <a:latin typeface="NikoshBAN" pitchFamily="2" charset="0"/>
                <a:ea typeface="Ebrima"/>
                <a:cs typeface="NikoshBAN" pitchFamily="2" charset="0"/>
              </a:rPr>
              <a:t>কোণকের আয়তন নির্ণয়ের সূত্রটি উল্লেখ কর।</a:t>
            </a:r>
          </a:p>
          <a:p>
            <a:pPr marL="342900" indent="-342900" algn="ctr"/>
            <a:r>
              <a:rPr lang="bn-BD" sz="4400" dirty="0" smtClean="0">
                <a:latin typeface="NikoshBAN" pitchFamily="2" charset="0"/>
                <a:ea typeface="Ebrima"/>
                <a:cs typeface="NikoshBAN" pitchFamily="2" charset="0"/>
              </a:rPr>
              <a:t>৩।কোণকের ক্ষেত্রফল নির্ণয়ের সূত্রটি উল্লেখ কর।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04800"/>
            <a:ext cx="127951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28800"/>
            <a:ext cx="8458200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সমবৃত্তভূমিক কোণকের উচ্চতা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12</a:t>
            </a:r>
            <a:r>
              <a:rPr lang="bn-BD" sz="4000" dirty="0" smtClean="0">
                <a:latin typeface="NikoshBAN" pitchFamily="2" charset="0"/>
                <a:ea typeface="Ebrima"/>
                <a:cs typeface="NikoshBAN" pitchFamily="2" charset="0"/>
              </a:rPr>
              <a:t> সে,মি,</a:t>
            </a:r>
          </a:p>
          <a:p>
            <a:r>
              <a:rPr lang="bn-BD" sz="4000" dirty="0" smtClean="0">
                <a:latin typeface="NikoshBAN" pitchFamily="2" charset="0"/>
                <a:ea typeface="Ebrima"/>
                <a:cs typeface="NikoshBAN" pitchFamily="2" charset="0"/>
              </a:rPr>
              <a:t>এবং ভুমির ব্যাস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10</a:t>
            </a:r>
            <a:r>
              <a:rPr lang="bn-BD" sz="4000" dirty="0" smtClean="0">
                <a:latin typeface="NikoshBAN" pitchFamily="2" charset="0"/>
                <a:ea typeface="Ebrima"/>
                <a:cs typeface="NikoshBAN" pitchFamily="2" charset="0"/>
              </a:rPr>
              <a:t> সে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4000" dirty="0" smtClean="0">
                <a:latin typeface="NikoshBAN" pitchFamily="2" charset="0"/>
                <a:ea typeface="Ebrima"/>
                <a:cs typeface="NikoshBAN" pitchFamily="2" charset="0"/>
              </a:rPr>
              <a:t>মি</a:t>
            </a:r>
            <a:r>
              <a:rPr lang="en-US" sz="4000" dirty="0" smtClean="0">
                <a:latin typeface="NikoshBAN" pitchFamily="2" charset="0"/>
                <a:ea typeface="Ebrima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ea typeface="Ebrima"/>
                <a:cs typeface="NikoshBAN" pitchFamily="2" charset="0"/>
              </a:rPr>
              <a:t> হলে তার  হেলানো উচ্চতা, বক্রতলেরক্ষেত্রফলও আয়তন নির্ণয় করে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2007281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67056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228600"/>
            <a:ext cx="27432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শিক্ষক 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মিয়া,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 শ্যামপুর বহুমুখী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হাইস্কুল অ্যান্ড কলেজ,ঢাকা-১২০৪।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পাঠ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দশম   শ্রেণি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    উচ্চতর  গণিত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পাঠের বিষয়ঃ   কোণক সংক্রান্ত সমস্যা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  -১৩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33400" y="1524000"/>
            <a:ext cx="4040188" cy="639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 পরিচিতি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752600"/>
            <a:ext cx="82296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এই পাঠ শেষে শিক্ষারথীরা-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১।কোণকের ক্ষেত্রফল ও আয়তনের সূত্র নির্ণয়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২।কোণকের ক্ষেত্রফল ও আয়তন সংক্রান্ত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সমস্যার সমাধান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৩।কোণক কী তা ব্যাখ্যা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33400"/>
            <a:ext cx="16764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luten-free-c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844" y="2057400"/>
            <a:ext cx="1248156" cy="2133600"/>
          </a:xfrm>
          <a:prstGeom prst="rect">
            <a:avLst/>
          </a:prstGeom>
        </p:spPr>
      </p:pic>
      <p:pic>
        <p:nvPicPr>
          <p:cNvPr id="7" name="Picture 6" descr="images_0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228600"/>
            <a:ext cx="2143125" cy="2143125"/>
          </a:xfrm>
          <a:prstGeom prst="rect">
            <a:avLst/>
          </a:prstGeom>
        </p:spPr>
      </p:pic>
      <p:pic>
        <p:nvPicPr>
          <p:cNvPr id="8" name="Picture 7" descr="images_05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295400"/>
            <a:ext cx="2382981" cy="2438400"/>
          </a:xfrm>
          <a:prstGeom prst="rect">
            <a:avLst/>
          </a:prstGeom>
        </p:spPr>
      </p:pic>
      <p:pic>
        <p:nvPicPr>
          <p:cNvPr id="9" name="Picture 8" descr="images_14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3657600"/>
            <a:ext cx="1543050" cy="2962275"/>
          </a:xfrm>
          <a:prstGeom prst="rect">
            <a:avLst/>
          </a:prstGeom>
        </p:spPr>
      </p:pic>
      <p:pic>
        <p:nvPicPr>
          <p:cNvPr id="12" name="Picture 11" descr="images_12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4467225"/>
            <a:ext cx="1914525" cy="2390775"/>
          </a:xfrm>
          <a:prstGeom prst="rect">
            <a:avLst/>
          </a:prstGeom>
        </p:spPr>
      </p:pic>
      <p:pic>
        <p:nvPicPr>
          <p:cNvPr id="14" name="Picture 13" descr="images_14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6600" y="1905000"/>
            <a:ext cx="1905000" cy="1905000"/>
          </a:xfrm>
          <a:prstGeom prst="rect">
            <a:avLst/>
          </a:prstGeom>
        </p:spPr>
      </p:pic>
      <p:pic>
        <p:nvPicPr>
          <p:cNvPr id="15" name="Picture 14" descr="images_16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9600" y="4572000"/>
            <a:ext cx="2257425" cy="2028825"/>
          </a:xfrm>
          <a:prstGeom prst="rect">
            <a:avLst/>
          </a:prstGeom>
        </p:spPr>
      </p:pic>
      <p:pic>
        <p:nvPicPr>
          <p:cNvPr id="16" name="Picture 15" descr="images_05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4191000"/>
            <a:ext cx="1933575" cy="2362200"/>
          </a:xfrm>
          <a:prstGeom prst="rect">
            <a:avLst/>
          </a:prstGeom>
        </p:spPr>
      </p:pic>
      <p:pic>
        <p:nvPicPr>
          <p:cNvPr id="17" name="Picture 16" descr="images_16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000" y="1676400"/>
            <a:ext cx="2143125" cy="21431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400" y="152400"/>
            <a:ext cx="1600200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লক্ষ্য করঃ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228600"/>
            <a:ext cx="3581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চিত্র গুলোর আকৃতি কী রূপ?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81000"/>
            <a:ext cx="5867400" cy="18774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পাঠঃ কোণক।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images_0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438400"/>
            <a:ext cx="2838450" cy="3348038"/>
          </a:xfrm>
          <a:prstGeom prst="rect">
            <a:avLst/>
          </a:prstGeom>
        </p:spPr>
      </p:pic>
      <p:pic>
        <p:nvPicPr>
          <p:cNvPr id="5" name="Picture 4" descr="images_05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362200"/>
            <a:ext cx="2971800" cy="3581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1"/>
            <a:ext cx="8839200" cy="19082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সমকোণী ত্রিভুজের সমকোণ সংলগ্ন যে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 বাহুকে স্থির রেখে ঐ বাহুর চতুর্দিকে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ত্রিভুজটিকে ঘোরালে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 ঘন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উৎপন্ন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হয় তাকে কোণক 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।কোণকের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হেলান উন্নতি,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13716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কোণকঃ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57600" y="2286000"/>
          <a:ext cx="2357120" cy="615950"/>
        </p:xfrm>
        <a:graphic>
          <a:graphicData uri="http://schemas.openxmlformats.org/presentationml/2006/ole">
            <p:oleObj spid="_x0000_s3073" name="Equation" r:id="rId3" imgW="812520" imgH="3171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2819400"/>
            <a:ext cx="2819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বক্রতলের ক্ষেত্রফল=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76600" y="2743200"/>
          <a:ext cx="4779264" cy="844550"/>
        </p:xfrm>
        <a:graphic>
          <a:graphicData uri="http://schemas.openxmlformats.org/presentationml/2006/ole">
            <p:oleObj spid="_x0000_s3074" name="Equation" r:id="rId4" imgW="1612800" imgH="3171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3581400"/>
            <a:ext cx="304799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সমগ্র তলের ক্ষেত্রফল=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429000" y="3429000"/>
          <a:ext cx="4343400" cy="914400"/>
        </p:xfrm>
        <a:graphic>
          <a:graphicData uri="http://schemas.openxmlformats.org/presentationml/2006/ole">
            <p:oleObj spid="_x0000_s3075" name="Equation" r:id="rId5" imgW="2006280" imgH="3171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" y="4495800"/>
            <a:ext cx="3048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কোণকের আয়তন=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657600" y="4267200"/>
          <a:ext cx="1524000" cy="1074234"/>
        </p:xfrm>
        <a:graphic>
          <a:graphicData uri="http://schemas.openxmlformats.org/presentationml/2006/ole">
            <p:oleObj spid="_x0000_s3076" name="Equation" r:id="rId6" imgW="52056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867401" y="2438400"/>
            <a:ext cx="838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8600" y="3733800"/>
            <a:ext cx="1066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57800" y="4648200"/>
            <a:ext cx="1146468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ঘনএকক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77201" y="2971800"/>
            <a:ext cx="1066800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images_01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4343400"/>
            <a:ext cx="2133599" cy="248486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0"/>
            <a:ext cx="6248400" cy="31700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একজন শিক্ষার্থীকে একটি কোণক এঁকে এর ভূমির ব্যাসার্ধ ,উচ্চতা এবংহেলানো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তল চিহ্নিত করতে বলব।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_0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00400"/>
            <a:ext cx="3200400" cy="3419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2133600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733800"/>
            <a:ext cx="4114800" cy="15081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এখানে,ভূমির ব্যাসার্ধ =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উচ্চতা=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h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হেলানো তল=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l</a:t>
            </a:r>
            <a:endParaRPr lang="bn-BD" sz="32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1981199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1" y="381000"/>
            <a:ext cx="6400799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4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উচ্চতা বিশিষ্ট একটি সমবৃত্ত ভুমিক কোণকের ভুমির ব্যাসার্ধ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।</a:t>
            </a:r>
            <a:endParaRPr lang="bn-BD" sz="28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এর আয়তন ও হেলান তলের ক্ষেত্রফল নির্ণয় কর।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1141659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28194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দেয়া আছে, কোণকের উচ্চতা,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h=4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এবং ভুমির ব্যাসার্ধ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।</a:t>
            </a:r>
          </a:p>
          <a:p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      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       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কোণকের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আয়তন=</a:t>
            </a:r>
            <a:endParaRPr lang="bn-BD" sz="24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                  =</a:t>
            </a:r>
            <a:endParaRPr lang="bn-BD" sz="24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                 =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113.098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8200" y="2438400"/>
          <a:ext cx="1676400" cy="990600"/>
        </p:xfrm>
        <a:graphic>
          <a:graphicData uri="http://schemas.openxmlformats.org/presentationml/2006/ole">
            <p:oleObj spid="_x0000_s1026" name="Equation" r:id="rId3" imgW="52056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9000" y="3048000"/>
          <a:ext cx="2286001" cy="838200"/>
        </p:xfrm>
        <a:graphic>
          <a:graphicData uri="http://schemas.openxmlformats.org/presentationml/2006/ole">
            <p:oleObj spid="_x0000_s1027" name="Equation" r:id="rId4" imgW="113004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3352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962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(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প্রায়)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2743200"/>
          <a:ext cx="381000" cy="292100"/>
        </p:xfrm>
        <a:graphic>
          <a:graphicData uri="http://schemas.openxmlformats.org/presentationml/2006/ole">
            <p:oleObj spid="_x0000_s1028" name="Equation" r:id="rId5" imgW="139680" imgH="1267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" y="4572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কোণকের হেলান তলের ক্ষেত্রফল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86200" y="4419600"/>
          <a:ext cx="3372428" cy="1752600"/>
        </p:xfrm>
        <a:graphic>
          <a:graphicData uri="http://schemas.openxmlformats.org/presentationml/2006/ole">
            <p:oleObj spid="_x0000_s1030" name="Equation" r:id="rId6" imgW="1612800" imgH="8380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29200" y="5791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বর্গ সে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Ans.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8153400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একটি সমবৃত্তভূমিক কোণকের উচ্চতা</a:t>
            </a:r>
            <a:r>
              <a:rPr lang="en-US" sz="6000" dirty="0" smtClean="0">
                <a:latin typeface="Arial Unicode MS"/>
                <a:ea typeface="Arial Unicode MS"/>
                <a:cs typeface="Arial Unicode MS"/>
              </a:rPr>
              <a:t>8</a:t>
            </a:r>
            <a:r>
              <a:rPr lang="bn-BD" sz="6000" dirty="0" smtClean="0">
                <a:latin typeface="NikoshBAN" pitchFamily="2" charset="0"/>
                <a:ea typeface="Ebrima"/>
                <a:cs typeface="NikoshBAN" pitchFamily="2" charset="0"/>
              </a:rPr>
              <a:t> সে</a:t>
            </a:r>
            <a:r>
              <a:rPr lang="en-US" sz="6000" dirty="0" smtClean="0">
                <a:latin typeface="NikoshBAN" pitchFamily="2" charset="0"/>
                <a:ea typeface="Ebrima"/>
                <a:cs typeface="NikoshBAN" pitchFamily="2" charset="0"/>
              </a:rPr>
              <a:t>.</a:t>
            </a:r>
            <a:r>
              <a:rPr lang="bn-BD" sz="6000" dirty="0" smtClean="0">
                <a:latin typeface="NikoshBAN" pitchFamily="2" charset="0"/>
                <a:ea typeface="Ebrima"/>
                <a:cs typeface="NikoshBAN" pitchFamily="2" charset="0"/>
              </a:rPr>
              <a:t>মি</a:t>
            </a:r>
            <a:r>
              <a:rPr lang="en-US" sz="60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6000" dirty="0" smtClean="0">
                <a:latin typeface="NikoshBAN" pitchFamily="2" charset="0"/>
                <a:ea typeface="Ebrima"/>
                <a:cs typeface="NikoshBAN" pitchFamily="2" charset="0"/>
              </a:rPr>
              <a:t>এবং ভূমির ব্যাসার্ধ </a:t>
            </a:r>
            <a:r>
              <a:rPr lang="en-US" sz="6000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6000" dirty="0" smtClean="0">
                <a:latin typeface="NikoshBAN" pitchFamily="2" charset="0"/>
                <a:ea typeface="Ebrima"/>
                <a:cs typeface="NikoshBAN" pitchFamily="2" charset="0"/>
              </a:rPr>
              <a:t> সে</a:t>
            </a:r>
            <a:r>
              <a:rPr lang="en-US" sz="60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6000" dirty="0" smtClean="0">
                <a:latin typeface="NikoshBAN" pitchFamily="2" charset="0"/>
                <a:ea typeface="Ebrima"/>
                <a:cs typeface="NikoshBAN" pitchFamily="2" charset="0"/>
              </a:rPr>
              <a:t>মি</a:t>
            </a:r>
            <a:r>
              <a:rPr lang="en-US" sz="60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6000" dirty="0" smtClean="0">
                <a:latin typeface="NikoshBAN" pitchFamily="2" charset="0"/>
                <a:ea typeface="Ebrima"/>
                <a:cs typeface="NikoshBAN" pitchFamily="2" charset="0"/>
              </a:rPr>
              <a:t>।এর সম্পূর্ণ তলের ক্ষেত্রফল ওআয়তন নির্ণয়কর।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2133599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337</Words>
  <Application>Microsoft Office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himu</dc:creator>
  <cp:lastModifiedBy>USER</cp:lastModifiedBy>
  <cp:revision>137</cp:revision>
  <dcterms:created xsi:type="dcterms:W3CDTF">2006-08-16T00:00:00Z</dcterms:created>
  <dcterms:modified xsi:type="dcterms:W3CDTF">2019-10-25T16:04:57Z</dcterms:modified>
</cp:coreProperties>
</file>