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3" r:id="rId4"/>
    <p:sldMasterId id="2147483654" r:id="rId5"/>
    <p:sldMasterId id="2147483651" r:id="rId6"/>
    <p:sldMasterId id="2147483652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</p:sld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0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3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viewProps" Target="viewProps.xml"/></Relationships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theme" Target="../theme/theme11.xml"/><Relationship Id="rId4" Type="http://schemas.openxmlformats.org/officeDocument/2006/relationships/image" Target="../media/image17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theme" Target="../theme/theme1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theme" Target="../theme/theme14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theme" Target="../theme/theme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theme" Target="../theme/theme8.xml"/><Relationship Id="rId5" Type="http://schemas.openxmlformats.org/officeDocument/2006/relationships/image" Target="../media/image6.jpg"/><Relationship Id="rId4" Type="http://schemas.openxmlformats.org/officeDocument/2006/relationships/image" Target="../media/image1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124198A-BC7E-49DC-810B-B91A23EACF1B}"/>
              </a:ext>
            </a:extLst>
          </p:cNvPr>
          <p:cNvSpPr txBox="1"/>
          <p:nvPr userDrawn="1"/>
        </p:nvSpPr>
        <p:spPr>
          <a:xfrm>
            <a:off x="2210470" y="1975838"/>
            <a:ext cx="8033657" cy="280076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>
                  <a:noFill/>
                </a:ln>
                <a:solidFill>
                  <a:srgbClr val="00B050"/>
                </a:solidFill>
              </a:rPr>
              <a:t>মাল্টিমি</a:t>
            </a:r>
            <a:r>
              <a:rPr lang="bn-IN" sz="8800" b="1" dirty="0" smtClean="0">
                <a:ln>
                  <a:noFill/>
                </a:ln>
                <a:solidFill>
                  <a:srgbClr val="00B050"/>
                </a:solidFill>
              </a:rPr>
              <a:t>ডিয়া ক্লাসে সবাইকে স্বাগত </a:t>
            </a:r>
            <a:endParaRPr lang="en-US" sz="8800" b="1" dirty="0">
              <a:ln>
                <a:noFill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7270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701800"/>
            <a:ext cx="7556500" cy="357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3695700" y="617950"/>
            <a:ext cx="4622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বৃষ্টির</a:t>
            </a:r>
            <a:r>
              <a:rPr lang="bn-IN" sz="6000" baseline="0" dirty="0" smtClean="0"/>
              <a:t> দিনের খাবার </a:t>
            </a:r>
            <a:endParaRPr lang="en-GB" sz="60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486910" y="5322781"/>
            <a:ext cx="3040380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/>
              <a:t>খিচুড়ি</a:t>
            </a:r>
          </a:p>
        </p:txBody>
      </p:sp>
    </p:spTree>
    <p:extLst>
      <p:ext uri="{BB962C8B-B14F-4D97-AF65-F5344CB8AC3E}">
        <p14:creationId xmlns:p14="http://schemas.microsoft.com/office/powerpoint/2010/main" val="39984849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4" y="2397964"/>
            <a:ext cx="3638550" cy="2288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48" y="2397964"/>
            <a:ext cx="3433148" cy="2288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136" y="2397963"/>
            <a:ext cx="3472264" cy="229562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28719" y="4892962"/>
            <a:ext cx="1485900" cy="1015663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/>
              <a:t>ভর্তা</a:t>
            </a:r>
            <a:r>
              <a:rPr lang="bn-IN" sz="6000" b="1" baseline="0" dirty="0" smtClean="0"/>
              <a:t> </a:t>
            </a:r>
            <a:endParaRPr lang="en-GB" sz="6000" b="1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4566409" y="4892961"/>
            <a:ext cx="3059181" cy="1015663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/>
              <a:t>কাঁচা</a:t>
            </a:r>
            <a:r>
              <a:rPr lang="bn-IN" sz="6000" b="1" baseline="0" dirty="0" smtClean="0"/>
              <a:t> মরিচ </a:t>
            </a:r>
            <a:endParaRPr lang="en-GB" sz="6000" b="1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3318" y="4896255"/>
            <a:ext cx="1485900" cy="1015663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/>
              <a:t>পান্তা</a:t>
            </a:r>
            <a:r>
              <a:rPr lang="bn-IN" sz="6000" b="1" baseline="0" dirty="0" smtClean="0"/>
              <a:t> </a:t>
            </a:r>
            <a:endParaRPr lang="en-GB" sz="6000" b="1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2591031" y="791942"/>
            <a:ext cx="7173981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/>
              <a:t>গরমের দিনে কৃষকের খাবার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7945712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34" y="1157883"/>
            <a:ext cx="3365721" cy="2271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95" y="1143055"/>
            <a:ext cx="3279244" cy="2282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2" y="1189637"/>
            <a:ext cx="3601232" cy="22462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32" y="4225999"/>
            <a:ext cx="2499058" cy="1695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65" y="4219406"/>
            <a:ext cx="2577109" cy="1701920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4291623" y="397362"/>
            <a:ext cx="359053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/>
              <a:t>মিষ্টি</a:t>
            </a:r>
            <a:r>
              <a:rPr lang="bn-IN" sz="3200" b="1" baseline="0" dirty="0" smtClean="0"/>
              <a:t> জাতীয় খাবার </a:t>
            </a:r>
            <a:endParaRPr lang="en-GB" sz="3200" b="1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545307" y="3388219"/>
            <a:ext cx="127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5">
                    <a:lumMod val="75000"/>
                  </a:schemeClr>
                </a:solidFill>
              </a:rPr>
              <a:t>দই </a:t>
            </a:r>
            <a:endParaRPr lang="en-GB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5140027" y="3280729"/>
            <a:ext cx="213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5">
                    <a:lumMod val="75000"/>
                  </a:schemeClr>
                </a:solidFill>
              </a:rPr>
              <a:t>রসগোল্লা</a:t>
            </a:r>
            <a:endParaRPr lang="en-GB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788875" y="3258958"/>
            <a:ext cx="213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5">
                    <a:lumMod val="75000"/>
                  </a:schemeClr>
                </a:solidFill>
              </a:rPr>
              <a:t>চমচম</a:t>
            </a:r>
            <a:endParaRPr lang="en-GB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4225007" y="5839319"/>
            <a:ext cx="127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5">
                    <a:lumMod val="75000"/>
                  </a:schemeClr>
                </a:solidFill>
              </a:rPr>
              <a:t>ক্ষীর</a:t>
            </a:r>
            <a:r>
              <a:rPr lang="bn-IN" sz="5400" b="1" baseline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GB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7374606" y="5775819"/>
            <a:ext cx="165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5">
                    <a:lumMod val="75000"/>
                  </a:schemeClr>
                </a:solidFill>
              </a:rPr>
              <a:t>পায়েস</a:t>
            </a:r>
            <a:endParaRPr lang="en-GB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05910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29" grpId="0"/>
      <p:bldP spid="30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511300" y="1828283"/>
            <a:ext cx="26035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/>
                </a:solidFill>
              </a:rPr>
              <a:t>ঈদের</a:t>
            </a:r>
            <a:r>
              <a:rPr lang="en-US" sz="3200" b="1" baseline="0" dirty="0" smtClean="0">
                <a:solidFill>
                  <a:schemeClr val="accent5"/>
                </a:solidFill>
              </a:rPr>
              <a:t> </a:t>
            </a:r>
            <a:r>
              <a:rPr lang="en-US" sz="3200" b="1" baseline="0" dirty="0" err="1" smtClean="0">
                <a:solidFill>
                  <a:schemeClr val="accent5"/>
                </a:solidFill>
              </a:rPr>
              <a:t>দিনের</a:t>
            </a:r>
            <a:r>
              <a:rPr lang="en-US" sz="3200" b="1" baseline="0" dirty="0" smtClean="0">
                <a:solidFill>
                  <a:schemeClr val="accent5"/>
                </a:solidFill>
              </a:rPr>
              <a:t> </a:t>
            </a:r>
            <a:r>
              <a:rPr lang="en-US" sz="3200" b="1" baseline="0" dirty="0" err="1" smtClean="0">
                <a:solidFill>
                  <a:schemeClr val="accent5"/>
                </a:solidFill>
              </a:rPr>
              <a:t>খাবার</a:t>
            </a:r>
            <a:r>
              <a:rPr lang="en-US" sz="3200" b="1" baseline="0" dirty="0" smtClean="0">
                <a:solidFill>
                  <a:schemeClr val="accent5"/>
                </a:solidFill>
              </a:rPr>
              <a:t> </a:t>
            </a:r>
            <a:endParaRPr lang="en-GB" sz="3200" b="1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55" y="2580799"/>
            <a:ext cx="4492528" cy="2527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4" y="2580799"/>
            <a:ext cx="4526844" cy="254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 userDrawn="1"/>
        </p:nvSpPr>
        <p:spPr>
          <a:xfrm>
            <a:off x="7264400" y="1853683"/>
            <a:ext cx="3073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5"/>
                </a:solidFill>
              </a:rPr>
              <a:t>শবে</a:t>
            </a:r>
            <a:r>
              <a:rPr lang="bn-IN" sz="3200" b="1" baseline="0" dirty="0" smtClean="0">
                <a:solidFill>
                  <a:schemeClr val="accent5"/>
                </a:solidFill>
              </a:rPr>
              <a:t>বরাতের আয়োজন</a:t>
            </a:r>
            <a:endParaRPr lang="en-GB" sz="32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592276" y="5260678"/>
            <a:ext cx="9652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/>
              <a:t>সেমাই</a:t>
            </a:r>
            <a:r>
              <a:rPr lang="bn-IN" sz="2800" b="1" baseline="0" dirty="0" smtClean="0"/>
              <a:t> </a:t>
            </a:r>
            <a:endParaRPr lang="en-GB" sz="2800" b="1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8192976" y="5286078"/>
            <a:ext cx="9652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/>
              <a:t>হালুয়া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3867497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6" grpId="0" animBg="1"/>
      <p:bldP spid="23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705671" y="1140448"/>
            <a:ext cx="672405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/>
              <a:t>পূজা ও</a:t>
            </a:r>
            <a:r>
              <a:rPr lang="bn-IN" sz="5400" b="1" baseline="0" dirty="0" smtClean="0"/>
              <a:t> উৎসবে হিন্দুদের খাবার </a:t>
            </a:r>
            <a:endParaRPr lang="en-GB" sz="5400" b="1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7" y="2654645"/>
            <a:ext cx="2405722" cy="178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5" y="2657267"/>
            <a:ext cx="2624206" cy="178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 userDrawn="1"/>
        </p:nvSpPr>
        <p:spPr>
          <a:xfrm>
            <a:off x="1068004" y="4344033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/>
              <a:t>মুড়কি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3963604" y="4344033"/>
            <a:ext cx="147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/>
              <a:t>পায়েস 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694104" y="4331333"/>
            <a:ext cx="147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/>
              <a:t>মুয়া 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83" y="2658958"/>
            <a:ext cx="2494617" cy="178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 userDrawn="1"/>
        </p:nvSpPr>
        <p:spPr>
          <a:xfrm>
            <a:off x="9645945" y="4344033"/>
            <a:ext cx="147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/>
              <a:t>নাড়ু</a:t>
            </a:r>
            <a:r>
              <a:rPr lang="bn-IN" sz="4400" b="1" baseline="0" dirty="0" smtClean="0"/>
              <a:t> </a:t>
            </a:r>
            <a:endParaRPr lang="bn-IN" sz="4400" b="1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56" y="2654645"/>
            <a:ext cx="2857500" cy="168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184063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/>
      <p:bldP spid="26" grpId="0"/>
      <p:bldP spid="2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705671" y="537399"/>
            <a:ext cx="672405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/>
              <a:t>বড়</a:t>
            </a:r>
            <a:r>
              <a:rPr lang="bn-IN" sz="5400" b="1" baseline="0" dirty="0" smtClean="0"/>
              <a:t> দিন উপলক্ষে খ্রিষ্টানদের বিশেষ আয়োজন  </a:t>
            </a:r>
            <a:endParaRPr lang="en-GB" sz="54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665412"/>
            <a:ext cx="9080500" cy="298387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 userDrawn="1"/>
        </p:nvSpPr>
        <p:spPr>
          <a:xfrm>
            <a:off x="4102100" y="5611939"/>
            <a:ext cx="353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</a:rPr>
              <a:t>হরেক রকম পিঠা</a:t>
            </a:r>
            <a:r>
              <a:rPr lang="bn-IN" sz="4400" b="1" baseline="0" dirty="0" smtClean="0">
                <a:solidFill>
                  <a:srgbClr val="FF0000"/>
                </a:solidFill>
              </a:rPr>
              <a:t> 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945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635772" y="469151"/>
            <a:ext cx="286385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accent5">
                    <a:lumMod val="75000"/>
                  </a:schemeClr>
                </a:solidFill>
              </a:rPr>
              <a:t>দলীয় কাজ </a:t>
            </a:r>
            <a:endParaRPr lang="en-GB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92635" y="1678598"/>
            <a:ext cx="154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</a:rPr>
              <a:t>সবুজ দল 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4" name="Right Arrow 3"/>
          <p:cNvSpPr/>
          <p:nvPr userDrawn="1"/>
        </p:nvSpPr>
        <p:spPr>
          <a:xfrm>
            <a:off x="1985582" y="1917699"/>
            <a:ext cx="1435100" cy="192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591186" y="1769299"/>
            <a:ext cx="782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বিভিন্ন</a:t>
            </a:r>
            <a:r>
              <a:rPr lang="bn-IN" sz="2800" b="1" baseline="0" dirty="0" smtClean="0"/>
              <a:t> অনুষ্ঠানে খাওয়া হয় এমন ৫টি মিষ্টি জাতীয় খাবারের নাম লিখ? </a:t>
            </a:r>
            <a:endParaRPr lang="en-GB" sz="2800" b="1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759200" y="2320486"/>
            <a:ext cx="73025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উত্তরঃ</a:t>
            </a:r>
            <a:r>
              <a:rPr lang="bn-IN" sz="2800" b="1" baseline="0" dirty="0" smtClean="0"/>
              <a:t> দই,পায়েস,রসগোল্লা, চমচম,ক্ষীর। </a:t>
            </a:r>
            <a:endParaRPr lang="en-GB" sz="2800" b="1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68835" y="3647098"/>
            <a:ext cx="154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</a:rPr>
              <a:t>লাল দল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 userDrawn="1"/>
        </p:nvSpPr>
        <p:spPr>
          <a:xfrm>
            <a:off x="1871282" y="3886199"/>
            <a:ext cx="1435100" cy="192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3591186" y="3758990"/>
            <a:ext cx="565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বাঙালীর</a:t>
            </a:r>
            <a:r>
              <a:rPr lang="bn-IN" sz="3200" b="1" baseline="0" dirty="0" smtClean="0"/>
              <a:t> সাধারণ ৫টি খাবারের নাম লিখ? </a:t>
            </a:r>
            <a:endParaRPr lang="en-GB" sz="3200" b="1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3708400" y="4314386"/>
            <a:ext cx="73025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উত্তরঃ</a:t>
            </a:r>
            <a:r>
              <a:rPr lang="bn-IN" sz="2800" b="1" baseline="0" dirty="0" smtClean="0"/>
              <a:t> ভাত,মাছ,মাংস,ডাল,শাক সবজি।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728310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22" grpId="0"/>
      <p:bldP spid="5" grpId="0" animBg="1"/>
      <p:bldP spid="23" grpId="0"/>
      <p:bldP spid="24" grpId="0" animBg="1"/>
      <p:bldP spid="6" grpId="0"/>
      <p:bldP spid="25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Speech Bubble: Oval 2">
            <a:extLst>
              <a:ext uri="{FF2B5EF4-FFF2-40B4-BE49-F238E27FC236}">
                <a16:creationId xmlns="" xmlns:a16="http://schemas.microsoft.com/office/drawing/2014/main" id="{FEAC06DF-5970-4C8B-AB3B-74EFFC932602}"/>
              </a:ext>
            </a:extLst>
          </p:cNvPr>
          <p:cNvSpPr/>
          <p:nvPr userDrawn="1"/>
        </p:nvSpPr>
        <p:spPr>
          <a:xfrm>
            <a:off x="4079630" y="450166"/>
            <a:ext cx="4783015" cy="3727939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 সংযোগ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296B248-B2C4-4C94-BA8B-6965FFC52418}"/>
              </a:ext>
            </a:extLst>
          </p:cNvPr>
          <p:cNvSpPr txBox="1"/>
          <p:nvPr userDrawn="1"/>
        </p:nvSpPr>
        <p:spPr>
          <a:xfrm>
            <a:off x="2968282" y="4684538"/>
            <a:ext cx="8201465" cy="1015663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পৃষ্ঠা নং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৮২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বের করে নীরবে পড়ি।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1860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56C78F0-EFF2-4874-BD18-DBC86DCECCCB}"/>
              </a:ext>
            </a:extLst>
          </p:cNvPr>
          <p:cNvSpPr txBox="1"/>
          <p:nvPr userDrawn="1"/>
        </p:nvSpPr>
        <p:spPr>
          <a:xfrm>
            <a:off x="4233649" y="407864"/>
            <a:ext cx="3810770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i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="" xmlns:a16="http://schemas.microsoft.com/office/drawing/2014/main" id="{D3E53D3A-F6B8-4A80-A613-AB1D38A86E61}"/>
              </a:ext>
            </a:extLst>
          </p:cNvPr>
          <p:cNvSpPr txBox="1"/>
          <p:nvPr userDrawn="1"/>
        </p:nvSpPr>
        <p:spPr>
          <a:xfrm>
            <a:off x="4493354" y="1346184"/>
            <a:ext cx="320529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সংক্ষেপে উত্তর দাও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Arrow: Right 6">
            <a:extLst>
              <a:ext uri="{FF2B5EF4-FFF2-40B4-BE49-F238E27FC236}">
                <a16:creationId xmlns="" xmlns:a16="http://schemas.microsoft.com/office/drawing/2014/main" id="{9FF704EC-F2DB-4FE3-931A-F4A271038FF2}"/>
              </a:ext>
            </a:extLst>
          </p:cNvPr>
          <p:cNvSpPr/>
          <p:nvPr userDrawn="1"/>
        </p:nvSpPr>
        <p:spPr>
          <a:xfrm>
            <a:off x="4493354" y="2221426"/>
            <a:ext cx="1975457" cy="462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Right 8">
            <a:extLst>
              <a:ext uri="{FF2B5EF4-FFF2-40B4-BE49-F238E27FC236}">
                <a16:creationId xmlns="" xmlns:a16="http://schemas.microsoft.com/office/drawing/2014/main" id="{C48908C4-EC21-482D-AD40-3C739AA41AD0}"/>
              </a:ext>
            </a:extLst>
          </p:cNvPr>
          <p:cNvSpPr/>
          <p:nvPr userDrawn="1"/>
        </p:nvSpPr>
        <p:spPr>
          <a:xfrm>
            <a:off x="4493354" y="3095748"/>
            <a:ext cx="1975457" cy="462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Right 10">
            <a:extLst>
              <a:ext uri="{FF2B5EF4-FFF2-40B4-BE49-F238E27FC236}">
                <a16:creationId xmlns="" xmlns:a16="http://schemas.microsoft.com/office/drawing/2014/main" id="{BF434984-37A4-4D0B-8FA7-B1FBC45AAEB5}"/>
              </a:ext>
            </a:extLst>
          </p:cNvPr>
          <p:cNvSpPr/>
          <p:nvPr userDrawn="1"/>
        </p:nvSpPr>
        <p:spPr>
          <a:xfrm>
            <a:off x="4488273" y="4300835"/>
            <a:ext cx="1975457" cy="462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9">
            <a:extLst>
              <a:ext uri="{FF2B5EF4-FFF2-40B4-BE49-F238E27FC236}">
                <a16:creationId xmlns="" xmlns:a16="http://schemas.microsoft.com/office/drawing/2014/main" id="{1D3DA04A-F6E6-442F-BE65-02E7384BC956}"/>
              </a:ext>
            </a:extLst>
          </p:cNvPr>
          <p:cNvSpPr txBox="1"/>
          <p:nvPr userDrawn="1"/>
        </p:nvSpPr>
        <p:spPr>
          <a:xfrm>
            <a:off x="1204704" y="5336354"/>
            <a:ext cx="21463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বড় প্রশ্ন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9">
            <a:extLst>
              <a:ext uri="{FF2B5EF4-FFF2-40B4-BE49-F238E27FC236}">
                <a16:creationId xmlns="" xmlns:a16="http://schemas.microsoft.com/office/drawing/2014/main" id="{575B33B5-1CF6-49C0-B6D9-24D8898E1659}"/>
              </a:ext>
            </a:extLst>
          </p:cNvPr>
          <p:cNvSpPr txBox="1"/>
          <p:nvPr userDrawn="1"/>
        </p:nvSpPr>
        <p:spPr>
          <a:xfrm>
            <a:off x="4986439" y="5079634"/>
            <a:ext cx="5947842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বাঙ্গালীর</a:t>
            </a:r>
            <a:r>
              <a:rPr lang="bn-IN" sz="3600" baseline="0" dirty="0" smtClean="0">
                <a:latin typeface="NikoshBAN" pitchFamily="2" charset="0"/>
                <a:cs typeface="NikoshBAN" pitchFamily="2" charset="0"/>
              </a:rPr>
              <a:t> বিশেষ তিনটি উৎসবের নাম ও ঐ সকল উৎসবে কী খাওয়া হয় লিখি।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Arrow: Right 14">
            <a:extLst>
              <a:ext uri="{FF2B5EF4-FFF2-40B4-BE49-F238E27FC236}">
                <a16:creationId xmlns="" xmlns:a16="http://schemas.microsoft.com/office/drawing/2014/main" id="{93150BA7-E602-46AB-AA93-5D7DF3DE04FA}"/>
              </a:ext>
            </a:extLst>
          </p:cNvPr>
          <p:cNvSpPr/>
          <p:nvPr userDrawn="1"/>
        </p:nvSpPr>
        <p:spPr>
          <a:xfrm>
            <a:off x="3872089" y="5448316"/>
            <a:ext cx="898809" cy="4629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47030" y="2220190"/>
            <a:ext cx="409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প্রশ্নঃ আমাদের প্রধান</a:t>
            </a:r>
            <a:r>
              <a:rPr lang="bn-IN" sz="2800" b="1" baseline="0" dirty="0" smtClean="0">
                <a:latin typeface="NikoshBAN" pitchFamily="2" charset="0"/>
                <a:cs typeface="NikoshBAN" pitchFamily="2" charset="0"/>
              </a:rPr>
              <a:t> খাবার কী? </a:t>
            </a:r>
            <a:endParaRPr lang="en-GB" sz="2800" b="1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832599" y="2180759"/>
            <a:ext cx="2286001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উত্তরঃ</a:t>
            </a:r>
            <a:r>
              <a:rPr lang="bn-IN" sz="2800" b="1" baseline="0" dirty="0" smtClean="0"/>
              <a:t> </a:t>
            </a:r>
            <a:r>
              <a:rPr lang="bn-IN" sz="2800" b="1" dirty="0" smtClean="0"/>
              <a:t>ভাত ও মাছ</a:t>
            </a:r>
            <a:r>
              <a:rPr lang="bn-IN" sz="2800" b="1" baseline="0" dirty="0" smtClean="0"/>
              <a:t> </a:t>
            </a:r>
            <a:endParaRPr lang="en-GB" sz="2800" b="1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797831" y="2867890"/>
            <a:ext cx="3695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প্রশ্নঃ বিশেষ</a:t>
            </a:r>
            <a:r>
              <a:rPr lang="bn-IN" sz="2800" b="1" baseline="0" dirty="0" smtClean="0">
                <a:latin typeface="NikoshBAN" pitchFamily="2" charset="0"/>
                <a:cs typeface="NikoshBAN" pitchFamily="2" charset="0"/>
              </a:rPr>
              <a:t> খাবার বলতে কোন খাবারকে বুঝানো হয়েছে? </a:t>
            </a:r>
            <a:endParaRPr lang="en-GB" sz="2800" b="1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6845298" y="2930059"/>
            <a:ext cx="4660901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উত্তরঃ</a:t>
            </a:r>
            <a:r>
              <a:rPr lang="bn-IN" sz="2800" b="1" baseline="0" dirty="0" smtClean="0"/>
              <a:t> </a:t>
            </a:r>
            <a:r>
              <a:rPr lang="bn-IN" sz="2800" b="1" dirty="0" smtClean="0"/>
              <a:t>পোলাও,মাংস,বিরীয়ানী,খিচুড়ি</a:t>
            </a:r>
            <a:r>
              <a:rPr lang="bn-IN" sz="2800" b="1" baseline="0" dirty="0" smtClean="0"/>
              <a:t>  ইত্যাদি। </a:t>
            </a:r>
            <a:endParaRPr lang="en-GB" sz="2800" b="1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684012" y="4292166"/>
            <a:ext cx="369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প্রশ্নঃ তোমার</a:t>
            </a:r>
            <a:r>
              <a:rPr lang="bn-IN" sz="2800" b="1" baseline="0" dirty="0" smtClean="0">
                <a:latin typeface="NikoshBAN" pitchFamily="2" charset="0"/>
                <a:cs typeface="NikoshBAN" pitchFamily="2" charset="0"/>
              </a:rPr>
              <a:t> প্রিয় মিষ্টি কী কী? </a:t>
            </a:r>
            <a:endParaRPr lang="en-GB" sz="2800" b="1" dirty="0"/>
          </a:p>
        </p:txBody>
      </p:sp>
      <p:sp>
        <p:nvSpPr>
          <p:cNvPr id="39" name="TextBox 38"/>
          <p:cNvSpPr txBox="1"/>
          <p:nvPr userDrawn="1"/>
        </p:nvSpPr>
        <p:spPr>
          <a:xfrm>
            <a:off x="6845298" y="4244256"/>
            <a:ext cx="4660901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উত্তরঃ</a:t>
            </a:r>
            <a:r>
              <a:rPr lang="bn-IN" sz="2800" b="1" baseline="0" dirty="0" smtClean="0"/>
              <a:t> </a:t>
            </a:r>
            <a:r>
              <a:rPr lang="bn-IN" sz="2800" b="1" dirty="0" smtClean="0"/>
              <a:t>দই,পায়েস,চমচম,ক্ষীর</a:t>
            </a:r>
            <a:r>
              <a:rPr lang="bn-IN" sz="2800" b="1" baseline="0" dirty="0" smtClean="0"/>
              <a:t> ইত্যাদি।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90783653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2" grpId="0"/>
      <p:bldP spid="4" grpId="0" animBg="1"/>
      <p:bldP spid="36" grpId="0"/>
      <p:bldP spid="37" grpId="0" animBg="1"/>
      <p:bldP spid="38" grpId="0"/>
      <p:bldP spid="39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="" xmlns:a16="http://schemas.microsoft.com/office/drawing/2014/main" id="{74871A82-7C46-4D4E-9C5F-43F17292D9C1}"/>
              </a:ext>
            </a:extLst>
          </p:cNvPr>
          <p:cNvSpPr txBox="1"/>
          <p:nvPr userDrawn="1"/>
        </p:nvSpPr>
        <p:spPr>
          <a:xfrm>
            <a:off x="3373454" y="638054"/>
            <a:ext cx="5471893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836245" y="2476500"/>
            <a:ext cx="8546310" cy="230832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বিশেষ</a:t>
            </a:r>
            <a:r>
              <a:rPr lang="bn-IN" sz="4800" b="1" baseline="0" dirty="0" smtClean="0"/>
              <a:t> তিনটি অনুষ্ঠানের নাম এবং ঐ অনুষ্ঠান গুলোতে কেমন খাবার খাওয়া হয় বাড়ী থেকে লিখে নিয়ে আসবে। 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88607508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690A753-40F4-4537-B310-88306861CC72}"/>
              </a:ext>
            </a:extLst>
          </p:cNvPr>
          <p:cNvSpPr/>
          <p:nvPr userDrawn="1"/>
        </p:nvSpPr>
        <p:spPr>
          <a:xfrm>
            <a:off x="652394" y="2800804"/>
            <a:ext cx="5443606" cy="2308324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নামঃ আবুল হাসান মোঃ রফিকুল হক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সহকারি শিক্ষক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 খাগহাটা সরকারি প্রাথমিক বিদ্যালয়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মোবাইলঃ০১৭১০১৩১১৬৬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ই-ম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rofekulhoque88@gmail.com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184BD8-30CF-4619-9A99-B204E61ABE19}"/>
              </a:ext>
            </a:extLst>
          </p:cNvPr>
          <p:cNvSpPr txBox="1"/>
          <p:nvPr userDrawn="1"/>
        </p:nvSpPr>
        <p:spPr>
          <a:xfrm>
            <a:off x="4114798" y="531954"/>
            <a:ext cx="3918857" cy="156966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/>
              <a:t>পরিচিতি </a:t>
            </a:r>
            <a:endParaRPr lang="en-US" sz="9600" b="1" dirty="0"/>
          </a:p>
        </p:txBody>
      </p:sp>
      <p:sp>
        <p:nvSpPr>
          <p:cNvPr id="4" name="Arrow: Up-Down 3">
            <a:extLst>
              <a:ext uri="{FF2B5EF4-FFF2-40B4-BE49-F238E27FC236}">
                <a16:creationId xmlns="" xmlns:a16="http://schemas.microsoft.com/office/drawing/2014/main" id="{4F912BB4-CD36-413A-A3CA-74C13CD0294F}"/>
              </a:ext>
            </a:extLst>
          </p:cNvPr>
          <p:cNvSpPr/>
          <p:nvPr userDrawn="1"/>
        </p:nvSpPr>
        <p:spPr>
          <a:xfrm>
            <a:off x="6332805" y="2468803"/>
            <a:ext cx="277000" cy="2939215"/>
          </a:xfrm>
          <a:prstGeom prst="upDownArrow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cap="none" spc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6DA6131-FA7B-4D62-AEE9-2F55BC305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13" y="2878842"/>
            <a:ext cx="1004872" cy="126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3979B5-70F4-4BEC-9F7A-84B9959A016A}"/>
              </a:ext>
            </a:extLst>
          </p:cNvPr>
          <p:cNvSpPr txBox="1"/>
          <p:nvPr userDrawn="1"/>
        </p:nvSpPr>
        <p:spPr>
          <a:xfrm>
            <a:off x="6949440" y="2787401"/>
            <a:ext cx="4420349" cy="2308324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24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r>
              <a:rPr lang="en-US" sz="24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IN" sz="24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সংস্কৃতি </a:t>
            </a:r>
          </a:p>
          <a:p>
            <a:r>
              <a:rPr lang="bn-IN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খাবার</a:t>
            </a:r>
          </a:p>
          <a:p>
            <a:r>
              <a:rPr lang="bn-IN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১৬ </a:t>
            </a:r>
          </a:p>
          <a:p>
            <a:r>
              <a:rPr lang="bn-IN" sz="2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547964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708547" y="2121375"/>
            <a:ext cx="6718300" cy="1631216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0000" b="1" dirty="0" smtClean="0"/>
              <a:t>সবাইকে ধন্যবাদ</a:t>
            </a:r>
            <a:r>
              <a:rPr lang="bn-IN" sz="10000" b="1" baseline="0" dirty="0" smtClean="0"/>
              <a:t> </a:t>
            </a:r>
            <a:endParaRPr lang="en-GB" sz="10000" b="1" dirty="0"/>
          </a:p>
        </p:txBody>
      </p:sp>
    </p:spTree>
    <p:extLst>
      <p:ext uri="{BB962C8B-B14F-4D97-AF65-F5344CB8AC3E}">
        <p14:creationId xmlns:p14="http://schemas.microsoft.com/office/powerpoint/2010/main" val="3022084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E9F62E-2048-4FA4-90A6-4FBE425D47B8}"/>
              </a:ext>
            </a:extLst>
          </p:cNvPr>
          <p:cNvSpPr txBox="1"/>
          <p:nvPr userDrawn="1"/>
        </p:nvSpPr>
        <p:spPr>
          <a:xfrm>
            <a:off x="692331" y="2325189"/>
            <a:ext cx="10763795" cy="24006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b="0" dirty="0"/>
              <a:t>১৫.৩.১। বাংলাদেশের সংস্কৃতি ( ভাষা, খাদ্য,পোশাক,আচার অনুষ্ঠান, লোকজ গান) সংক্ষেপে বর্ণনা করতে পারবে।</a:t>
            </a:r>
          </a:p>
          <a:p>
            <a:r>
              <a:rPr lang="bn-IN" sz="3200" b="0" dirty="0"/>
              <a:t>১৫.৩.২। বাংলাদেশের সংস্কৃতির প্রতি শ্রদ্ধা দেখাবে।</a:t>
            </a:r>
          </a:p>
          <a:p>
            <a:r>
              <a:rPr lang="bn-IN" sz="3200" b="0" dirty="0"/>
              <a:t>১৫.৩.৩। বাংলাদেশের সংস্কৃতির চর্চা ও সংরক্ষণে ঊদ্বুদ্ধ হয়। </a:t>
            </a:r>
          </a:p>
          <a:p>
            <a:endParaRPr lang="bn-IN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0EC384-E610-443F-BAA9-CEB184F8EE05}"/>
              </a:ext>
            </a:extLst>
          </p:cNvPr>
          <p:cNvSpPr txBox="1"/>
          <p:nvPr userDrawn="1"/>
        </p:nvSpPr>
        <p:spPr>
          <a:xfrm>
            <a:off x="4258491" y="300820"/>
            <a:ext cx="3618411" cy="1723549"/>
          </a:xfrm>
          <a:prstGeom prst="rect">
            <a:avLst/>
          </a:prstGeom>
          <a:noFill/>
          <a:ln w="57150" cmpd="thickThin">
            <a:noFill/>
            <a:prstDash val="sys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i="1" u="sng" dirty="0">
                <a:solidFill>
                  <a:srgbClr val="FF0000"/>
                </a:solidFill>
              </a:rPr>
              <a:t>শিখনফল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2254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37CBE8-1C1A-468C-AF1A-380521CCA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58" y="1556757"/>
            <a:ext cx="4232736" cy="263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8C8339-1FEF-4B8F-ACE2-10AC56DBA0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92" y="1501230"/>
            <a:ext cx="4035647" cy="268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 userDrawn="1"/>
        </p:nvSpPr>
        <p:spPr>
          <a:xfrm>
            <a:off x="4158715" y="556917"/>
            <a:ext cx="3817964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</a:rPr>
              <a:t>ছবিতে</a:t>
            </a:r>
            <a:r>
              <a:rPr lang="bn-IN" sz="3600" b="1" baseline="0" dirty="0" smtClean="0">
                <a:solidFill>
                  <a:srgbClr val="7030A0"/>
                </a:solidFill>
              </a:rPr>
              <a:t> আমরা কী দেখছি? 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15" y="4220614"/>
            <a:ext cx="381000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15" y="4282537"/>
            <a:ext cx="3810000" cy="2166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800341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32F285-42DD-4BC1-A326-E6B4A6A48346}"/>
              </a:ext>
            </a:extLst>
          </p:cNvPr>
          <p:cNvSpPr txBox="1"/>
          <p:nvPr userDrawn="1"/>
        </p:nvSpPr>
        <p:spPr>
          <a:xfrm>
            <a:off x="2649071" y="1425388"/>
            <a:ext cx="6750423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accent6">
                    <a:lumMod val="50000"/>
                  </a:schemeClr>
                </a:solidFill>
              </a:rPr>
              <a:t>আজকের পাঠ 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EBCEBD5-19CF-483D-A1DB-97FD7A488E92}"/>
              </a:ext>
            </a:extLst>
          </p:cNvPr>
          <p:cNvSpPr txBox="1"/>
          <p:nvPr userDrawn="1"/>
        </p:nvSpPr>
        <p:spPr>
          <a:xfrm>
            <a:off x="2433918" y="3000777"/>
            <a:ext cx="734508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5">
                    <a:lumMod val="75000"/>
                  </a:schemeClr>
                </a:solidFill>
              </a:rPr>
              <a:t>আমাদের সংস্কৃতিতে খাবার 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1663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48D2467-9A1F-4082-B476-747E162BBB9F}"/>
              </a:ext>
            </a:extLst>
          </p:cNvPr>
          <p:cNvSpPr txBox="1"/>
          <p:nvPr userDrawn="1"/>
        </p:nvSpPr>
        <p:spPr>
          <a:xfrm>
            <a:off x="4272514" y="479020"/>
            <a:ext cx="3590365" cy="92333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/>
              <a:t>এসো ছবি দেখি </a:t>
            </a:r>
            <a:endParaRPr lang="en-US" sz="54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996296" y="5425604"/>
            <a:ext cx="6299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</a:rPr>
              <a:t>বিভিন্ন</a:t>
            </a:r>
            <a:r>
              <a:rPr lang="en-US" sz="5400" b="1" baseline="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5400" b="1" baseline="0" dirty="0" err="1" smtClean="0">
                <a:solidFill>
                  <a:schemeClr val="bg2">
                    <a:lumMod val="10000"/>
                  </a:schemeClr>
                </a:solidFill>
              </a:rPr>
              <a:t>ধরনের</a:t>
            </a:r>
            <a:r>
              <a:rPr lang="en-US" sz="5400" b="1" baseline="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5400" b="1" baseline="0" dirty="0" err="1" smtClean="0">
                <a:solidFill>
                  <a:schemeClr val="bg2">
                    <a:lumMod val="10000"/>
                  </a:schemeClr>
                </a:solidFill>
              </a:rPr>
              <a:t>মশলা</a:t>
            </a:r>
            <a:r>
              <a:rPr lang="en-US" sz="5400" b="1" baseline="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GB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627324"/>
            <a:ext cx="7950200" cy="328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205347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" y="1827318"/>
            <a:ext cx="4893733" cy="36703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364678" y="5546178"/>
            <a:ext cx="2019300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</a:rPr>
              <a:t>ভাত 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8332347" y="5554615"/>
            <a:ext cx="2019300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</a:rPr>
              <a:t>মাছ</a:t>
            </a:r>
            <a:r>
              <a:rPr lang="bn-IN" sz="5400" b="1" baseline="0" dirty="0" smtClean="0">
                <a:solidFill>
                  <a:srgbClr val="0070C0"/>
                </a:solidFill>
              </a:rPr>
              <a:t> </a:t>
            </a:r>
            <a:endParaRPr lang="en-GB" sz="5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244456" y="456628"/>
            <a:ext cx="5734444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/>
              <a:t>বাঙ্গালীর</a:t>
            </a:r>
            <a:r>
              <a:rPr lang="bn-IN" sz="6000" b="1" baseline="0" dirty="0" smtClean="0"/>
              <a:t> প্রধান খাবার</a:t>
            </a:r>
            <a:endParaRPr lang="bn-IN" sz="6000" b="1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80" y="1827318"/>
            <a:ext cx="4974885" cy="35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9661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5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8" y="2207352"/>
            <a:ext cx="3874830" cy="2177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78" y="2207352"/>
            <a:ext cx="3339757" cy="2177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684433" y="4677992"/>
            <a:ext cx="1134967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</a:rPr>
              <a:t>ডাল 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6" y="2235319"/>
            <a:ext cx="3874830" cy="217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78" y="2197100"/>
            <a:ext cx="3339757" cy="221281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 userDrawn="1"/>
        </p:nvSpPr>
        <p:spPr>
          <a:xfrm>
            <a:off x="9342533" y="4677992"/>
            <a:ext cx="1539500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</a:rPr>
              <a:t>সবজি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430933" y="4652592"/>
            <a:ext cx="1414367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</a:rPr>
              <a:t>মাংস 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252288" y="402113"/>
            <a:ext cx="554771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/>
              <a:t>সাধারন</a:t>
            </a:r>
            <a:r>
              <a:rPr lang="bn-IN" sz="9600" b="1" baseline="0" dirty="0" smtClean="0"/>
              <a:t> খাবার </a:t>
            </a:r>
            <a:endParaRPr lang="en-GB" sz="9600" b="1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75" y="2193729"/>
            <a:ext cx="3810000" cy="221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274087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6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83304F02-7610-4513-AF01-13E0908232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48"/>
            </a:avLst>
          </a:prstGeom>
          <a:solidFill>
            <a:schemeClr val="accent4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D23954-B815-4FF2-8D88-185C2E992F92}"/>
              </a:ext>
            </a:extLst>
          </p:cNvPr>
          <p:cNvSpPr txBox="1"/>
          <p:nvPr userDrawn="1"/>
        </p:nvSpPr>
        <p:spPr>
          <a:xfrm>
            <a:off x="4846320" y="6581001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6A2B5B-2EFA-466B-801C-06A9E94FA1C8}"/>
              </a:ext>
            </a:extLst>
          </p:cNvPr>
          <p:cNvSpPr txBox="1"/>
          <p:nvPr userDrawn="1"/>
        </p:nvSpPr>
        <p:spPr>
          <a:xfrm rot="16200000">
            <a:off x="-1130750" y="3237723"/>
            <a:ext cx="25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rofekulhoque88@gmail.com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DBCE19C2-1B10-433B-9B36-ADCD71596424}"/>
              </a:ext>
            </a:extLst>
          </p:cNvPr>
          <p:cNvSpPr/>
          <p:nvPr userDrawn="1"/>
        </p:nvSpPr>
        <p:spPr>
          <a:xfrm rot="2700000">
            <a:off x="56410" y="5711596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="" xmlns:a16="http://schemas.microsoft.com/office/drawing/2014/main" id="{B1052591-EFA9-445D-8097-A3835097C715}"/>
              </a:ext>
            </a:extLst>
          </p:cNvPr>
          <p:cNvSpPr/>
          <p:nvPr userDrawn="1"/>
        </p:nvSpPr>
        <p:spPr>
          <a:xfrm rot="8314708">
            <a:off x="95596" y="-49139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E091B45A-45EB-49F7-B8DB-CA0B9BCD2EA9}"/>
              </a:ext>
            </a:extLst>
          </p:cNvPr>
          <p:cNvSpPr/>
          <p:nvPr userDrawn="1"/>
        </p:nvSpPr>
        <p:spPr>
          <a:xfrm rot="13104387">
            <a:off x="11140921" y="-8244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="" xmlns:a16="http://schemas.microsoft.com/office/drawing/2014/main" id="{C41EA0F2-9069-4F6B-8A76-8C40D1A1EE9B}"/>
              </a:ext>
            </a:extLst>
          </p:cNvPr>
          <p:cNvSpPr/>
          <p:nvPr userDrawn="1"/>
        </p:nvSpPr>
        <p:spPr>
          <a:xfrm rot="18541481">
            <a:off x="11199026" y="5683822"/>
            <a:ext cx="975073" cy="1173077"/>
          </a:xfrm>
          <a:prstGeom prst="blockArc">
            <a:avLst>
              <a:gd name="adj1" fmla="val 10800000"/>
              <a:gd name="adj2" fmla="val 3"/>
              <a:gd name="adj3" fmla="val 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8FBA8376-FE3C-4B7D-B91E-9DC202DEEC34}"/>
              </a:ext>
            </a:extLst>
          </p:cNvPr>
          <p:cNvSpPr/>
          <p:nvPr userDrawn="1"/>
        </p:nvSpPr>
        <p:spPr>
          <a:xfrm>
            <a:off x="377328" y="378824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="" xmlns:a16="http://schemas.microsoft.com/office/drawing/2014/main" id="{93A33810-85F7-4B99-BE33-1E7252745FD8}"/>
              </a:ext>
            </a:extLst>
          </p:cNvPr>
          <p:cNvSpPr/>
          <p:nvPr userDrawn="1"/>
        </p:nvSpPr>
        <p:spPr>
          <a:xfrm>
            <a:off x="11261606" y="3751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1783FDB8-0B50-483F-A54A-614D2127CB88}"/>
              </a:ext>
            </a:extLst>
          </p:cNvPr>
          <p:cNvSpPr/>
          <p:nvPr userDrawn="1"/>
        </p:nvSpPr>
        <p:spPr>
          <a:xfrm>
            <a:off x="11288073" y="5921326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="" xmlns:a16="http://schemas.microsoft.com/office/drawing/2014/main" id="{1E1DBA04-E0DE-40D2-865E-35C5FDB1CEB3}"/>
              </a:ext>
            </a:extLst>
          </p:cNvPr>
          <p:cNvSpPr/>
          <p:nvPr userDrawn="1"/>
        </p:nvSpPr>
        <p:spPr>
          <a:xfrm>
            <a:off x="377327" y="5943599"/>
            <a:ext cx="550135" cy="509451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648C3B77-F57D-43BF-B107-3B02F1A9C721}"/>
              </a:ext>
            </a:extLst>
          </p:cNvPr>
          <p:cNvSpPr/>
          <p:nvPr userDrawn="1"/>
        </p:nvSpPr>
        <p:spPr>
          <a:xfrm rot="18944961">
            <a:off x="11866064" y="13157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7402726C-3889-4B98-8BE5-8964A089F42C}"/>
              </a:ext>
            </a:extLst>
          </p:cNvPr>
          <p:cNvSpPr/>
          <p:nvPr userDrawn="1"/>
        </p:nvSpPr>
        <p:spPr>
          <a:xfrm rot="2471720">
            <a:off x="11876925" y="6493650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="" xmlns:a16="http://schemas.microsoft.com/office/drawing/2014/main" id="{44282C23-6BDE-4A7B-BD37-0C3B0C557042}"/>
              </a:ext>
            </a:extLst>
          </p:cNvPr>
          <p:cNvSpPr/>
          <p:nvPr userDrawn="1"/>
        </p:nvSpPr>
        <p:spPr>
          <a:xfrm rot="8210680">
            <a:off x="41834" y="6519884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FAD3AEF8-0236-418E-BE42-96341B891850}"/>
              </a:ext>
            </a:extLst>
          </p:cNvPr>
          <p:cNvSpPr/>
          <p:nvPr userDrawn="1"/>
        </p:nvSpPr>
        <p:spPr>
          <a:xfrm rot="13570224">
            <a:off x="54844" y="14381"/>
            <a:ext cx="260390" cy="33546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" y="2373409"/>
            <a:ext cx="4820356" cy="2711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62" y="2373409"/>
            <a:ext cx="4820356" cy="271145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271087" y="503713"/>
            <a:ext cx="960457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/>
              <a:t>বিশেষ</a:t>
            </a:r>
            <a:r>
              <a:rPr lang="bn-IN" sz="9600" b="1" baseline="0" dirty="0" smtClean="0"/>
              <a:t> অনুষ্টানের  খাবার </a:t>
            </a:r>
            <a:endParaRPr lang="en-GB" sz="9600" b="1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2266093" y="5297134"/>
            <a:ext cx="2315365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</a:rPr>
              <a:t>বিরিয়ানি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23893" y="5233634"/>
            <a:ext cx="2315365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</a:rPr>
              <a:t>পোলাও </a:t>
            </a:r>
          </a:p>
        </p:txBody>
      </p:sp>
    </p:spTree>
    <p:extLst>
      <p:ext uri="{BB962C8B-B14F-4D97-AF65-F5344CB8AC3E}">
        <p14:creationId xmlns:p14="http://schemas.microsoft.com/office/powerpoint/2010/main" val="54407274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0</Words>
  <Application>Microsoft Office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0</vt:i4>
      </vt:variant>
    </vt:vector>
  </HeadingPairs>
  <TitlesOfParts>
    <vt:vector size="23" baseType="lpstr">
      <vt:lpstr>Arial</vt:lpstr>
      <vt:lpstr>NikoshBAN</vt:lpstr>
      <vt:lpstr>Times New Roman</vt:lpstr>
      <vt:lpstr>Office Theme</vt:lpstr>
      <vt:lpstr>1_Office Theme</vt:lpstr>
      <vt:lpstr>2_Office Theme</vt:lpstr>
      <vt:lpstr>5_Office Theme</vt:lpstr>
      <vt:lpstr>6_Office Theme</vt:lpstr>
      <vt:lpstr>3_Office Theme</vt:lpstr>
      <vt:lpstr>4_Office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Mahbub</cp:lastModifiedBy>
  <cp:revision>85</cp:revision>
  <dcterms:created xsi:type="dcterms:W3CDTF">2019-09-01T05:30:23Z</dcterms:created>
  <dcterms:modified xsi:type="dcterms:W3CDTF">2019-09-29T15:51:30Z</dcterms:modified>
</cp:coreProperties>
</file>