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5" r:id="rId11"/>
    <p:sldId id="268" r:id="rId12"/>
    <p:sldId id="269" r:id="rId13"/>
    <p:sldId id="266" r:id="rId14"/>
    <p:sldId id="277" r:id="rId15"/>
    <p:sldId id="278" r:id="rId16"/>
    <p:sldId id="279" r:id="rId17"/>
    <p:sldId id="273" r:id="rId18"/>
    <p:sldId id="272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47B0-2626-4DE0-8CA3-77261E2709CD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C7451-7C04-4152-9B91-A6E326DF2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7451-7C04-4152-9B91-A6E326DF2B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DD0E46-D545-48BD-97E2-B6070E7A33E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429D33-2CAA-4BBC-8EBC-3C4DCD73425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Joy-Bangla-Banglar-Joy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Joy-Bangla-Banglar-Joy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     আসসালামু আলাইকুম</a:t>
            </a:r>
            <a:br>
              <a:rPr lang="bn-IN" dirty="0" smtClean="0"/>
            </a:br>
            <a:r>
              <a:rPr lang="bn-IN" dirty="0" smtClean="0"/>
              <a:t> মাল্টিমিডিয়া ক্লাসে সবাইকে স্বাগতম   </a:t>
            </a:r>
            <a:endParaRPr lang="en-US" dirty="0"/>
          </a:p>
        </p:txBody>
      </p:sp>
      <p:pic>
        <p:nvPicPr>
          <p:cNvPr id="5" name="Content Placeholder 4" descr="Blue Flower And Blue Butterfly Widescreen High Resolution Wallpaper For Desktop Background Download Blue Flower Images Fre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  <p:pic>
        <p:nvPicPr>
          <p:cNvPr id="4" name="Joy-Bangla-Banglar-J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5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sz="4400" dirty="0" smtClean="0"/>
              <a:t> যখন আমরা সমহর বিশিষ্ট ভগ্নাংশের যোগ করব</a:t>
            </a:r>
            <a:r>
              <a:rPr lang="en-US" sz="4400" dirty="0" smtClean="0"/>
              <a:t> </a:t>
            </a:r>
            <a:r>
              <a:rPr lang="bn-IN" sz="4400" dirty="0" smtClean="0"/>
              <a:t> যোগফলের হর হলো তাদের সাধারণ হর এবং লব হবে ভগ্নাংশের লবের যোগফল 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</a:t>
            </a:r>
            <a:r>
              <a:rPr lang="bn-IN" dirty="0" smtClean="0">
                <a:solidFill>
                  <a:schemeClr val="tx1"/>
                </a:solidFill>
              </a:rPr>
              <a:t>অর্ধবাস্তব পর্যায়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bn-IN" dirty="0" smtClean="0"/>
              <a:t>         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    </a:t>
            </a:r>
            <a:r>
              <a:rPr lang="bn-IN" sz="3600" b="1" dirty="0" smtClean="0"/>
              <a:t> </a:t>
            </a:r>
            <a:r>
              <a:rPr lang="bn-IN" sz="4800" b="1" dirty="0" smtClean="0"/>
              <a:t>+</a:t>
            </a:r>
            <a:r>
              <a:rPr lang="bn-IN" sz="3600" b="1" dirty="0" smtClean="0"/>
              <a:t>                   </a:t>
            </a:r>
            <a:r>
              <a:rPr lang="bn-IN" sz="4400" b="1" dirty="0" smtClean="0"/>
              <a:t>=</a:t>
            </a:r>
            <a:endParaRPr lang="en-US" b="1" dirty="0"/>
          </a:p>
        </p:txBody>
      </p:sp>
      <p:pic>
        <p:nvPicPr>
          <p:cNvPr id="6" name="Picture 5" descr="th (7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429000"/>
            <a:ext cx="2057400" cy="1981200"/>
          </a:xfrm>
          <a:prstGeom prst="rect">
            <a:avLst/>
          </a:prstGeom>
        </p:spPr>
      </p:pic>
      <p:pic>
        <p:nvPicPr>
          <p:cNvPr id="7" name="Picture 6" descr="th (7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505200"/>
            <a:ext cx="1981200" cy="1905000"/>
          </a:xfrm>
          <a:prstGeom prst="rect">
            <a:avLst/>
          </a:prstGeom>
        </p:spPr>
      </p:pic>
      <p:pic>
        <p:nvPicPr>
          <p:cNvPr id="9" name="Picture 8" descr="fraction 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276600"/>
            <a:ext cx="2590800" cy="2133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বস্তু নিরপেক্ষ পর্যায়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/>
              <a:t>এ পর্যায়ে বোর্ড ব্যবহার করবো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একক কাজ </a:t>
            </a:r>
            <a:endParaRPr lang="en-US" dirty="0"/>
          </a:p>
        </p:txBody>
      </p:sp>
      <p:pic>
        <p:nvPicPr>
          <p:cNvPr id="6" name="Content Placeholder 5" descr="th (6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514600"/>
            <a:ext cx="2857500" cy="2857500"/>
          </a:xfrm>
        </p:spPr>
      </p:pic>
      <p:pic>
        <p:nvPicPr>
          <p:cNvPr id="7" name="Picture 6" descr="th (6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14600"/>
            <a:ext cx="2857500" cy="2857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3772694" y="3848100"/>
            <a:ext cx="2666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725194" y="3886200"/>
            <a:ext cx="2590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1"/>
            <a:endCxn id="7" idx="3"/>
          </p:cNvCxnSpPr>
          <p:nvPr/>
        </p:nvCxnSpPr>
        <p:spPr>
          <a:xfrm rot="10800000" flipH="1">
            <a:off x="4114800" y="3943350"/>
            <a:ext cx="2857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8894" y="4000500"/>
            <a:ext cx="2513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876300" y="39243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1000" y="4038600"/>
            <a:ext cx="27051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0" y="2743200"/>
            <a:ext cx="838200" cy="12954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5400" y="2743200"/>
            <a:ext cx="838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743200"/>
            <a:ext cx="7620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2743200"/>
            <a:ext cx="9144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19800" y="2743200"/>
            <a:ext cx="762000" cy="1219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6600" y="3244334"/>
            <a:ext cx="60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/>
              <a:t>+</a:t>
            </a:r>
            <a:endParaRPr lang="en-US" sz="6000" dirty="0"/>
          </a:p>
        </p:txBody>
      </p:sp>
      <p:sp>
        <p:nvSpPr>
          <p:cNvPr id="40" name="Rectangle 39"/>
          <p:cNvSpPr/>
          <p:nvPr/>
        </p:nvSpPr>
        <p:spPr>
          <a:xfrm>
            <a:off x="7315200" y="3200400"/>
            <a:ext cx="1219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/>
              <a:t>=?</a:t>
            </a:r>
            <a:endParaRPr lang="en-US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দলীয়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কাজ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বিন্দু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দলঃ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ভগ্নাংশগুলো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তুলে</a:t>
            </a:r>
            <a:r>
              <a:rPr lang="en-US" dirty="0" smtClean="0"/>
              <a:t>  </a:t>
            </a:r>
            <a:r>
              <a:rPr lang="en-US" dirty="0" err="1" smtClean="0"/>
              <a:t>চিত্রের</a:t>
            </a:r>
            <a:r>
              <a:rPr lang="en-US" dirty="0" smtClean="0"/>
              <a:t> ( </a:t>
            </a:r>
            <a:r>
              <a:rPr lang="en-US" dirty="0" err="1" smtClean="0"/>
              <a:t>ছবির</a:t>
            </a:r>
            <a:r>
              <a:rPr lang="en-US" dirty="0" smtClean="0"/>
              <a:t>)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 ।      </a:t>
            </a:r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sz="2400" dirty="0" smtClean="0">
                <a:solidFill>
                  <a:srgbClr val="FF0000"/>
                </a:solidFill>
              </a:rPr>
              <a:t>১। ২    ১   </a:t>
            </a:r>
            <a:r>
              <a:rPr lang="en-US" sz="2400" dirty="0" smtClean="0">
                <a:solidFill>
                  <a:srgbClr val="FF0000"/>
                </a:solidFill>
              </a:rPr>
              <a:t>২। ৩    </a:t>
            </a:r>
            <a:r>
              <a:rPr lang="bn-IN" sz="2400" dirty="0" smtClean="0">
                <a:solidFill>
                  <a:srgbClr val="FF0000"/>
                </a:solidFill>
              </a:rPr>
              <a:t> ২</a:t>
            </a:r>
            <a:r>
              <a:rPr lang="en-US" sz="2400" dirty="0" smtClean="0">
                <a:solidFill>
                  <a:srgbClr val="FF0000"/>
                </a:solidFill>
              </a:rPr>
              <a:t>    ৩।   ৪      </a:t>
            </a:r>
            <a:r>
              <a:rPr lang="bn-IN" sz="2400" dirty="0" smtClean="0">
                <a:solidFill>
                  <a:srgbClr val="FF0000"/>
                </a:solidFill>
              </a:rPr>
              <a:t>  ৩</a:t>
            </a:r>
            <a:r>
              <a:rPr lang="en-US" sz="2400" dirty="0" smtClean="0">
                <a:solidFill>
                  <a:srgbClr val="FF0000"/>
                </a:solidFill>
              </a:rPr>
              <a:t>     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৪।   ৫   </a:t>
            </a:r>
            <a:r>
              <a:rPr lang="bn-IN" sz="2400" dirty="0" smtClean="0">
                <a:solidFill>
                  <a:srgbClr val="FF0000"/>
                </a:solidFill>
              </a:rPr>
              <a:t>   ২     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bn-IN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n-IN" sz="2400" dirty="0" smtClean="0">
                <a:solidFill>
                  <a:srgbClr val="FF0000"/>
                </a:solidFill>
              </a:rPr>
              <a:t>      +          +         +            +</a:t>
            </a:r>
            <a:endParaRPr lang="bn-IN" sz="2400" dirty="0" smtClean="0">
              <a:solidFill>
                <a:srgbClr val="FF0000"/>
              </a:solidFill>
            </a:endParaRPr>
          </a:p>
          <a:p>
            <a:r>
              <a:rPr lang="bn-IN" sz="2400" dirty="0" smtClean="0">
                <a:solidFill>
                  <a:srgbClr val="FF0000"/>
                </a:solidFill>
              </a:rPr>
              <a:t>   ৪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bn-IN" sz="2400" dirty="0" smtClean="0">
                <a:solidFill>
                  <a:srgbClr val="FF0000"/>
                </a:solidFill>
              </a:rPr>
              <a:t>   ৪     ৫   ৫     ৯    ৯     ৮     ৮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104900" y="57531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62400" y="43434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3600" y="4419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086600" y="4419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4400" y="4419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229600" y="4419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43000" y="4343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133600" y="4343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00400" y="4343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solidFill>
            <a:schemeClr val="bg2"/>
          </a:solidFill>
        </p:spPr>
        <p:txBody>
          <a:bodyPr/>
          <a:lstStyle/>
          <a:p>
            <a:r>
              <a:rPr lang="bn-IN" dirty="0" smtClean="0"/>
              <a:t>       </a:t>
            </a:r>
            <a:r>
              <a:rPr lang="bn-IN" dirty="0" smtClean="0">
                <a:solidFill>
                  <a:schemeClr val="tx1"/>
                </a:solidFill>
              </a:rPr>
              <a:t>রেখা দল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নিচের চিত্র (ছবি) গুলোর কত অংশ রং করা আছে তা সংখ্যার মাধ্যমে খাতায় লিখে যোগ কর ।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dirty="0" smtClean="0"/>
              <a:t>১।                    ২।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+                   +  </a:t>
            </a:r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৩।      +           ৪।।          </a:t>
            </a:r>
          </a:p>
          <a:p>
            <a:r>
              <a:rPr lang="bn-IN" dirty="0" smtClean="0"/>
              <a:t> </a:t>
            </a:r>
            <a:r>
              <a:rPr lang="bn-IN" dirty="0" smtClean="0"/>
              <a:t>                              +</a:t>
            </a:r>
            <a:endParaRPr lang="en-US" dirty="0"/>
          </a:p>
        </p:txBody>
      </p:sp>
      <p:pic>
        <p:nvPicPr>
          <p:cNvPr id="4" name="Picture 3" descr="th (7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0"/>
            <a:ext cx="1371600" cy="1295400"/>
          </a:xfrm>
          <a:prstGeom prst="rect">
            <a:avLst/>
          </a:prstGeom>
        </p:spPr>
      </p:pic>
      <p:pic>
        <p:nvPicPr>
          <p:cNvPr id="5" name="Picture 4" descr="th (7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48000" y="3124200"/>
            <a:ext cx="1371600" cy="1295400"/>
          </a:xfrm>
          <a:prstGeom prst="rect">
            <a:avLst/>
          </a:prstGeom>
        </p:spPr>
      </p:pic>
      <p:pic>
        <p:nvPicPr>
          <p:cNvPr id="6" name="Picture 5" descr="fraction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200400"/>
            <a:ext cx="1219200" cy="1143000"/>
          </a:xfrm>
          <a:prstGeom prst="rect">
            <a:avLst/>
          </a:prstGeom>
        </p:spPr>
      </p:pic>
      <p:pic>
        <p:nvPicPr>
          <p:cNvPr id="7" name="Picture 6" descr="fraction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276601"/>
            <a:ext cx="1295400" cy="1143000"/>
          </a:xfrm>
          <a:prstGeom prst="rect">
            <a:avLst/>
          </a:prstGeom>
        </p:spPr>
      </p:pic>
      <p:pic>
        <p:nvPicPr>
          <p:cNvPr id="8" name="Picture 7" descr="fraction 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4953000"/>
            <a:ext cx="1066800" cy="1219200"/>
          </a:xfrm>
          <a:prstGeom prst="rect">
            <a:avLst/>
          </a:prstGeom>
        </p:spPr>
      </p:pic>
      <p:pic>
        <p:nvPicPr>
          <p:cNvPr id="9" name="Picture 8" descr="fraction 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819400" y="4953000"/>
            <a:ext cx="1066800" cy="1295400"/>
          </a:xfrm>
          <a:prstGeom prst="rect">
            <a:avLst/>
          </a:prstGeom>
        </p:spPr>
      </p:pic>
      <p:pic>
        <p:nvPicPr>
          <p:cNvPr id="10" name="Picture 9" descr="th (6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5029200"/>
            <a:ext cx="1676400" cy="1371600"/>
          </a:xfrm>
          <a:prstGeom prst="rect">
            <a:avLst/>
          </a:prstGeom>
        </p:spPr>
      </p:pic>
      <p:pic>
        <p:nvPicPr>
          <p:cNvPr id="12" name="Picture 11" descr="fraction 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5105400"/>
            <a:ext cx="17526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bn-IN" dirty="0" smtClean="0"/>
              <a:t>       </a:t>
            </a:r>
            <a:r>
              <a:rPr lang="bn-IN" dirty="0" smtClean="0">
                <a:solidFill>
                  <a:schemeClr val="tx1"/>
                </a:solidFill>
              </a:rPr>
              <a:t>বৃত্ত দল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নিচের ভগ্নাংশগুলো খাতায় তুলে মিলকরণ করো ।</a:t>
            </a:r>
          </a:p>
          <a:p>
            <a:r>
              <a:rPr lang="bn-IN" dirty="0" smtClean="0"/>
              <a:t>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1676401"/>
          <a:ext cx="6934200" cy="454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612915">
                <a:tc>
                  <a:txBody>
                    <a:bodyPr/>
                    <a:lstStyle/>
                    <a:p>
                      <a:r>
                        <a:rPr lang="bn-IN" dirty="0" smtClean="0"/>
                        <a:t>বামপাশ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ডানপাশ</a:t>
                      </a:r>
                      <a:endParaRPr lang="en-US" dirty="0"/>
                    </a:p>
                  </a:txBody>
                  <a:tcPr/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    ২</a:t>
                      </a:r>
                    </a:p>
                    <a:p>
                      <a:endParaRPr lang="bn-IN" baseline="0" dirty="0" smtClean="0"/>
                    </a:p>
                    <a:p>
                      <a:r>
                        <a:rPr lang="bn-IN" baseline="0" dirty="0" smtClean="0"/>
                        <a:t>    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    ৩</a:t>
                      </a:r>
                    </a:p>
                    <a:p>
                      <a:r>
                        <a:rPr lang="bn-IN" baseline="0" dirty="0" smtClean="0"/>
                        <a:t>    ৫</a:t>
                      </a:r>
                    </a:p>
                    <a:p>
                      <a:r>
                        <a:rPr lang="bn-IN" baseline="0" dirty="0" smtClean="0"/>
                        <a:t>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       </a:t>
                      </a:r>
                      <a:endParaRPr lang="en-US" dirty="0"/>
                    </a:p>
                  </a:txBody>
                  <a:tcPr/>
                </a:tc>
              </a:tr>
              <a:tr h="1173894">
                <a:tc>
                  <a:txBody>
                    <a:bodyPr/>
                    <a:lstStyle/>
                    <a:p>
                      <a:r>
                        <a:rPr lang="bn-IN" dirty="0" smtClean="0"/>
                        <a:t>    ২       ১</a:t>
                      </a:r>
                    </a:p>
                    <a:p>
                      <a:r>
                        <a:rPr lang="bn-IN" dirty="0" smtClean="0"/>
                        <a:t>         +       </a:t>
                      </a:r>
                    </a:p>
                    <a:p>
                      <a:r>
                        <a:rPr lang="bn-IN" dirty="0" smtClean="0"/>
                        <a:t>    ৩       ৩</a:t>
                      </a:r>
                    </a:p>
                    <a:p>
                      <a:r>
                        <a:rPr lang="bn-IN" dirty="0" smtClean="0"/>
                        <a:t>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 </a:t>
                      </a:r>
                    </a:p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        </a:t>
                      </a:r>
                      <a:endParaRPr lang="en-US" dirty="0"/>
                    </a:p>
                  </a:txBody>
                  <a:tcPr/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bn-IN" dirty="0" smtClean="0"/>
                        <a:t>     ৩       ১ </a:t>
                      </a:r>
                    </a:p>
                    <a:p>
                      <a:r>
                        <a:rPr lang="bn-IN" dirty="0" smtClean="0"/>
                        <a:t>     ৫   </a:t>
                      </a:r>
                      <a:r>
                        <a:rPr lang="bn-IN" baseline="0" dirty="0" smtClean="0"/>
                        <a:t> </a:t>
                      </a:r>
                      <a:r>
                        <a:rPr lang="bn-IN" dirty="0" smtClean="0"/>
                        <a:t>+  ৫</a:t>
                      </a:r>
                    </a:p>
                    <a:p>
                      <a:r>
                        <a:rPr lang="bn-IN" dirty="0" smtClean="0"/>
                        <a:t>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        </a:t>
                      </a:r>
                    </a:p>
                    <a:p>
                      <a:r>
                        <a:rPr lang="bn-IN" dirty="0" smtClean="0"/>
                        <a:t>       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057400" y="2743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3505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7400" y="4572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0400" y="4572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33600" y="55626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76600" y="55626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th (6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91000"/>
            <a:ext cx="1295400" cy="1143000"/>
          </a:xfrm>
          <a:prstGeom prst="rect">
            <a:avLst/>
          </a:prstGeom>
        </p:spPr>
      </p:pic>
      <p:pic>
        <p:nvPicPr>
          <p:cNvPr id="40" name="Picture 39" descr="fraction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410200"/>
            <a:ext cx="1447800" cy="762000"/>
          </a:xfrm>
          <a:prstGeom prst="rect">
            <a:avLst/>
          </a:prstGeom>
        </p:spPr>
      </p:pic>
      <p:pic>
        <p:nvPicPr>
          <p:cNvPr id="41" name="Picture 40" descr="th (7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352800"/>
            <a:ext cx="990600" cy="838200"/>
          </a:xfrm>
          <a:prstGeom prst="rect">
            <a:avLst/>
          </a:prstGeom>
        </p:spPr>
      </p:pic>
      <p:pic>
        <p:nvPicPr>
          <p:cNvPr id="46" name="Picture 45" descr="th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2362200"/>
            <a:ext cx="11430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   </a:t>
            </a:r>
            <a:r>
              <a:rPr lang="bn-IN" dirty="0" smtClean="0"/>
              <a:t>মূল্যায়ন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/>
              <a:t>১। খাতা দেখে </a:t>
            </a:r>
            <a:r>
              <a:rPr lang="bn-IN" dirty="0" smtClean="0"/>
              <a:t>।</a:t>
            </a:r>
          </a:p>
          <a:p>
            <a:pPr>
              <a:buNone/>
            </a:pPr>
            <a:r>
              <a:rPr lang="bn-IN" dirty="0" smtClean="0"/>
              <a:t>২।মৌখিক ভাবে ।</a:t>
            </a:r>
            <a:endParaRPr lang="bn-IN" dirty="0" smtClean="0"/>
          </a:p>
          <a:p>
            <a:pPr>
              <a:buNone/>
            </a:pPr>
            <a:r>
              <a:rPr lang="bn-IN" dirty="0" smtClean="0"/>
              <a:t>৩</a:t>
            </a:r>
            <a:r>
              <a:rPr lang="bn-IN" dirty="0" smtClean="0"/>
              <a:t>। </a:t>
            </a:r>
            <a:r>
              <a:rPr lang="bn-IN" dirty="0" smtClean="0"/>
              <a:t>বোর্ড এ এনে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IN" sz="7200" dirty="0" smtClean="0"/>
              <a:t>   </a:t>
            </a:r>
            <a:r>
              <a:rPr lang="bn-IN" sz="6600" dirty="0" smtClean="0"/>
              <a:t>বাড়ির কাজ          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bn-IN" sz="4800" dirty="0" smtClean="0"/>
              <a:t>বই এর ৯০ পৃষ্ঠার ১-৬ নম্বর পর্যন্ত অংকগুলো খাতায় করে নিয়ে আসবে ।</a:t>
            </a:r>
            <a:endParaRPr lang="en-US" sz="8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</a:t>
            </a:r>
            <a:r>
              <a:rPr lang="bn-IN" dirty="0" smtClean="0">
                <a:solidFill>
                  <a:schemeClr val="tx1"/>
                </a:solidFill>
              </a:rPr>
              <a:t>ধন্যবাদ সবাইকে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th (2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133600"/>
            <a:ext cx="7315200" cy="4267200"/>
          </a:xfrm>
        </p:spPr>
      </p:pic>
      <p:pic>
        <p:nvPicPr>
          <p:cNvPr id="5" name="Joy-Bangla-Banglar-J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5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শিক্ষক পরিচিতি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chemeClr val="accent2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IN" sz="1800" b="1" dirty="0" smtClean="0"/>
              <a:t>আয়শা পারভীন</a:t>
            </a:r>
          </a:p>
          <a:p>
            <a:r>
              <a:rPr lang="bn-IN" sz="1800" b="1" dirty="0" smtClean="0"/>
              <a:t>সহকারি শিক্ষক</a:t>
            </a:r>
          </a:p>
          <a:p>
            <a:r>
              <a:rPr lang="bn-IN" sz="1800" b="1" dirty="0" smtClean="0"/>
              <a:t>আজমপুর সরকারি প্রাথমিক বিদ্যালয় ।</a:t>
            </a:r>
          </a:p>
          <a:p>
            <a:r>
              <a:rPr lang="bn-IN" sz="1800" b="1" dirty="0" smtClean="0"/>
              <a:t>সেনানিবাস</a:t>
            </a:r>
            <a:r>
              <a:rPr lang="en-US" sz="1800" b="1" dirty="0" smtClean="0"/>
              <a:t> – </a:t>
            </a:r>
            <a:r>
              <a:rPr lang="bn-IN" sz="1800" b="1" dirty="0" smtClean="0"/>
              <a:t>ঢাকা </a:t>
            </a:r>
            <a:r>
              <a:rPr lang="bn-IN" sz="2000" b="1" dirty="0" smtClean="0"/>
              <a:t>।</a:t>
            </a:r>
            <a:endParaRPr lang="en-US" sz="2000" b="1" dirty="0"/>
          </a:p>
        </p:txBody>
      </p:sp>
      <p:pic>
        <p:nvPicPr>
          <p:cNvPr id="5" name="Picture Placeholder 4" descr="AjarGentleCricket-max-1mb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900" r="16900"/>
          <a:stretch>
            <a:fillRect/>
          </a:stretch>
        </p:blipFill>
        <p:spPr/>
      </p:pic>
      <p:pic>
        <p:nvPicPr>
          <p:cNvPr id="6" name="Picture 5" descr="Ays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667000"/>
            <a:ext cx="1905000" cy="1828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</a:t>
            </a:r>
            <a:r>
              <a:rPr lang="bn-IN" b="1" dirty="0" smtClean="0">
                <a:solidFill>
                  <a:schemeClr val="tx1"/>
                </a:solidFill>
              </a:rPr>
              <a:t>পাঠ পরিচিতি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3200" b="1" dirty="0" smtClean="0"/>
              <a:t>শ্রেণিঃতৃতীয়</a:t>
            </a:r>
          </a:p>
          <a:p>
            <a:r>
              <a:rPr lang="bn-IN" sz="3200" b="1" dirty="0" smtClean="0"/>
              <a:t>বিষয়</a:t>
            </a:r>
            <a:r>
              <a:rPr lang="en-US" sz="3200" b="1" dirty="0" smtClean="0"/>
              <a:t> : </a:t>
            </a:r>
            <a:r>
              <a:rPr lang="bn-IN" sz="3200" b="1" dirty="0" smtClean="0"/>
              <a:t>গণিত    </a:t>
            </a:r>
          </a:p>
          <a:p>
            <a:r>
              <a:rPr lang="bn-IN" sz="3200" b="1" dirty="0" smtClean="0"/>
              <a:t>অধ্যায় </a:t>
            </a:r>
            <a:r>
              <a:rPr lang="en-US" sz="3200" b="1" dirty="0" smtClean="0"/>
              <a:t>: </a:t>
            </a:r>
            <a:r>
              <a:rPr lang="bn-IN" sz="3200" b="1" dirty="0" smtClean="0"/>
              <a:t>আট (ভগ্নাংশের যোগ )</a:t>
            </a:r>
          </a:p>
          <a:p>
            <a:r>
              <a:rPr lang="bn-IN" sz="3200" b="1" dirty="0" smtClean="0"/>
              <a:t>সময়  </a:t>
            </a:r>
            <a:r>
              <a:rPr lang="en-US" sz="3200" b="1" dirty="0" smtClean="0"/>
              <a:t>:</a:t>
            </a:r>
            <a:r>
              <a:rPr lang="bn-IN" sz="3200" b="1" dirty="0" smtClean="0"/>
              <a:t>৪৫ মিনিট</a:t>
            </a:r>
          </a:p>
          <a:p>
            <a:r>
              <a:rPr lang="bn-IN" sz="3200" b="1" dirty="0" smtClean="0"/>
              <a:t>তারিখ</a:t>
            </a:r>
            <a:r>
              <a:rPr lang="en-US" sz="3200" b="1" dirty="0" smtClean="0"/>
              <a:t>   : </a:t>
            </a:r>
            <a:r>
              <a:rPr lang="bn-IN" sz="3200" b="1" dirty="0" smtClean="0"/>
              <a:t>২৪/১০/২০১৯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002060"/>
                </a:solidFill>
              </a:rPr>
              <a:t>     ছবিগুলো দেখি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th (49)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81000" y="2438400"/>
            <a:ext cx="3657600" cy="3429000"/>
          </a:xfrm>
          <a:ln>
            <a:solidFill>
              <a:srgbClr val="FF0000"/>
            </a:solidFill>
          </a:ln>
        </p:spPr>
      </p:pic>
      <p:pic>
        <p:nvPicPr>
          <p:cNvPr id="6" name="Picture 5" descr="th (4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362200"/>
            <a:ext cx="3810000" cy="3505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7924800" cy="1905000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n-IN" dirty="0" smtClean="0">
                <a:solidFill>
                  <a:schemeClr val="bg1"/>
                </a:solidFill>
              </a:rPr>
              <a:t>   </a:t>
            </a:r>
            <a:r>
              <a:rPr lang="bn-IN" sz="5400" dirty="0" smtClean="0">
                <a:solidFill>
                  <a:srgbClr val="FF0000"/>
                </a:solidFill>
              </a:rPr>
              <a:t>ভগ্নাংশ=ভাঙ্গা অংশ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bn-IN" dirty="0" smtClean="0"/>
              <a:t>   </a:t>
            </a:r>
            <a:r>
              <a:rPr lang="bn-IN" dirty="0" smtClean="0">
                <a:solidFill>
                  <a:schemeClr val="tx1"/>
                </a:solidFill>
              </a:rPr>
              <a:t>আজকের পাঠের বিষয়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bn-IN" dirty="0" smtClean="0"/>
              <a:t>             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r>
              <a:rPr lang="bn-IN" sz="3600" b="1" dirty="0" smtClean="0">
                <a:solidFill>
                  <a:srgbClr val="FF0000"/>
                </a:solidFill>
              </a:rPr>
              <a:t>                 ভগ্নাংশের যোগ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1143000"/>
          </a:xfrm>
          <a:solidFill>
            <a:srgbClr val="FF0000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bn-IN" dirty="0" smtClean="0"/>
              <a:t>       </a:t>
            </a:r>
            <a:r>
              <a:rPr lang="bn-IN" dirty="0" smtClean="0">
                <a:solidFill>
                  <a:schemeClr val="bg1"/>
                </a:solidFill>
              </a:rPr>
              <a:t>শিখনফল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  <a:solidFill>
            <a:srgbClr val="00B0F0"/>
          </a:solidFill>
          <a:ln>
            <a:solidFill>
              <a:srgbClr val="7030A0"/>
            </a:solidFill>
          </a:ln>
        </p:spPr>
        <p:txBody>
          <a:bodyPr/>
          <a:lstStyle/>
          <a:p>
            <a:pPr marL="274320" lvl="8" indent="-274320">
              <a:buClr>
                <a:schemeClr val="accent3"/>
              </a:buClr>
              <a:buSzPct val="95000"/>
              <a:buFont typeface="Wingdings 2"/>
              <a:buChar char=""/>
            </a:pPr>
            <a:endParaRPr lang="bn-IN" dirty="0" smtClean="0"/>
          </a:p>
          <a:p>
            <a:r>
              <a:rPr lang="bn-IN" dirty="0" smtClean="0"/>
              <a:t>এ পাঠ শেষে শিক্ষার্থীরা-</a:t>
            </a:r>
          </a:p>
          <a:p>
            <a:r>
              <a:rPr lang="bn-IN" dirty="0" smtClean="0"/>
              <a:t> </a:t>
            </a:r>
          </a:p>
          <a:p>
            <a:r>
              <a:rPr lang="bn-IN" dirty="0" smtClean="0"/>
              <a:t>২০</a:t>
            </a:r>
            <a:r>
              <a:rPr lang="en-US" dirty="0" smtClean="0"/>
              <a:t>.</a:t>
            </a:r>
            <a:r>
              <a:rPr lang="bn-IN" dirty="0" smtClean="0"/>
              <a:t>১</a:t>
            </a:r>
            <a:r>
              <a:rPr lang="en-US" dirty="0" smtClean="0"/>
              <a:t>  </a:t>
            </a:r>
            <a:r>
              <a:rPr lang="bn-IN" dirty="0" smtClean="0"/>
              <a:t>এক অঙ্কের সমহর বিশিষ্ট দুইটি ভগ্নাংশের যোগ করতে পারবে ।</a:t>
            </a:r>
          </a:p>
          <a:p>
            <a:endParaRPr lang="b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</a:t>
            </a:r>
            <a:r>
              <a:rPr lang="bn-IN" dirty="0" smtClean="0">
                <a:solidFill>
                  <a:srgbClr val="FF0000"/>
                </a:solidFill>
              </a:rPr>
              <a:t>বাস্তব </a:t>
            </a:r>
            <a:r>
              <a:rPr lang="bn-IN" dirty="0" smtClean="0">
                <a:solidFill>
                  <a:srgbClr val="FF0000"/>
                </a:solidFill>
              </a:rPr>
              <a:t>পর্যায়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h (5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2743200"/>
            <a:ext cx="1981200" cy="2552700"/>
          </a:xfrm>
        </p:spPr>
      </p:pic>
      <p:pic>
        <p:nvPicPr>
          <p:cNvPr id="6" name="Picture 5" descr="th (5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95600"/>
            <a:ext cx="1905000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4600" y="4191000"/>
            <a:ext cx="45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</a:rPr>
              <a:t>ও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 flipH="1">
            <a:off x="4952999" y="4191000"/>
            <a:ext cx="152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একত্রে</a:t>
            </a:r>
            <a:endParaRPr lang="en-US" sz="4400" dirty="0"/>
          </a:p>
        </p:txBody>
      </p:sp>
      <p:pic>
        <p:nvPicPr>
          <p:cNvPr id="10" name="Picture 9" descr="full 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743200"/>
            <a:ext cx="2819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</a:t>
            </a:r>
          </a:p>
          <a:p>
            <a:r>
              <a:rPr lang="bn-IN" b="1" dirty="0" smtClean="0"/>
              <a:t>১      +    ১    =  ১</a:t>
            </a:r>
          </a:p>
          <a:p>
            <a:r>
              <a:rPr lang="bn-IN" b="1" dirty="0" smtClean="0"/>
              <a:t>২           ২    </a:t>
            </a:r>
          </a:p>
          <a:p>
            <a:pPr>
              <a:buNone/>
            </a:pPr>
            <a:r>
              <a:rPr lang="bn-IN" b="1" dirty="0" smtClean="0"/>
              <a:t>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8862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81200" y="38100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1361</TotalTime>
  <Words>311</Words>
  <Application>Microsoft Office PowerPoint</Application>
  <PresentationFormat>On-screen Show (4:3)</PresentationFormat>
  <Paragraphs>114</Paragraphs>
  <Slides>19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    আসসালামু আলাইকুম  মাল্টিমিডিয়া ক্লাসে সবাইকে স্বাগতম   </vt:lpstr>
      <vt:lpstr>শিক্ষক পরিচিতি</vt:lpstr>
      <vt:lpstr>     পাঠ পরিচিতি</vt:lpstr>
      <vt:lpstr>     ছবিগুলো দেখি</vt:lpstr>
      <vt:lpstr>   ভগ্নাংশ=ভাঙ্গা অংশ</vt:lpstr>
      <vt:lpstr>   আজকের পাঠের বিষয়</vt:lpstr>
      <vt:lpstr>       শিখনফল</vt:lpstr>
      <vt:lpstr>      বাস্তব পর্যায়</vt:lpstr>
      <vt:lpstr>Slide 9</vt:lpstr>
      <vt:lpstr>Slide 10</vt:lpstr>
      <vt:lpstr>     অর্ধবাস্তব পর্যায়</vt:lpstr>
      <vt:lpstr>বস্তু নিরপেক্ষ পর্যায়</vt:lpstr>
      <vt:lpstr>    একক কাজ </vt:lpstr>
      <vt:lpstr>               দলীয় কাজ</vt:lpstr>
      <vt:lpstr>       রেখা দল</vt:lpstr>
      <vt:lpstr>       বৃত্ত দল</vt:lpstr>
      <vt:lpstr>    মূল্যায়ন  </vt:lpstr>
      <vt:lpstr>   বাড়ির কাজ           </vt:lpstr>
      <vt:lpstr>      ধন্যবাদ সবাইকে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presentation3</dc:title>
  <dc:creator>User</dc:creator>
  <cp:lastModifiedBy>User</cp:lastModifiedBy>
  <cp:revision>147</cp:revision>
  <dcterms:created xsi:type="dcterms:W3CDTF">2019-10-14T12:47:05Z</dcterms:created>
  <dcterms:modified xsi:type="dcterms:W3CDTF">2019-10-25T14:30:20Z</dcterms:modified>
</cp:coreProperties>
</file>