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7" r:id="rId2"/>
    <p:sldId id="411" r:id="rId3"/>
    <p:sldId id="258" r:id="rId4"/>
    <p:sldId id="260" r:id="rId5"/>
    <p:sldId id="261" r:id="rId6"/>
    <p:sldId id="262" r:id="rId7"/>
    <p:sldId id="276" r:id="rId8"/>
    <p:sldId id="277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74" r:id="rId21"/>
    <p:sldId id="291" r:id="rId22"/>
    <p:sldId id="292" r:id="rId23"/>
    <p:sldId id="295" r:id="rId24"/>
    <p:sldId id="293" r:id="rId25"/>
    <p:sldId id="285" r:id="rId26"/>
    <p:sldId id="287" r:id="rId27"/>
    <p:sldId id="288" r:id="rId28"/>
    <p:sldId id="290" r:id="rId29"/>
    <p:sldId id="289" r:id="rId30"/>
    <p:sldId id="279" r:id="rId31"/>
    <p:sldId id="297" r:id="rId32"/>
    <p:sldId id="298" r:id="rId33"/>
    <p:sldId id="299" r:id="rId34"/>
    <p:sldId id="296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41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AE96-3C30-4F9F-AB96-868F54C0567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21D5-EB9A-4B5C-A14E-B0660E93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A21D5-EB9A-4B5C-A14E-B0660E93F9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7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0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11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4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1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F02E2C-FD79-4305-9B3D-C14D2530184F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9CBDD3F-CBDB-49B1-B7C9-2454D1E98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1820">
            <a:off x="2637778" y="1885203"/>
            <a:ext cx="6113681" cy="3819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"/>
            <a:ext cx="7086600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99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8000" b="1" baseline="-25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প্রতি ঘন মিলিমিটার রক্তে </a:t>
            </a:r>
            <a:r>
              <a:rPr lang="en-US" sz="8000" b="1" baseline="-25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RBC </a:t>
            </a:r>
            <a:r>
              <a:rPr lang="bn-BD" sz="8000" b="1" baseline="-25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সংখ্যা </a:t>
            </a:r>
            <a:endParaRPr lang="en-US" sz="8000" b="1" baseline="-250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385079"/>
              </p:ext>
            </p:extLst>
          </p:nvPr>
        </p:nvGraphicFramePr>
        <p:xfrm>
          <a:off x="468573" y="2425795"/>
          <a:ext cx="8077200" cy="421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1009650"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Rupali" pitchFamily="2" charset="0"/>
                          <a:cs typeface="Rupali" pitchFamily="2" charset="0"/>
                        </a:rPr>
                        <a:t>ভ্রুন দেহে</a:t>
                      </a:r>
                      <a:r>
                        <a:rPr lang="bn-BD" sz="48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4800" dirty="0">
                        <a:solidFill>
                          <a:schemeClr val="tx1">
                            <a:lumMod val="95000"/>
                          </a:schemeClr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r>
                        <a:rPr lang="bn-BD" sz="480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৮০-৯০  লাখ</a:t>
                      </a:r>
                      <a:r>
                        <a:rPr lang="bn-BD" sz="4800" baseline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4800" dirty="0">
                        <a:solidFill>
                          <a:srgbClr val="FF000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 marL="95173" marR="95173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bn-BD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upali" pitchFamily="2" charset="0"/>
                          <a:cs typeface="Rupali" pitchFamily="2" charset="0"/>
                        </a:rPr>
                        <a:t>শিশু</a:t>
                      </a:r>
                      <a:r>
                        <a:rPr lang="bn-BD" sz="4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Rupali" pitchFamily="2" charset="0"/>
                          <a:cs typeface="Rupali" pitchFamily="2" charset="0"/>
                        </a:rPr>
                        <a:t> দেহে </a:t>
                      </a:r>
                      <a:endParaRPr lang="en-US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৬০-৭০  লাখ</a:t>
                      </a:r>
                      <a:r>
                        <a:rPr lang="bn-BD" sz="48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4800" b="1" dirty="0" smtClean="0">
                        <a:solidFill>
                          <a:srgbClr val="FF000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5173" marR="95173"/>
                </a:tc>
              </a:tr>
              <a:tr h="1009650">
                <a:tc>
                  <a:txBody>
                    <a:bodyPr/>
                    <a:lstStyle/>
                    <a:p>
                      <a:r>
                        <a:rPr lang="bn-BD" sz="4400" b="1" dirty="0" smtClean="0">
                          <a:solidFill>
                            <a:srgbClr val="002060"/>
                          </a:solidFill>
                          <a:latin typeface="Rupali" pitchFamily="2" charset="0"/>
                          <a:cs typeface="Rupali" pitchFamily="2" charset="0"/>
                        </a:rPr>
                        <a:t>পূর্ণ</a:t>
                      </a:r>
                      <a:r>
                        <a:rPr lang="bn-BD" sz="4400" b="1" baseline="0" dirty="0" smtClean="0">
                          <a:solidFill>
                            <a:srgbClr val="002060"/>
                          </a:solidFill>
                          <a:latin typeface="Rupali" pitchFamily="2" charset="0"/>
                          <a:cs typeface="Rupali" pitchFamily="2" charset="0"/>
                        </a:rPr>
                        <a:t> বয়স্ক পুরুষ 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৪৫</a:t>
                      </a:r>
                      <a:r>
                        <a:rPr lang="bn-BD" sz="40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- ৫৫</a:t>
                      </a:r>
                      <a:r>
                        <a:rPr lang="bn-BD" sz="40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r>
                        <a:rPr lang="bn-BD" sz="40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 লাখ</a:t>
                      </a:r>
                      <a:r>
                        <a:rPr lang="bn-BD" sz="40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4000" b="1" dirty="0" smtClean="0">
                        <a:solidFill>
                          <a:srgbClr val="FF000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5173" marR="95173"/>
                </a:tc>
              </a:tr>
              <a:tr h="1009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b="1" dirty="0" smtClean="0">
                          <a:solidFill>
                            <a:srgbClr val="00B050"/>
                          </a:solidFill>
                          <a:latin typeface="Rupali" pitchFamily="2" charset="0"/>
                          <a:cs typeface="Rupali" pitchFamily="2" charset="0"/>
                        </a:rPr>
                        <a:t>পূর্ণ</a:t>
                      </a:r>
                      <a:r>
                        <a:rPr lang="bn-BD" sz="4400" b="1" baseline="0" dirty="0" smtClean="0">
                          <a:solidFill>
                            <a:srgbClr val="00B050"/>
                          </a:solidFill>
                          <a:latin typeface="Rupali" pitchFamily="2" charset="0"/>
                          <a:cs typeface="Rupali" pitchFamily="2" charset="0"/>
                        </a:rPr>
                        <a:t> বয়স্ক মহিলা  </a:t>
                      </a:r>
                      <a:endParaRPr lang="en-US" sz="4400" b="1" dirty="0" smtClean="0">
                        <a:solidFill>
                          <a:srgbClr val="00B05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5173" marR="951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8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৪০</a:t>
                      </a:r>
                      <a:r>
                        <a:rPr lang="bn-BD" sz="48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r>
                        <a:rPr lang="bn-BD" sz="48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- ৫</a:t>
                      </a:r>
                      <a:r>
                        <a:rPr lang="bn-BD" sz="48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০</a:t>
                      </a:r>
                      <a:r>
                        <a:rPr lang="bn-BD" sz="4800" b="1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 লাখ</a:t>
                      </a:r>
                      <a:r>
                        <a:rPr lang="bn-BD" sz="4800" b="1" baseline="0" dirty="0" smtClean="0">
                          <a:solidFill>
                            <a:srgbClr val="FF0000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4800" b="1" dirty="0" smtClean="0">
                        <a:solidFill>
                          <a:srgbClr val="FF0000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5173" marR="95173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526" y="2456597"/>
            <a:ext cx="3025253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লোহিত রক্ত কণিকার কাজ 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2183642"/>
            <a:ext cx="11081983" cy="4674358"/>
          </a:xfrm>
          <a:solidFill>
            <a:schemeClr val="tx1">
              <a:lumMod val="9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১। দেহের প্রতিটি </a:t>
            </a:r>
            <a: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কোষে </a:t>
            </a: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অক্সিজেন সরবরাহ করা । </a:t>
            </a:r>
          </a:p>
          <a:p>
            <a:pPr>
              <a:buNone/>
            </a:pP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২</a:t>
            </a:r>
            <a: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। </a:t>
            </a: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কার্বন ডাই অক্সাইড কে টিস্যু   </a:t>
            </a:r>
          </a:p>
          <a:p>
            <a:pPr>
              <a:buNone/>
            </a:pP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   </a:t>
            </a:r>
            <a: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থেকে </a:t>
            </a: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ফুসফুসে বহন করা । </a:t>
            </a:r>
            <a:endParaRPr lang="en-US" sz="5400" b="1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৩। রক্তের অম্ল-ক্ষারের সমতা রক্ষা করা </a:t>
            </a:r>
            <a: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।</a:t>
            </a:r>
            <a:b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</a:br>
            <a:r>
              <a:rPr lang="bn-BD" sz="5400" b="1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৪। রক্তের বর্ণ নির্ধারন করা।</a:t>
            </a:r>
            <a:endParaRPr lang="bn-BD" sz="5400" b="1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010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sz="67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শ্বেত রক্ত কণিকা</a:t>
            </a:r>
            <a:endParaRPr lang="en-US" b="1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Content Placeholder 3" descr="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814" y="2121089"/>
            <a:ext cx="10888795" cy="4451350"/>
          </a:xfr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9482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শ্বেত রক্ত কণিকা 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1783559"/>
            <a:ext cx="7820167" cy="4931139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ইংরেজি নাম – </a:t>
            </a:r>
            <a:r>
              <a:rPr lang="en-US" sz="54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White Blood Cell (WBC) </a:t>
            </a:r>
            <a:endParaRPr lang="bn-BD" sz="32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          বা লিউকোসাইট  </a:t>
            </a:r>
            <a:endParaRPr lang="en-US" sz="32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আকৃতি – সঠিক আকার নেই । </a:t>
            </a:r>
          </a:p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গড় আয়ু – কয়েক দিন – ৪দিন থেকে ৪ মাস (১৫ দিন) </a:t>
            </a:r>
          </a:p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সংখ্যা – ৪-১০ হাজার (প্রতি ঘন মিমি রক্তে)</a:t>
            </a:r>
            <a:b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অসুস্থ ব্যাক্তির দেহে সংখ্যা বেশি থাকে । </a:t>
            </a:r>
          </a:p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বৈশিষ্ট্য – নিউক্লিয়াস যুক্ত, ফ্যাগসাইটোসিস</a:t>
            </a:r>
            <a:b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প্রক্রিয়ায় জীবানু ধ্বংস করে ।  </a:t>
            </a:r>
            <a:endParaRPr lang="en-US" sz="32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4" y="1783559"/>
            <a:ext cx="3896640" cy="45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0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7467600" cy="8683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শ্বেত রক্ত কণিকার শ্রেণীবিভাগ  </a:t>
            </a:r>
            <a:endParaRPr lang="en-US" sz="4400" b="1" dirty="0"/>
          </a:p>
        </p:txBody>
      </p:sp>
      <p:pic>
        <p:nvPicPr>
          <p:cNvPr id="4" name="Content Placeholder 3" descr="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7242672" cy="420239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484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852" y="274638"/>
            <a:ext cx="7467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শ্বেত রক্ত কণিকা</a:t>
            </a:r>
            <a:endParaRPr lang="en-US" sz="6000" b="1" dirty="0"/>
          </a:p>
        </p:txBody>
      </p:sp>
      <p:pic>
        <p:nvPicPr>
          <p:cNvPr id="4" name="Content Placeholder 3" descr="white-blood-cells-35377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152" y="2657806"/>
            <a:ext cx="7238999" cy="38544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814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80" y="512064"/>
            <a:ext cx="77724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    </a:t>
            </a:r>
            <a:r>
              <a:rPr lang="bn-BD" sz="54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শ্বেত রক্ত কণিকার কাজ </a:t>
            </a:r>
            <a:endParaRPr lang="en-US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005611"/>
              </p:ext>
            </p:extLst>
          </p:nvPr>
        </p:nvGraphicFramePr>
        <p:xfrm>
          <a:off x="450375" y="1883390"/>
          <a:ext cx="11395881" cy="492643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07112"/>
                <a:gridCol w="8488769"/>
              </a:tblGrid>
              <a:tr h="811638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নাম 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কাজ 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616458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লিম্ফোসা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</a:rPr>
                        <a:t>ইট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Antibody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গঠন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করে রোগ জীবানু ধ্বংস করা ।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897073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মনো</a:t>
                      </a:r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সাইট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ফ্যাগসাইটোসিস প্রক্রিয়ায়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জীবানু ধ্বংস করা ।  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897073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নিউট্রো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</a:rPr>
                        <a:t>ফিল 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ফ্যাগসাইটোসিস প্রক্রিয়ায়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জীবানু ভক্ষণ করা ।   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sz="28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616458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ইওসিনোফিল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Histamine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ক্ষরণ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করে এলারজি প্রতিরোধ করা 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897073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বেসোফিল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Histamine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ক্ষরণ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করে এলারজি প্রতিরোধ করা ।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Heparin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ক্ষরণ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করে রক্ত বাহিকায় রক্ত জমাত বাধা রোধ 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24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772400" cy="129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600" b="1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অণুচক্রিকা</a:t>
            </a:r>
            <a:r>
              <a:rPr lang="bn-BD" sz="8000" dirty="0">
                <a:latin typeface="Rupali" pitchFamily="2" charset="0"/>
                <a:cs typeface="Rupali" pitchFamily="2" charset="0"/>
              </a:rPr>
              <a:t> </a:t>
            </a:r>
            <a:endParaRPr lang="en-US" sz="8000" dirty="0">
              <a:latin typeface="Rupali" pitchFamily="2" charset="0"/>
              <a:cs typeface="Rupal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5" y="3001166"/>
            <a:ext cx="4926842" cy="27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7772400" cy="1219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অণুচক্রিকা</a:t>
            </a:r>
            <a:r>
              <a:rPr lang="bn-BD" sz="7200" b="1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025" y="1824506"/>
            <a:ext cx="8215951" cy="490384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ইংরেজি নাম – </a:t>
            </a:r>
            <a:r>
              <a:rPr lang="en-US" sz="6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Platelet</a:t>
            </a: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 বা থ্রম্বোসাইট   </a:t>
            </a:r>
            <a:endParaRPr lang="en-US" sz="4000" dirty="0" smtClean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আকৃতি – গোলাকার, ডিম্বাকার, রড আকার।  </a:t>
            </a:r>
          </a:p>
          <a:p>
            <a:pPr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গড় আয়ু – ৫-১০ দিন । </a:t>
            </a:r>
          </a:p>
          <a:p>
            <a:pPr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সংখ্যা – ১.৫ – ৪.০ লাখ (প্রতি ঘন মিমি রক্তে)</a:t>
            </a:r>
          </a:p>
          <a:p>
            <a:pPr algn="ctr"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অসুস্থ ব্যাক্তির দেহে সংখ্যা বেশি থাকে । </a:t>
            </a:r>
          </a:p>
          <a:p>
            <a:pPr>
              <a:buNone/>
            </a:pPr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বৈশিষ্ট্য – নিউক্লিয়াস বিহীন, রক্ত তঞ্চন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3119423"/>
            <a:ext cx="3220872" cy="31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51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754527" cy="2283824"/>
          </a:xfrm>
        </p:spPr>
        <p:txBody>
          <a:bodyPr/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/>
              </a:rPr>
              <a:t>রক্তের কাজ</a:t>
            </a:r>
            <a:endParaRPr lang="en-US" sz="72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966" y="283581"/>
            <a:ext cx="5377218" cy="6896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গ্যাসীয় পরিবহণ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600966" y="2598197"/>
            <a:ext cx="5377218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হরমন পরিবহণ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600966" y="3325551"/>
            <a:ext cx="5377218" cy="659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/>
            </a:r>
            <a:br>
              <a:rPr lang="bn-BD" sz="4000" dirty="0" smtClean="0"/>
            </a:br>
            <a:r>
              <a:rPr lang="bn-BD" sz="4000" dirty="0" smtClean="0"/>
              <a:t>ভিটামিন পরিহন</a:t>
            </a:r>
            <a:endParaRPr lang="en-US" sz="3600" b="1" dirty="0"/>
          </a:p>
          <a:p>
            <a:pPr algn="ctr"/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600966" y="4080937"/>
            <a:ext cx="537721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খনিজ লবন পরিবহণ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6587318" y="4797070"/>
            <a:ext cx="537721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পানি সম্যতা নিয়ন্ত্রন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0965" y="6157932"/>
            <a:ext cx="5339687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/>
            </a:r>
            <a:br>
              <a:rPr lang="bn-BD" sz="4000" b="1" dirty="0" smtClean="0">
                <a:solidFill>
                  <a:schemeClr val="tx1"/>
                </a:solidFill>
              </a:rPr>
            </a:br>
            <a:r>
              <a:rPr lang="bn-BD" sz="4000" b="1" dirty="0" smtClean="0">
                <a:solidFill>
                  <a:schemeClr val="tx1"/>
                </a:solidFill>
              </a:rPr>
              <a:t>অম্ল ক্ষার সমতা রক্ষা</a:t>
            </a:r>
          </a:p>
          <a:p>
            <a:pPr algn="ctr"/>
            <a:endParaRPr lang="bn-BD" sz="400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0965" y="1097997"/>
            <a:ext cx="5377218" cy="6896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/>
          </a:p>
          <a:p>
            <a:pPr algn="ctr"/>
            <a:r>
              <a:rPr lang="bn-BD" sz="3600" b="1" dirty="0" smtClean="0"/>
              <a:t>খাদ্যসার পরিবহণ</a:t>
            </a:r>
          </a:p>
          <a:p>
            <a:pPr algn="ctr"/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6604518" y="1896814"/>
            <a:ext cx="5336134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বর্জ্য পরিবহণ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582199" y="5477501"/>
            <a:ext cx="537721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তাপ সমতা রক্ষা</a:t>
            </a:r>
          </a:p>
        </p:txBody>
      </p:sp>
    </p:spTree>
    <p:extLst>
      <p:ext uri="{BB962C8B-B14F-4D97-AF65-F5344CB8AC3E}">
        <p14:creationId xmlns:p14="http://schemas.microsoft.com/office/powerpoint/2010/main" val="43874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128" y="0"/>
            <a:ext cx="9316872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4458" y="395785"/>
            <a:ext cx="8095397" cy="62336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শরিফুল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 মজুমদার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বি,এস,সি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এম,এস,সি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(প্রানিবিদ্যা),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শ্রেনী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প্রভাষক,জীববিজ্ঞান)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জুরানপুর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কলেজ,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,কুমিল্লা।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০১৮১১-১৩৪২৩৪</a:t>
            </a:r>
            <a:b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sharifulmozumdar@gmail.com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43" y="395785"/>
            <a:ext cx="1823113" cy="18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209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রক্ত উপাদানের অস্বাভাবিক অবস্থা </a:t>
            </a:r>
            <a:endParaRPr lang="en-US" dirty="0">
              <a:solidFill>
                <a:srgbClr val="FFFF00"/>
              </a:solidFill>
              <a:latin typeface="Rupali" pitchFamily="2" charset="0"/>
              <a:cs typeface="Rupali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189098"/>
              </p:ext>
            </p:extLst>
          </p:nvPr>
        </p:nvGraphicFramePr>
        <p:xfrm>
          <a:off x="491319" y="1187356"/>
          <a:ext cx="11177517" cy="553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548"/>
                <a:gridCol w="8138969"/>
              </a:tblGrid>
              <a:tr h="629898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পলিসাইথিমিয়া</a:t>
                      </a:r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লোহিত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কণিকার সংখ্যা স্বাভাবিকের চাইতে বেশি হলে ।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1049827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অ্যানিমিয়া</a:t>
                      </a:r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লোহিত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কণিকার সংখ্যা স্বাভাবিকের চাইতে কমে গেলে। 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629898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লিউকোমিয়া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শ্বেত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কণিকার সংখ্যা ৫০,০০০-১০০,‌০০০ হলে   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1049827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লিউকসাইটোসিস 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শ্বেত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 কণিকার সংখ্যা ২০,০০০-৩০,‌০০০ হলে  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1049827">
                <a:tc>
                  <a:txBody>
                    <a:bodyPr/>
                    <a:lstStyle/>
                    <a:p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ত্রম্বোসা</a:t>
                      </a:r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ই</a:t>
                      </a:r>
                      <a:r>
                        <a:rPr lang="bn-BD" sz="36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টোসিস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অণুচক্রিকার সংখ্যা স্বাভাবিকের চাইতে বেশি হলে ।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  <a:p>
                      <a:endParaRPr lang="en-US" sz="32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  <a:tr h="1049827">
                <a:tc>
                  <a:txBody>
                    <a:bodyPr/>
                    <a:lstStyle/>
                    <a:p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পারপুরা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Rupali" pitchFamily="2" charset="0"/>
                          <a:cs typeface="Rupali" pitchFamily="2" charset="0"/>
                        </a:rPr>
                        <a:t>অণুচক্রিকার সংখ্যা স্বাভাবিকের চাইতে কমে গেলে। 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Rupali" pitchFamily="2" charset="0"/>
                        <a:cs typeface="Rupal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7" y="973668"/>
            <a:ext cx="8761413" cy="7069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</a:br>
            <a: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রক্ত </a:t>
            </a:r>
            <a:r>
              <a:rPr lang="bn-BD" sz="9600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তঞ্চন কী ?</a:t>
            </a:r>
            <a:r>
              <a:rPr lang="bn-BD" sz="6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6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97" y="1892493"/>
            <a:ext cx="11177516" cy="48323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654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7" y="973668"/>
            <a:ext cx="8761413" cy="7069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</a:br>
            <a:r>
              <a:rPr lang="bn-BD" sz="9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রক্ত </a:t>
            </a:r>
            <a:r>
              <a:rPr lang="bn-BD" sz="9600" dirty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তঞ্চন কী ?</a:t>
            </a:r>
            <a:r>
              <a:rPr lang="bn-BD" sz="6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66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60" y="2403734"/>
            <a:ext cx="5663821" cy="12181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প্লাজমার ফাইব্রিনোজেন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249" y="3848669"/>
            <a:ext cx="5663821" cy="11327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4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  থকথকে পিন্ডে পরিনত হয়ে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659" y="5352101"/>
            <a:ext cx="5663821" cy="11941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রক্ত জমাট বাঁধার প্রক্রিয়া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01" y="2403734"/>
            <a:ext cx="5981216" cy="41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3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9849" y="491272"/>
            <a:ext cx="8761413" cy="903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রক্ত তঞ্চন</a:t>
            </a:r>
            <a:r>
              <a:rPr lang="en-US" sz="6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এর প্রক্রিয়া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206" y="2308197"/>
            <a:ext cx="3343703" cy="885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হেপারিন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206" y="3275464"/>
            <a:ext cx="3343703" cy="885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থ্রোম্বোসাইট</a:t>
            </a:r>
          </a:p>
        </p:txBody>
      </p:sp>
      <p:sp>
        <p:nvSpPr>
          <p:cNvPr id="7" name="Down Arrow 6"/>
          <p:cNvSpPr/>
          <p:nvPr/>
        </p:nvSpPr>
        <p:spPr>
          <a:xfrm>
            <a:off x="966302" y="4230806"/>
            <a:ext cx="2677649" cy="99033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বাতাসের সংস্পর্শে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73206" y="5375495"/>
            <a:ext cx="3343703" cy="885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থ্রম্বোপ্লাস্টিন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16909" y="4899546"/>
            <a:ext cx="2811437" cy="184244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থ্রম্বোপ্লাস্টিন হেপারিন কে নষ্ট </a:t>
            </a:r>
            <a:endParaRPr lang="bn-BD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8346" y="5375495"/>
            <a:ext cx="5199797" cy="885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ক্যালসিয়াম</a:t>
            </a:r>
            <a:r>
              <a:rPr lang="bn-BD" sz="48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+ থ্রম্বোপ্লাস্টিন</a:t>
            </a:r>
          </a:p>
          <a:p>
            <a:pPr>
              <a:buNone/>
            </a:pPr>
            <a:endParaRPr lang="bn-BD" sz="48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9079778" y="4308674"/>
            <a:ext cx="762552" cy="137108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endParaRPr lang="bn-BD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8649" y="3733524"/>
            <a:ext cx="1946822" cy="885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প্রোথ্রম্বিন</a:t>
            </a:r>
          </a:p>
        </p:txBody>
      </p:sp>
      <p:sp>
        <p:nvSpPr>
          <p:cNvPr id="14" name="Cross 13"/>
          <p:cNvSpPr/>
          <p:nvPr/>
        </p:nvSpPr>
        <p:spPr>
          <a:xfrm>
            <a:off x="10208524" y="3957851"/>
            <a:ext cx="368489" cy="38213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95379" y="3733524"/>
            <a:ext cx="1269242" cy="8794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GP</a:t>
            </a:r>
            <a:endParaRPr lang="bn-BD" sz="60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9102770" y="2660741"/>
            <a:ext cx="762552" cy="137108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endParaRPr lang="bn-BD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75508" y="2151151"/>
            <a:ext cx="1617259" cy="7937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থ্রম্বিন</a:t>
            </a:r>
          </a:p>
        </p:txBody>
      </p:sp>
      <p:sp>
        <p:nvSpPr>
          <p:cNvPr id="18" name="Cross 17"/>
          <p:cNvSpPr/>
          <p:nvPr/>
        </p:nvSpPr>
        <p:spPr>
          <a:xfrm>
            <a:off x="8188649" y="2327170"/>
            <a:ext cx="491325" cy="38213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08728" y="2151152"/>
            <a:ext cx="3140992" cy="7937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ফাইব্রিনোজেন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526762" y="2965009"/>
            <a:ext cx="1764856" cy="71861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303859" y="3721601"/>
            <a:ext cx="1987758" cy="6183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ফাইব্রিন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59" y="3504482"/>
            <a:ext cx="1610916" cy="15588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87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7409" y="0"/>
            <a:ext cx="3589361" cy="88906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মূল্যায়ন</a:t>
            </a:r>
            <a:endParaRPr lang="en-US" sz="5400" b="1" dirty="0">
              <a:solidFill>
                <a:srgbClr val="FFFF00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1433014"/>
            <a:ext cx="11177517" cy="542498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7600" dirty="0" err="1" smtClean="0">
                <a:latin typeface="Rupali" pitchFamily="2" charset="0"/>
                <a:cs typeface="Rupali" pitchFamily="2" charset="0"/>
              </a:rPr>
              <a:t>দল-কঃ</a:t>
            </a:r>
            <a:r>
              <a:rPr lang="en-US" sz="17600" dirty="0" smtClean="0">
                <a:latin typeface="Rupali" pitchFamily="2" charset="0"/>
                <a:cs typeface="Rupali" pitchFamily="2" charset="0"/>
              </a:rPr>
              <a:t> ১।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নিউক্লিয়াস যুক্ত রক্ত কণিকা কোনটি ?</a:t>
            </a: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  ২।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প্রথম্বিন কী ?</a:t>
            </a: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 ৩।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লোহিত কণিকা কোথায় সঞ্চিত থাকে ?</a:t>
            </a: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  ৪।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শ্বেত কণিকার অপর নাম কী ?</a:t>
            </a:r>
          </a:p>
          <a:p>
            <a:pPr>
              <a:buNone/>
            </a:pPr>
            <a:r>
              <a:rPr lang="en-US" sz="17600" dirty="0" err="1" smtClean="0">
                <a:latin typeface="Rupali" pitchFamily="2" charset="0"/>
                <a:cs typeface="Rupali" pitchFamily="2" charset="0"/>
              </a:rPr>
              <a:t>দল-খঃ</a:t>
            </a:r>
            <a:r>
              <a:rPr lang="en-US" sz="17600" dirty="0" smtClean="0">
                <a:latin typeface="Rupali" pitchFamily="2" charset="0"/>
                <a:cs typeface="Rupali" pitchFamily="2" charset="0"/>
              </a:rPr>
              <a:t> </a:t>
            </a:r>
            <a:r>
              <a:rPr lang="en-US" sz="17600" b="1" dirty="0">
                <a:latin typeface="Rupali" pitchFamily="2" charset="0"/>
                <a:cs typeface="Rupali" pitchFamily="2" charset="0"/>
              </a:rPr>
              <a:t>১। </a:t>
            </a:r>
            <a:r>
              <a:rPr lang="bn-BD" sz="17600" b="1" dirty="0">
                <a:latin typeface="Rupali" pitchFamily="2" charset="0"/>
                <a:cs typeface="Rupali" pitchFamily="2" charset="0"/>
              </a:rPr>
              <a:t>কোন দেহে লোহিত কণিকার সংখ্যা সবচেয়ে বেশি </a:t>
            </a:r>
            <a:endParaRPr lang="bn-BD" sz="17600" b="1" dirty="0" smtClean="0"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 ২।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রক্তরসের বর্ণ কেমন ? </a:t>
            </a:r>
            <a:endParaRPr lang="en-US" sz="17600" dirty="0" smtClean="0"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৩।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চ্যাপ্টা আকৃতির রক্ত কণিকা কোনটি ?</a:t>
            </a:r>
          </a:p>
          <a:p>
            <a:pPr>
              <a:buNone/>
            </a:pPr>
            <a:r>
              <a:rPr lang="en-US" sz="17600" dirty="0" smtClean="0">
                <a:latin typeface="Rupali" pitchFamily="2" charset="0"/>
                <a:cs typeface="Rupali" pitchFamily="2" charset="0"/>
              </a:rPr>
              <a:t>          ৪। DNA </a:t>
            </a:r>
            <a:r>
              <a:rPr lang="bn-BD" sz="17600" dirty="0" smtClean="0">
                <a:latin typeface="Rupali" pitchFamily="2" charset="0"/>
                <a:cs typeface="Rupali" pitchFamily="2" charset="0"/>
              </a:rPr>
              <a:t>থাকে কোন রক্ত কনিকায় ? </a:t>
            </a:r>
          </a:p>
          <a:p>
            <a:endParaRPr lang="en-US" dirty="0"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83" y="648542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লসিকা</a:t>
            </a:r>
            <a:endParaRPr lang="en-US" sz="88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2302175"/>
            <a:ext cx="11423176" cy="4236240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লসিকা নালি ও লসিকা গ্রন্থিতে অবস্থিত</a:t>
            </a:r>
            <a:endParaRPr lang="bn-BD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 marL="550926" indent="-514350">
              <a:buNone/>
            </a:pPr>
            <a:r>
              <a:rPr lang="bn-BD" sz="48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স্বচ্চ </a:t>
            </a:r>
            <a:r>
              <a:rPr lang="bn-BD" sz="48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ইষৎ ক্ষারীয় </a:t>
            </a:r>
          </a:p>
          <a:p>
            <a:pPr marL="550926" indent="-514350">
              <a:buNone/>
            </a:pPr>
            <a:r>
              <a:rPr lang="bn-BD" sz="48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টিস্যু রস ( আন্তঃকোষীয় তরল)</a:t>
            </a:r>
            <a:endParaRPr lang="bn-BD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 marL="550926" indent="-514350">
              <a:buNone/>
            </a:pPr>
            <a:r>
              <a:rPr lang="bn-BD" sz="48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পুষ্টীদ্রব্য পরিবহণ ও প্রতিরক্ষায় কাজ করে তাকে...।</a:t>
            </a:r>
            <a:endParaRPr lang="bn-BD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endParaRPr lang="en-US" dirty="0"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2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83" y="648542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লসিকার উপাদান</a:t>
            </a:r>
            <a:endParaRPr lang="en-US" sz="88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2302175"/>
            <a:ext cx="5882185" cy="4236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bn-BD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 marL="550926" indent="-514350">
              <a:buNone/>
            </a:pPr>
            <a:r>
              <a:rPr lang="bn-BD" sz="65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লসিকা রস  </a:t>
            </a:r>
            <a: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 ৯৪% পানি, ৬% কঠিন </a:t>
            </a:r>
            <a: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লসিকা কনিকা</a:t>
            </a:r>
            <a:r>
              <a:rPr lang="bn-BD" sz="65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৫০০-৭৫০০০ প্রতি ঘন মি।লি</a:t>
            </a:r>
            <a:endParaRPr lang="bn-BD" sz="65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endParaRPr lang="en-US" dirty="0">
              <a:latin typeface="Rupali" pitchFamily="2" charset="0"/>
              <a:cs typeface="Rupali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0925" y="2454575"/>
            <a:ext cx="2574735" cy="4083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কাইল</a:t>
            </a:r>
            <a: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চর্বিযুক্ত খাবার খেলে লসিকা র বর্ণ সাদা হয় </a:t>
            </a:r>
            <a:b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r>
              <a:rPr lang="bn-BD" sz="51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ল্যাক্টিয়েলসাদা লসিকা নালী</a:t>
            </a:r>
          </a:p>
          <a:p>
            <a:pPr>
              <a:buFont typeface="Wingdings 3" charset="2"/>
              <a:buNone/>
            </a:pPr>
            <a:endParaRPr lang="bn-BD" sz="48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pPr>
              <a:buFont typeface="Wingdings 3" charset="2"/>
              <a:buNone/>
            </a:pPr>
            <a:endParaRPr lang="en-US" dirty="0">
              <a:latin typeface="Rupali" pitchFamily="2" charset="0"/>
              <a:cs typeface="Rupal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20" y="2454575"/>
            <a:ext cx="2529528" cy="3987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2287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83" y="648542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লসিকাতন্ত্র</a:t>
            </a:r>
            <a:endParaRPr lang="en-US" sz="88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2302175"/>
            <a:ext cx="4435522" cy="4236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2000" dirty="0" smtClean="0">
                <a:latin typeface="Rupali" pitchFamily="2" charset="0"/>
                <a:cs typeface="Rupali" pitchFamily="2" charset="0"/>
              </a:rPr>
              <a:t>  </a:t>
            </a:r>
            <a:br>
              <a:rPr lang="bn-BD" sz="2000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লসিকা নালি/ ল্যাক্টিয়েল(পোষ্টিক)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লসিকা পর্ব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বা গ্রন্থি(৪০০-৭০০)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উদাঃপ্লীহা,টনসিল,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অ্যাডেনয়েড ইত্যাদি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endParaRPr lang="bn-BD" sz="20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5" y="2302175"/>
            <a:ext cx="3398292" cy="42362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9" y="2302175"/>
            <a:ext cx="2879675" cy="4236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155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83" y="648542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লসিকাতন্ত্র</a:t>
            </a:r>
            <a:endParaRPr lang="en-US" sz="88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2302175"/>
            <a:ext cx="4435522" cy="4236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2000" dirty="0" smtClean="0">
                <a:latin typeface="Rupali" pitchFamily="2" charset="0"/>
                <a:cs typeface="Rupali" pitchFamily="2" charset="0"/>
              </a:rPr>
              <a:t>  </a:t>
            </a:r>
            <a:br>
              <a:rPr lang="bn-BD" sz="2000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লসিকা নালি/ ল্যাক্টিয়েল(পোষ্টিক)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লসিকা পর্ব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বা গ্রন্থি(৪০০-৭০০)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উদাঃপ্লীহা,টনসিল,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>অ্যাডেনয়েড ইত্যাদি</a:t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latin typeface="Rupali" pitchFamily="2" charset="0"/>
                <a:cs typeface="Rupali" pitchFamily="2" charset="0"/>
              </a:rPr>
            </a:br>
            <a:endParaRPr lang="bn-BD" sz="20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71" y="2302175"/>
            <a:ext cx="3312354" cy="4236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92" y="2302174"/>
            <a:ext cx="3271411" cy="4236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600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83" y="648542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লসিকার কাজ</a:t>
            </a:r>
            <a:endParaRPr lang="en-US" sz="8800" dirty="0">
              <a:solidFill>
                <a:schemeClr val="bg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60" y="2403734"/>
            <a:ext cx="5663821" cy="8657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১। প্রটিন অনুর রক্তে ফিরে যাওয়া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659" y="3503684"/>
            <a:ext cx="5663821" cy="2045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২। লিপিড কনার পরিবহণ (যা রক্তের কৈশিক জালিকার পরিবহণ হতে পারে </a:t>
            </a: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না </a:t>
            </a: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।)  </a:t>
            </a:r>
            <a:endParaRPr lang="bn-BD" sz="4000" b="1" dirty="0" smtClean="0">
              <a:solidFill>
                <a:srgbClr val="002060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660" y="5663820"/>
            <a:ext cx="5663821" cy="11941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৩। যেখানে রক্ত পোচাতে পারেনয়া সেখানে লসিকা পুষ্টি পরিবহণ কর এ </a:t>
            </a:r>
            <a:endParaRPr lang="en-US" sz="36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214" y="2403733"/>
            <a:ext cx="5663821" cy="15268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৪। অক্সিজেন কার্বন ডাই অক্সাইড পরিবহণ করে।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9883" y="4170740"/>
            <a:ext cx="5663821" cy="141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৫।  দেহ প্রতিরক্ষায় কাজ করএ।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9882" y="5619464"/>
            <a:ext cx="5663821" cy="11941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৬। এন্টিবডি রোগ প্রতিরোধ ক্ষমতা বাড়ায়। </a:t>
            </a:r>
            <a:endParaRPr lang="en-US" sz="36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2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0403" y="1410355"/>
            <a:ext cx="6445497" cy="5447645"/>
          </a:xfrm>
          <a:prstGeom prst="rect">
            <a:avLst/>
          </a:prstGeom>
          <a:ln w="76200" cmpd="thickThin">
            <a:solidFill>
              <a:srgbClr val="00B05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r>
              <a:rPr lang="bn-BD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bn-BD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ও সংবহন</a:t>
            </a:r>
            <a:endParaRPr lang="en-US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0476" y="762001"/>
            <a:ext cx="2789546" cy="830997"/>
          </a:xfrm>
          <a:prstGeom prst="rect">
            <a:avLst/>
          </a:prstGeom>
          <a:noFill/>
          <a:ln w="76200" cmpd="thickThin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qdefault (2).jpg"/>
          <p:cNvPicPr>
            <a:picLocks noChangeAspect="1"/>
          </p:cNvPicPr>
          <p:nvPr/>
        </p:nvPicPr>
        <p:blipFill>
          <a:blip r:embed="rId2"/>
          <a:srcRect t="7778" b="7778"/>
          <a:stretch>
            <a:fillRect/>
          </a:stretch>
        </p:blipFill>
        <p:spPr>
          <a:xfrm>
            <a:off x="7924800" y="304800"/>
            <a:ext cx="2362200" cy="14960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054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41652"/>
            <a:ext cx="8761413" cy="7069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একক কাজ</a:t>
            </a:r>
            <a:endParaRPr lang="en-US" sz="4800" b="1" dirty="0">
              <a:solidFill>
                <a:srgbClr val="FFFF00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1783559"/>
            <a:ext cx="11232107" cy="493113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রক্ত কী ? 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রক্ত লাল কেন হয়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মানব দেহের শতকরা কত ভাগ রক্ত থাকে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মানব দেহে শতকরা কত ভাগ রক্তরস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হিমোগ্লোবিন কী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রক্ত তঞ্চন ঘটায় কে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আমাদের দেহে রক্ত জমাট বাধে না কেন 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Rupali" pitchFamily="2" charset="0"/>
                <a:cs typeface="Rupali" pitchFamily="2" charset="0"/>
              </a:rPr>
              <a:t>অক্সিজেন পরিবহন করে কে ?</a:t>
            </a:r>
          </a:p>
          <a:p>
            <a:pPr>
              <a:buNone/>
            </a:pPr>
            <a:endParaRPr lang="en-US" sz="1100" dirty="0"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2438400"/>
            <a:ext cx="6629400" cy="1569660"/>
          </a:xfrm>
          <a:prstGeom prst="rect">
            <a:avLst/>
          </a:prstGeom>
          <a:ln w="76200" cmpd="thinThick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bn-IN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সংবহন তন্ত্র 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638800" y="2397086"/>
            <a:ext cx="4724400" cy="3816429"/>
          </a:xfrm>
          <a:prstGeom prst="rect">
            <a:avLst/>
          </a:prstGeom>
          <a:noFill/>
          <a:ln w="76200" cmpd="thinThick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bn-IN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সংবহনঃ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যে প্রক্রিয়ায় প্রাণীদেহে রক্ত পরিবহনের কাজ সম্পন্ন হয় তাকে সংবহন প্রক্রিয়া বলে। রক্ত হৃদপিন্ড, ধমনী, শিরা এবং লসিকা ও লসিকাবাহী নালির সমন্বয়ে মানবদেহের সংবহন তন্ত্র গঠিত।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lutkreislau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9738"/>
            <a:ext cx="3810000" cy="636346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67200" y="1752600"/>
            <a:ext cx="1371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8489" y="4818221"/>
            <a:ext cx="11600597" cy="1077218"/>
          </a:xfrm>
          <a:prstGeom prst="rect">
            <a:avLst/>
          </a:prstGeom>
          <a:noFill/>
          <a:ln w="76200" cmpd="thinThick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রক্ত</a:t>
            </a:r>
            <a:r>
              <a:rPr lang="en-US" sz="3200" b="1" u="sng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200" b="1" u="sng" dirty="0">
                <a:latin typeface="NikoshBAN" pitchFamily="2" charset="0"/>
                <a:ea typeface="Calibri" pitchFamily="34" charset="0"/>
                <a:cs typeface="NikoshBAN" pitchFamily="2" charset="0"/>
              </a:rPr>
              <a:t>সংবহন তন্ত্রঃ</a:t>
            </a:r>
            <a:r>
              <a:rPr lang="bn-IN" sz="32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 যে তন্ত্রের মাধ্যমে দেহে রক্ত সঞ্চালিত হয় তাকে রক্তসংবহনতন্ত্র বলে। হৃদপিন্ড, রক্ত, রক্তবাহী নালির সমন্বয়ে রক্তসংবহন তন্ত্র গঠিত।  </a:t>
            </a:r>
            <a:r>
              <a:rPr lang="en-US" sz="32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icture1_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685801"/>
            <a:ext cx="6934200" cy="3152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0550" y="3952876"/>
            <a:ext cx="2767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রক্ত</a:t>
            </a:r>
            <a:r>
              <a:rPr lang="en-US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ea typeface="Calibri" pitchFamily="34" charset="0"/>
                <a:cs typeface="NikoshBAN" pitchFamily="2" charset="0"/>
              </a:rPr>
              <a:t>সংবহন তন্ত্র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450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16" y="1637731"/>
            <a:ext cx="6946711" cy="485860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সংজ্ঞাঃ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ওজনঃ ২০০-৩০০গ্রাম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অবস্থানঃ</a:t>
            </a:r>
            <a:r>
              <a:rPr lang="bn-BD" sz="2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ফুসফুসের মাঝে,৫ম পাজরের ফাঁকে।</a:t>
            </a:r>
            <a:endParaRPr lang="bn-BD" sz="32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আকার আকৃতিঃত্রিকোনাকার,১২সেঃ ৯সেঃ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উৎপত্তিঃ মেসোডার্ম</a:t>
            </a:r>
          </a:p>
          <a:p>
            <a:r>
              <a:rPr lang="bn-BD" sz="32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আবরনঃ পেরিকার্ডিয়াম ২ স্তর( তন্তুময়+সেরাস) সেরাস=প্যারাইটাল+ ভিসেরাল ।পেরিকার্ডিয়াল ফ্লুইড...কাজ...।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665027"/>
            <a:ext cx="3903259" cy="49131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46677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1" y="1637731"/>
            <a:ext cx="7219666" cy="50633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প্রাচীরঃ</a:t>
            </a:r>
          </a:p>
          <a:p>
            <a:pPr marL="0" indent="0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হৃদপেশি-</a:t>
            </a: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</a:t>
            </a: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পেশীস্তর</a:t>
            </a: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</a:t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       ৩টি,এপি+মায়ো+এন্ডোকার্ডিয়াম</a:t>
            </a: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প্রকোষ্ঠ সমূহঃ</a:t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চার প্রকোষ্ঠ</a:t>
            </a: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২ অলিন্দ,২ নিলয়</a:t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        </a:t>
            </a:r>
            <a:r>
              <a:rPr lang="bn-BD" sz="5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অলিন্দ+ নিলয়ের বর্ণনা ও</a:t>
            </a:r>
            <a:br>
              <a:rPr lang="bn-BD" sz="5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r>
              <a:rPr lang="bn-BD" sz="5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       পার্থক্য</a:t>
            </a: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637731"/>
            <a:ext cx="3875963" cy="5063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2268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795" y="2142697"/>
            <a:ext cx="3248166" cy="4449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কপাটিকাঃ    #ট্রাইকাসপিড #বাই-কাসপিড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 সেমিলুনার ২টি #থিবেসিয়ান বা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করোনারি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#ইউস্টেসিয়ান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</a:t>
            </a:r>
          </a:p>
          <a:p>
            <a:pPr marL="0" indent="0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1637730"/>
            <a:ext cx="3930555" cy="49677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3" y="1637730"/>
            <a:ext cx="3984436" cy="4967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132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795" y="2142697"/>
            <a:ext cx="3248166" cy="641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কর্ডি টেন্ডিনি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</a:t>
            </a:r>
          </a:p>
          <a:p>
            <a:pPr marL="0" indent="0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1637730"/>
            <a:ext cx="3930555" cy="4967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3" y="1637730"/>
            <a:ext cx="3984436" cy="49677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70795" y="3059371"/>
            <a:ext cx="3248166" cy="35461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রক্ত বাহিকা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#ভ্যানাকাভা</a:t>
            </a: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>২</a:t>
            </a: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#পালঃধমনী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#পাঃশিরা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#অ্যাওর্টা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#করোনারী ধ/শি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</a:t>
            </a:r>
          </a:p>
          <a:p>
            <a:pPr marL="0" indent="0">
              <a:buFont typeface="Wingdings 3" charset="2"/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9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0795" y="2142697"/>
            <a:ext cx="3248166" cy="29206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জাংশনাল টিস্যু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 </a:t>
            </a:r>
            <a: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SA node </a:t>
            </a:r>
            <a:b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 AV Node</a:t>
            </a:r>
            <a:b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 Bundle of His</a:t>
            </a:r>
            <a:b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# </a:t>
            </a:r>
            <a:r>
              <a:rPr lang="en-US" sz="40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urkinje fiber</a:t>
            </a:r>
            <a:br>
              <a:rPr lang="en-US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 </a:t>
            </a:r>
          </a:p>
          <a:p>
            <a:pPr marL="0" indent="0"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1637730"/>
            <a:ext cx="3930555" cy="4967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3" y="1637730"/>
            <a:ext cx="3984436" cy="496778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70795" y="5377216"/>
            <a:ext cx="3248166" cy="818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রক্তের গতি পথ        </a:t>
            </a:r>
          </a:p>
          <a:p>
            <a:pPr marL="0" indent="0">
              <a:buFont typeface="Wingdings 3" charset="2"/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হৃৎপিন্ডের গঠন ( সংক্ষেপে)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671853"/>
            <a:ext cx="11641541" cy="502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23082" y="1869741"/>
            <a:ext cx="2893324" cy="8188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সাধারণ আঃ        </a:t>
            </a:r>
          </a:p>
          <a:p>
            <a:pPr marL="0" indent="0">
              <a:buFont typeface="Wingdings 3" charset="2"/>
              <a:buNone/>
            </a:pPr>
            <a: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  <a:sym typeface="Wingdings" panose="05000000000000000000" pitchFamily="2" charset="2"/>
              </a:rPr>
            </a:b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2" y="2893321"/>
            <a:ext cx="289332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আবরনী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3082" y="3835021"/>
            <a:ext cx="289332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হৃদপেশি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3082" y="4776721"/>
            <a:ext cx="289332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প্রকোষ্ঠ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082" y="5759361"/>
            <a:ext cx="289332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কপাটিকা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789158" y="1869741"/>
            <a:ext cx="299113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রক্ত বাহিকা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789158" y="2893321"/>
            <a:ext cx="299113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জাংশনাল টিস্যু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789158" y="3930549"/>
            <a:ext cx="2991134" cy="696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গতি প্রকৃতি</a:t>
            </a:r>
            <a:b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7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/>
              </a:rPr>
              <a:t>শিখন</a:t>
            </a:r>
            <a:r>
              <a:rPr lang="bn-BD" sz="7200" b="1" dirty="0" smtClean="0">
                <a:latin typeface="NikoshBAN"/>
              </a:rPr>
              <a:t> </a:t>
            </a:r>
            <a:r>
              <a:rPr lang="bn-BD" sz="7200" b="1" dirty="0" smtClean="0">
                <a:solidFill>
                  <a:schemeClr val="bg1"/>
                </a:solidFill>
                <a:latin typeface="NikoshBAN"/>
              </a:rPr>
              <a:t>ফল</a:t>
            </a:r>
            <a:endParaRPr lang="en-US" sz="72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966" y="392761"/>
            <a:ext cx="5377218" cy="6896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</a:t>
            </a:r>
            <a:r>
              <a:rPr lang="bn-BD" sz="3600" b="1" dirty="0" smtClean="0">
                <a:sym typeface="Wingdings" panose="05000000000000000000" pitchFamily="2" charset="2"/>
              </a:rPr>
              <a:t>উপাদান,কাজ,পার্থক্য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6604519" y="1377572"/>
            <a:ext cx="5336134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রক্তের গ্রুফ,নালি,চাপ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600966" y="2175115"/>
            <a:ext cx="5377218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হার্ট এর গঠন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600966" y="3079889"/>
            <a:ext cx="5377218" cy="659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/>
            </a:r>
            <a:br>
              <a:rPr lang="bn-BD" sz="4000" dirty="0" smtClean="0"/>
            </a:br>
            <a:r>
              <a:rPr lang="bn-BD" sz="3600" b="1" dirty="0" smtClean="0"/>
              <a:t>হার্ট বিট,মায়োজেনিক নিঃ</a:t>
            </a:r>
            <a:endParaRPr lang="en-US" sz="3600" b="1" dirty="0"/>
          </a:p>
          <a:p>
            <a:pPr algn="ctr"/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600966" y="3971753"/>
            <a:ext cx="537721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ব্যাররিসিপ্টার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6600966" y="4892606"/>
            <a:ext cx="537721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রক্ত সংবহন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0965" y="5680256"/>
            <a:ext cx="5339687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সংবহন জটিলত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6600965" y="461624"/>
            <a:ext cx="5377218" cy="6896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</a:t>
            </a:r>
            <a:r>
              <a:rPr lang="bn-BD" sz="3600" b="1" dirty="0" smtClean="0">
                <a:sym typeface="Wingdings" panose="05000000000000000000" pitchFamily="2" charset="2"/>
              </a:rPr>
              <a:t>উপাদান,কাজ,পার্থক্য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6604518" y="1446435"/>
            <a:ext cx="5336134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রক্তের গ্রুফ,নালি,চাপ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6600965" y="2243978"/>
            <a:ext cx="5377218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হার্ট এর গঠন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600965" y="3148752"/>
            <a:ext cx="5377218" cy="659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/>
            </a:r>
            <a:br>
              <a:rPr lang="bn-BD" sz="4000" dirty="0" smtClean="0"/>
            </a:br>
            <a:r>
              <a:rPr lang="bn-BD" sz="3600" b="1" dirty="0" smtClean="0"/>
              <a:t>হার্ট বিট,মায়োজেনিক নিঃ</a:t>
            </a:r>
            <a:endParaRPr lang="en-US" sz="3600" b="1" dirty="0"/>
          </a:p>
          <a:p>
            <a:pPr algn="ctr"/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6600965" y="4040616"/>
            <a:ext cx="5377218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ব্যাররিসিপ্টার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600965" y="4961469"/>
            <a:ext cx="5377218" cy="60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রক্ত সংবহন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81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50581"/>
            <a:ext cx="8761413" cy="8687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মানুষের ও রুই মাছের  হৃৎপিন্ডের পার্থক্য</a:t>
            </a:r>
            <a:endParaRPr lang="en-US" sz="48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911" y="2306469"/>
            <a:ext cx="3166280" cy="5732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রুই মাছ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00364" y="2306469"/>
            <a:ext cx="3166280" cy="57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মানুষ 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5911" y="3086666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২ প্রকোষ্ঠ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600364" y="3086666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৪ প্রকোষ্ঠ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5911" y="3841842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উঃপ্রকোষ্ঠ আছে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600364" y="3789527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উঃপ্রকোষ্ঠ নেই 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911" y="4597018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কেবল </a:t>
            </a:r>
            <a:r>
              <a:rPr lang="en-US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CO2</a:t>
            </a:r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 সম্মৃদ্ব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600364" y="4597018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উভয়  সম্মৃদ্ব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5911" y="5352194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এক চক্রীয়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00364" y="5352193"/>
            <a:ext cx="3166280" cy="57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দ্বি- চক্রীয়     </a:t>
            </a:r>
          </a:p>
          <a:p>
            <a:pPr marL="0" indent="0">
              <a:buFont typeface="Wingdings 3" charset="2"/>
              <a:buNone/>
            </a:pPr>
            <a:endParaRPr lang="bn-BD" sz="4400" b="1" dirty="0" smtClean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06" y="2542606"/>
            <a:ext cx="2857500" cy="1533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58" y="4460538"/>
            <a:ext cx="2811439" cy="20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7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286604" y="2026692"/>
            <a:ext cx="4572000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একবার সিস্টোল একবার ডায়াস্টোল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04" y="3632736"/>
            <a:ext cx="4572000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৭০-৮০ বার প্রতি মিনিট,গড়ে ৭৫ বার</a:t>
            </a:r>
            <a:endParaRPr lang="en-US" sz="3600" b="1" dirty="0"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04" y="5238780"/>
            <a:ext cx="4572000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৬০/৭৫=০</a:t>
            </a:r>
            <a:r>
              <a:rPr lang="en-US" sz="3600" b="1" dirty="0" smtClean="0">
                <a:latin typeface="NikoshBAN"/>
              </a:rPr>
              <a:t>.</a:t>
            </a:r>
            <a:r>
              <a:rPr lang="bn-BD" sz="3600" b="1" dirty="0" smtClean="0">
                <a:latin typeface="NikoshBAN"/>
              </a:rPr>
              <a:t>৮ সে</a:t>
            </a:r>
            <a:r>
              <a:rPr lang="en-US" sz="3600" b="1" dirty="0" smtClean="0">
                <a:latin typeface="NikoshBAN"/>
              </a:rPr>
              <a:t>:</a:t>
            </a:r>
            <a:endParaRPr lang="en-US" sz="3600" b="1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2026693"/>
            <a:ext cx="6414448" cy="47133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29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3452885" y="1906057"/>
            <a:ext cx="4572000" cy="15012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চারটি ঘটনাবলির মাধ্যমে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05" y="3632736"/>
            <a:ext cx="2661312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অলিন্দের প্রসারণ</a:t>
            </a:r>
            <a:endParaRPr lang="en-US" sz="3600" b="1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604" y="5256819"/>
            <a:ext cx="2661312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অলিন্দের সংকোচন</a:t>
            </a:r>
            <a:endParaRPr lang="en-US" sz="3600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4250" y="3632735"/>
            <a:ext cx="2513463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নিলয়ের সংকোচন</a:t>
            </a:r>
            <a:endParaRPr lang="en-US" sz="3600" b="1" dirty="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4250" y="5256819"/>
            <a:ext cx="2513464" cy="15012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নিলয়ের প্রসারণ</a:t>
            </a:r>
            <a:endParaRPr lang="en-US" sz="3600" b="1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1" y="3632734"/>
            <a:ext cx="6005015" cy="31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3693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27546" y="1942841"/>
            <a:ext cx="3766781" cy="854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অলিন্দের প্রসারণ</a:t>
            </a:r>
            <a:endParaRPr lang="en-US" sz="36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189" y="2880762"/>
            <a:ext cx="3766781" cy="5826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0.7 sec</a:t>
            </a:r>
            <a:endParaRPr lang="en-US" sz="3600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892" y="3546356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অলিন্দ প্রসারিত থাকে</a:t>
            </a:r>
            <a:endParaRPr lang="en-US" sz="2800" b="1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891" y="4211950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ট্রাই ও ভাই বন্ধ থাকে</a:t>
            </a:r>
            <a:endParaRPr lang="en-US" sz="28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243" y="4892527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অলিন্দের চাপ কম থাকে</a:t>
            </a:r>
            <a:endParaRPr lang="en-US" sz="28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242" y="5544809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অলিন্দে </a:t>
            </a:r>
            <a:r>
              <a:rPr lang="en-US" sz="2800" b="1" dirty="0" smtClean="0">
                <a:latin typeface="NikoshBAN"/>
              </a:rPr>
              <a:t>CO2 </a:t>
            </a:r>
            <a:r>
              <a:rPr lang="bn-BD" sz="2800" b="1" dirty="0" smtClean="0">
                <a:latin typeface="NikoshBAN"/>
              </a:rPr>
              <a:t>রক্ত প্রবেশ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890" y="6210403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রক্ত পূর্ন হওয়া</a:t>
            </a:r>
            <a:endParaRPr lang="en-US" sz="2800" b="1" dirty="0">
              <a:latin typeface="NikoshBAN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370314"/>
            <a:ext cx="7642753" cy="4255875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4107970" y="1942841"/>
            <a:ext cx="2040341" cy="4865165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3693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64026" y="1942841"/>
            <a:ext cx="3766781" cy="854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অলিন্দের সংকোচণ</a:t>
            </a:r>
            <a:endParaRPr lang="en-US" sz="36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021" y="2880762"/>
            <a:ext cx="3766781" cy="5826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0.</a:t>
            </a:r>
            <a:r>
              <a:rPr lang="en-US" sz="3600" b="1" dirty="0">
                <a:latin typeface="NikoshBAN"/>
              </a:rPr>
              <a:t>1</a:t>
            </a:r>
            <a:r>
              <a:rPr lang="en-US" sz="3600" b="1" dirty="0" smtClean="0">
                <a:latin typeface="NikoshBAN"/>
              </a:rPr>
              <a:t> sec</a:t>
            </a:r>
            <a:r>
              <a:rPr lang="bn-BD" sz="3600" b="1" dirty="0" smtClean="0">
                <a:latin typeface="NikoshBAN"/>
              </a:rPr>
              <a:t>=</a:t>
            </a:r>
            <a:r>
              <a:rPr lang="en-US" sz="3600" b="1" dirty="0" smtClean="0">
                <a:latin typeface="NikoshBAN"/>
              </a:rPr>
              <a:t>.05+.05</a:t>
            </a:r>
            <a:r>
              <a:rPr lang="bn-BD" sz="3600" b="1" dirty="0" smtClean="0">
                <a:latin typeface="NikoshBAN"/>
              </a:rPr>
              <a:t> </a:t>
            </a:r>
            <a:endParaRPr lang="en-US" sz="3600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020" y="3546356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অলিন্দ সংকোচিত হয়</a:t>
            </a:r>
            <a:endParaRPr lang="en-US" sz="2800" b="1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019" y="4211950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ট্রাই ও ভাই খুলে যায়</a:t>
            </a:r>
            <a:endParaRPr lang="en-US" sz="28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019" y="4892527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/>
              </a:rPr>
              <a:t>SA Node </a:t>
            </a:r>
            <a:r>
              <a:rPr lang="bn-BD" sz="2800" b="1" dirty="0" smtClean="0">
                <a:latin typeface="NikoshBAN"/>
              </a:rPr>
              <a:t>থেকে শুরু</a:t>
            </a:r>
            <a:endParaRPr lang="en-US" sz="28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018" y="5531161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নিলয়ে</a:t>
            </a:r>
            <a:r>
              <a:rPr lang="en-US" sz="2800" b="1" dirty="0" smtClean="0">
                <a:latin typeface="NikoshBAN"/>
              </a:rPr>
              <a:t> </a:t>
            </a:r>
            <a:r>
              <a:rPr lang="bn-BD" sz="2800" b="1" dirty="0" smtClean="0">
                <a:latin typeface="NikoshBAN"/>
              </a:rPr>
              <a:t>রক্ত প্রবেশ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018" y="6196755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রক্ত পূর্ন হওয়া</a:t>
            </a:r>
            <a:endParaRPr lang="en-US" sz="2800" b="1" dirty="0">
              <a:latin typeface="NikoshB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370314"/>
            <a:ext cx="7642753" cy="4255875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5998192" y="2183642"/>
            <a:ext cx="2040341" cy="4674357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3693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64026" y="1942841"/>
            <a:ext cx="3766781" cy="854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নিলয়ের সংকোচণ</a:t>
            </a:r>
            <a:endParaRPr lang="en-US" sz="36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021" y="2880762"/>
            <a:ext cx="3766781" cy="5826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0.</a:t>
            </a:r>
            <a:r>
              <a:rPr lang="bn-BD" sz="3600" b="1" dirty="0" smtClean="0">
                <a:latin typeface="NikoshBAN"/>
              </a:rPr>
              <a:t>৩</a:t>
            </a:r>
            <a:r>
              <a:rPr lang="en-US" sz="3600" b="1" dirty="0" smtClean="0">
                <a:latin typeface="NikoshBAN"/>
              </a:rPr>
              <a:t> sec</a:t>
            </a:r>
            <a:r>
              <a:rPr lang="bn-BD" sz="3600" b="1" dirty="0" smtClean="0">
                <a:latin typeface="NikoshBAN"/>
              </a:rPr>
              <a:t> </a:t>
            </a:r>
            <a:endParaRPr lang="en-US" sz="3600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020" y="3546356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নিলয় সংকোচিত হয়</a:t>
            </a:r>
            <a:endParaRPr lang="en-US" sz="2800" b="1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019" y="4211950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/>
              </a:rPr>
              <a:t>ট্রাই ও ভাই সজোরে বন্ধ হয়ে যায়</a:t>
            </a:r>
            <a:endParaRPr lang="en-US" sz="20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019" y="4892527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সেমিলুনার খুলে যায়</a:t>
            </a:r>
            <a:endParaRPr lang="en-US" sz="28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018" y="5558121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/>
              </a:rPr>
              <a:t>Lub</a:t>
            </a:r>
            <a:r>
              <a:rPr lang="en-US" sz="2800" b="1" dirty="0" smtClean="0">
                <a:latin typeface="NikoshBAN"/>
              </a:rPr>
              <a:t> sound 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018" y="6196755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রক্ত বাহিরে বের হওয়া</a:t>
            </a:r>
            <a:endParaRPr lang="en-US" sz="2800" b="1" dirty="0">
              <a:latin typeface="NikoshB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370314"/>
            <a:ext cx="7642753" cy="4255875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7908879" y="2161072"/>
            <a:ext cx="2040341" cy="4674357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36938"/>
            <a:ext cx="10118097" cy="706964"/>
          </a:xfrm>
        </p:spPr>
        <p:txBody>
          <a:bodyPr/>
          <a:lstStyle/>
          <a:p>
            <a:r>
              <a:rPr lang="en-US" sz="4400" b="1" dirty="0" smtClean="0"/>
              <a:t>  Cardiac Cycle/ </a:t>
            </a:r>
            <a:r>
              <a:rPr lang="en-US" sz="4800" b="1" dirty="0" err="1" smtClean="0"/>
              <a:t>কার্ডিয়াক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চক্র</a:t>
            </a:r>
            <a:r>
              <a:rPr lang="en-US" sz="4800" b="1" dirty="0" smtClean="0"/>
              <a:t>/</a:t>
            </a:r>
            <a:r>
              <a:rPr lang="en-US" sz="4800" b="1" dirty="0" err="1" smtClean="0"/>
              <a:t>হার্ট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বিট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64026" y="1942841"/>
            <a:ext cx="3766781" cy="854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নিলয়ের প্রসারণ</a:t>
            </a:r>
            <a:endParaRPr lang="en-US" sz="36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021" y="2880762"/>
            <a:ext cx="3766781" cy="5826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0.</a:t>
            </a:r>
            <a:r>
              <a:rPr lang="en-US" sz="3600" b="1" dirty="0">
                <a:latin typeface="NikoshBAN"/>
              </a:rPr>
              <a:t>5</a:t>
            </a:r>
            <a:r>
              <a:rPr lang="en-US" sz="3600" b="1" dirty="0" smtClean="0">
                <a:latin typeface="NikoshBAN"/>
              </a:rPr>
              <a:t> sec</a:t>
            </a:r>
            <a:r>
              <a:rPr lang="bn-BD" sz="3600" b="1" dirty="0" smtClean="0">
                <a:latin typeface="NikoshBAN"/>
              </a:rPr>
              <a:t> </a:t>
            </a:r>
            <a:endParaRPr lang="en-US" sz="3600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020" y="3546356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নিলয় প্রসারিত হয়</a:t>
            </a:r>
            <a:endParaRPr lang="en-US" sz="2800" b="1" dirty="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017" y="4273952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সেমিলুনার বন্ধ হয়ে যায়</a:t>
            </a:r>
            <a:endParaRPr lang="en-US" sz="2800" b="1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016" y="5001549"/>
            <a:ext cx="3766781" cy="5121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ডাব</a:t>
            </a:r>
            <a:r>
              <a:rPr lang="en-US" sz="2800" b="1" dirty="0" smtClean="0">
                <a:latin typeface="NikoshBAN"/>
              </a:rPr>
              <a:t> sound 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015" y="5579179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নিলয়ের  চাপ কমে</a:t>
            </a:r>
            <a:endParaRPr lang="en-US" sz="2800" b="1" dirty="0">
              <a:latin typeface="NikoshB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46" y="2370314"/>
            <a:ext cx="7642753" cy="4255875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9860497" y="2120001"/>
            <a:ext cx="2040341" cy="4674357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654" y="6221165"/>
            <a:ext cx="3766781" cy="5976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টাই,বাই বন্ধ থাকে</a:t>
            </a:r>
            <a:endParaRPr lang="en-US" sz="28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558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18097" cy="706964"/>
          </a:xfrm>
        </p:spPr>
        <p:txBody>
          <a:bodyPr/>
          <a:lstStyle/>
          <a:p>
            <a:r>
              <a:rPr lang="bn-BD" sz="6000" b="1" dirty="0" smtClean="0"/>
              <a:t>   </a:t>
            </a:r>
            <a:r>
              <a:rPr lang="en-US" sz="6000" b="1" dirty="0" err="1" smtClean="0"/>
              <a:t>হার্ট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বিট</a:t>
            </a:r>
            <a:r>
              <a:rPr lang="en-US" sz="6000" b="1" dirty="0" smtClean="0"/>
              <a:t> </a:t>
            </a:r>
            <a:r>
              <a:rPr lang="bn-BD" sz="4800" b="1" dirty="0" smtClean="0"/>
              <a:t>মায়োজেনিক নিয়ন্ত্রন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477672" y="1906056"/>
            <a:ext cx="11218459" cy="15012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বাইরের কোন উদ্দিপনা ছাড়াই হৃদপিন্ডের স্বয়ংক্রিয় নিয়ন্ত্রনকে মায়োজেনিক নিয়ন্ত্রন বলে</a:t>
            </a:r>
            <a:endParaRPr lang="en-US" sz="3600" b="1" dirty="0"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6346" y="3407309"/>
            <a:ext cx="8147714" cy="591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/>
              </a:rPr>
              <a:t>কিছু রুপান্তরিত হৃদপেশি এর জন্য দায়ী</a:t>
            </a:r>
            <a:endParaRPr lang="en-US" sz="3600" b="1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025" y="4107975"/>
            <a:ext cx="2661312" cy="125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SA Node</a:t>
            </a:r>
            <a:endParaRPr lang="en-US" sz="3600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673" y="5625308"/>
            <a:ext cx="2647664" cy="11327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AV Node</a:t>
            </a:r>
            <a:endParaRPr lang="en-US" sz="3600" b="1" dirty="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6013" y="4107975"/>
            <a:ext cx="2320118" cy="1245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Bundle of His</a:t>
            </a:r>
            <a:endParaRPr lang="en-US" sz="3600" b="1" dirty="0"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76013" y="5515139"/>
            <a:ext cx="2320117" cy="12453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/>
              </a:rPr>
              <a:t>Purkinji</a:t>
            </a:r>
            <a:r>
              <a:rPr lang="en-US" sz="3600" b="1" dirty="0" smtClean="0">
                <a:latin typeface="NikoshBAN"/>
              </a:rPr>
              <a:t> Fiber</a:t>
            </a:r>
            <a:endParaRPr lang="en-US" sz="3600" b="1" dirty="0"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6842" y="4730656"/>
            <a:ext cx="2524836" cy="1245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/>
              </a:rPr>
              <a:t>Junctional</a:t>
            </a:r>
            <a:r>
              <a:rPr lang="en-US" sz="3600" b="1" dirty="0" smtClean="0">
                <a:latin typeface="NikoshBAN"/>
              </a:rPr>
              <a:t/>
            </a:r>
            <a:br>
              <a:rPr lang="en-US" sz="3600" b="1" dirty="0" smtClean="0">
                <a:latin typeface="NikoshBAN"/>
              </a:rPr>
            </a:br>
            <a:r>
              <a:rPr lang="en-US" sz="3600" b="1" dirty="0" smtClean="0">
                <a:latin typeface="NikoshBAN"/>
              </a:rPr>
              <a:t>Tissue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46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305" y="1162269"/>
            <a:ext cx="2661312" cy="77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SA Node</a:t>
            </a:r>
            <a:endParaRPr lang="en-US" sz="3600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304" y="2032634"/>
            <a:ext cx="1624087" cy="497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অবস্থানঃ</a:t>
            </a:r>
            <a:endParaRPr lang="en-US" sz="3200" b="1" dirty="0">
              <a:latin typeface="NikoshB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4954" y="441399"/>
            <a:ext cx="8761413" cy="706964"/>
          </a:xfrm>
        </p:spPr>
        <p:txBody>
          <a:bodyPr/>
          <a:lstStyle/>
          <a:p>
            <a:r>
              <a:rPr lang="en-US" sz="4400" dirty="0" err="1" smtClean="0"/>
              <a:t>Junctional</a:t>
            </a:r>
            <a:r>
              <a:rPr lang="en-US" sz="4400" dirty="0" smtClean="0"/>
              <a:t> Tissue/ </a:t>
            </a:r>
            <a:r>
              <a:rPr lang="bn-BD" sz="4400" dirty="0" smtClean="0"/>
              <a:t>সংযোগী টিস্যু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1148363"/>
            <a:ext cx="6032309" cy="569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Frame 14"/>
          <p:cNvSpPr/>
          <p:nvPr/>
        </p:nvSpPr>
        <p:spPr>
          <a:xfrm>
            <a:off x="7055893" y="3177362"/>
            <a:ext cx="1078173" cy="1119116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77" y="2651060"/>
            <a:ext cx="5663822" cy="4546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গঠনঃ স্নুয়ুতন্তু সহ হৃদপেশি তন্তু দিয়ে  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775" y="3194247"/>
            <a:ext cx="5663823" cy="825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আকারঃ ১০-১৫ মি।মি চওড়াঃ৩ মি।মি</a:t>
            </a:r>
            <a:br>
              <a:rPr lang="bn-BD" sz="2400" b="1" dirty="0" smtClean="0">
                <a:latin typeface="NikoshBAN"/>
              </a:rPr>
            </a:br>
            <a:r>
              <a:rPr lang="bn-BD" sz="2400" b="1" dirty="0" smtClean="0">
                <a:latin typeface="NikoshBAN"/>
              </a:rPr>
              <a:t>পুরুত্বঃ১মি।মি</a:t>
            </a:r>
            <a:endParaRPr lang="en-US" sz="2400" b="1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304" y="4087047"/>
            <a:ext cx="5684295" cy="733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কাজঃ ইলেক্ট্রিক সিগনাল তৈরি করা</a:t>
            </a:r>
            <a:r>
              <a:rPr lang="bn-BD" sz="2400" b="1" dirty="0" smtClean="0">
                <a:latin typeface="NikoshBAN"/>
                <a:sym typeface="Wingdings" panose="05000000000000000000" pitchFamily="2" charset="2"/>
              </a:rPr>
              <a:t></a:t>
            </a:r>
            <a:r>
              <a:rPr lang="bn-BD" sz="2400" b="1" dirty="0" smtClean="0">
                <a:latin typeface="NikoshBAN"/>
              </a:rPr>
              <a:t/>
            </a:r>
            <a:br>
              <a:rPr lang="bn-BD" sz="2400" b="1" dirty="0" smtClean="0">
                <a:latin typeface="NikoshBAN"/>
              </a:rPr>
            </a:br>
            <a:r>
              <a:rPr lang="bn-BD" sz="2400" b="1" dirty="0" smtClean="0">
                <a:latin typeface="NikoshBAN"/>
              </a:rPr>
              <a:t>পেসমেকার বলে</a:t>
            </a:r>
            <a:endParaRPr lang="en-US" sz="2400" b="1" dirty="0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302" y="4862492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পরবর্তী উত্তেজনার ঢেউও তৈরি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302" y="5562148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মূল নিয়ন্ত্রক হিসেবে কাজ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9538" y="6275452"/>
            <a:ext cx="5684295" cy="5686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৭০-৮০ বার /মি। উদ্দিপনা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87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305" y="1162269"/>
            <a:ext cx="2661312" cy="77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 AV Node</a:t>
            </a:r>
            <a:endParaRPr lang="en-US" sz="3600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304" y="2032634"/>
            <a:ext cx="1624087" cy="497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অবস্থানঃ</a:t>
            </a:r>
            <a:endParaRPr lang="en-US" sz="3200" b="1" dirty="0">
              <a:latin typeface="NikoshB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4954" y="441399"/>
            <a:ext cx="8761413" cy="706964"/>
          </a:xfrm>
        </p:spPr>
        <p:txBody>
          <a:bodyPr/>
          <a:lstStyle/>
          <a:p>
            <a:r>
              <a:rPr lang="en-US" sz="4400" dirty="0" err="1" smtClean="0"/>
              <a:t>Junctional</a:t>
            </a:r>
            <a:r>
              <a:rPr lang="en-US" sz="4400" dirty="0" smtClean="0"/>
              <a:t> Tissue/ </a:t>
            </a:r>
            <a:r>
              <a:rPr lang="bn-BD" sz="4400" dirty="0" smtClean="0"/>
              <a:t>সংযোগী টিস্যু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1148363"/>
            <a:ext cx="6032309" cy="569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Frame 14"/>
          <p:cNvSpPr/>
          <p:nvPr/>
        </p:nvSpPr>
        <p:spPr>
          <a:xfrm>
            <a:off x="7451678" y="3985094"/>
            <a:ext cx="1078173" cy="1119116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77" y="2651060"/>
            <a:ext cx="5663822" cy="4546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গঠনঃ স্নুয়ুতন্তু সহ হৃদপেশি তন্তু দিয়ে  </a:t>
            </a:r>
            <a:endParaRPr lang="en-US" sz="2800" b="1" dirty="0">
              <a:latin typeface="NikoshB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9775" y="3207895"/>
            <a:ext cx="5663823" cy="825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আকারঃ ১০-১৫ মি।মি চওড়াঃ৩ মি।মি</a:t>
            </a:r>
            <a:br>
              <a:rPr lang="bn-BD" sz="2400" b="1" dirty="0" smtClean="0">
                <a:latin typeface="NikoshBAN"/>
              </a:rPr>
            </a:br>
            <a:r>
              <a:rPr lang="bn-BD" sz="2400" b="1" dirty="0" smtClean="0">
                <a:latin typeface="NikoshBAN"/>
              </a:rPr>
              <a:t>পুরুত্বঃ১মি।মি</a:t>
            </a:r>
            <a:endParaRPr lang="en-US" sz="2400" b="1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304" y="4100695"/>
            <a:ext cx="5684295" cy="6098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>SA node </a:t>
            </a:r>
            <a:r>
              <a:rPr lang="en-US" sz="2400" b="1" dirty="0" smtClean="0">
                <a:latin typeface="NikoshBAN"/>
                <a:sym typeface="Wingdings" panose="05000000000000000000" pitchFamily="2" charset="2"/>
              </a:rPr>
              <a:t>AV node (0.15  sec) </a:t>
            </a:r>
            <a:endParaRPr lang="en-US" sz="2400" b="1" dirty="0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538" y="4850358"/>
            <a:ext cx="5684295" cy="5302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কাজঃ উত্তেজনার ঢেউ গ্রহন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303" y="5527632"/>
            <a:ext cx="5684295" cy="518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২য় পেসমেকার হিসেবে কাজ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37" y="6163476"/>
            <a:ext cx="5684295" cy="5785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৪০-৬০ বার /মি। উদ্দিপনা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52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1643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রক্ত কী ? </a:t>
            </a:r>
            <a:endParaRPr lang="en-US" sz="8000" dirty="0">
              <a:solidFill>
                <a:srgbClr val="FFFF00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376" y="5382225"/>
            <a:ext cx="7287905" cy="12096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রক্ত লাল বর্ণের, অস্বচ্ছ, আন্তঃকোষীয়, লবণাক্ত ও ক্ষারধর্মী তরল যোজক কলা 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376" y="2538484"/>
            <a:ext cx="7287905" cy="12500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সুস্থ ব্যাক্তির দেহে ৫-৬ লিটার রক্ত থাকে </a:t>
            </a:r>
            <a:b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</a:b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যা দেহের</a:t>
            </a:r>
            <a:r>
              <a:rPr lang="en-US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Rupali" pitchFamily="2" charset="0"/>
                <a:cs typeface="Rupali" pitchFamily="2" charset="0"/>
              </a:rPr>
              <a:t>মোট ওজনের ৮% ।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376" y="4134762"/>
            <a:ext cx="7287905" cy="901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রক্তে হিমোগ্লোবিন থাকার কারণে রক্ত লাল   হয় । </a:t>
            </a:r>
            <a:endParaRPr lang="en-US" sz="3600" b="1" dirty="0">
              <a:solidFill>
                <a:schemeClr val="tx1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7" y="2538484"/>
            <a:ext cx="3957850" cy="41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6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304" y="1162269"/>
            <a:ext cx="3370999" cy="77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 Bundle of His</a:t>
            </a:r>
            <a:endParaRPr lang="en-US" sz="3600" b="1" dirty="0">
              <a:latin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304" y="2032634"/>
            <a:ext cx="1624087" cy="497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অবস্থানঃ</a:t>
            </a:r>
            <a:endParaRPr lang="en-US" sz="3200" b="1" dirty="0">
              <a:latin typeface="NikoshB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4954" y="441399"/>
            <a:ext cx="8761413" cy="706964"/>
          </a:xfrm>
        </p:spPr>
        <p:txBody>
          <a:bodyPr/>
          <a:lstStyle/>
          <a:p>
            <a:r>
              <a:rPr lang="en-US" sz="4400" dirty="0" err="1" smtClean="0"/>
              <a:t>Junctional</a:t>
            </a:r>
            <a:r>
              <a:rPr lang="en-US" sz="4400" dirty="0" smtClean="0"/>
              <a:t> Tissue/ </a:t>
            </a:r>
            <a:r>
              <a:rPr lang="bn-BD" sz="4400" dirty="0" smtClean="0"/>
              <a:t>সংযোগী টিস্যু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06" y="1148363"/>
            <a:ext cx="6032309" cy="569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Frame 14"/>
          <p:cNvSpPr/>
          <p:nvPr/>
        </p:nvSpPr>
        <p:spPr>
          <a:xfrm>
            <a:off x="8169889" y="3825996"/>
            <a:ext cx="1949924" cy="1564869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777" y="2760243"/>
            <a:ext cx="5663822" cy="7433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গঠনঃ স্নুয়ুতন্তু সহ হৃদপেশি তন্তু দিয়ে  </a:t>
            </a:r>
            <a:endParaRPr lang="en-US" sz="2800" b="1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304" y="3637082"/>
            <a:ext cx="5684295" cy="733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/>
            </a:r>
            <a:br>
              <a:rPr lang="en-US" sz="2400" b="1" dirty="0" smtClean="0">
                <a:latin typeface="NikoshBAN"/>
              </a:rPr>
            </a:b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smtClean="0">
                <a:latin typeface="NikoshBAN"/>
                <a:sym typeface="Wingdings" panose="05000000000000000000" pitchFamily="2" charset="2"/>
              </a:rPr>
              <a:t>AV node </a:t>
            </a:r>
            <a:r>
              <a:rPr lang="en-US" sz="2400" b="1" dirty="0">
                <a:latin typeface="NikoshBAN"/>
              </a:rPr>
              <a:t>Bundle of His</a:t>
            </a:r>
          </a:p>
          <a:p>
            <a:pPr algn="ctr"/>
            <a:r>
              <a:rPr lang="en-US" sz="2400" b="1" dirty="0" smtClean="0">
                <a:latin typeface="NikoshBAN"/>
                <a:sym typeface="Wingdings" panose="05000000000000000000" pitchFamily="2" charset="2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303" y="4504067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কাজঃ উত্তেজনার ঢেউ গ্রহন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540" y="5295263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নিলয় প্রাচীরে উদ্দীপনা ছড়িয়ে দেওয়া</a:t>
            </a:r>
            <a:endParaRPr lang="en-US" sz="2400" b="1" dirty="0">
              <a:latin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302" y="6081721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৩৬ বার /মি। উদ্দিপনা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75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304" y="1162269"/>
            <a:ext cx="3370999" cy="77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Purkinji</a:t>
            </a:r>
            <a:r>
              <a:rPr lang="en-US" sz="3600" b="1" dirty="0">
                <a:latin typeface="NikoshBAN"/>
              </a:rPr>
              <a:t> Fiber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304" y="2032634"/>
            <a:ext cx="1624087" cy="497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অবস্থানঃ</a:t>
            </a:r>
            <a:endParaRPr lang="en-US" sz="3200" b="1" dirty="0">
              <a:latin typeface="NikoshB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4954" y="441399"/>
            <a:ext cx="8761413" cy="706964"/>
          </a:xfrm>
        </p:spPr>
        <p:txBody>
          <a:bodyPr/>
          <a:lstStyle/>
          <a:p>
            <a:r>
              <a:rPr lang="en-US" sz="4400" dirty="0" err="1" smtClean="0"/>
              <a:t>Junctional</a:t>
            </a:r>
            <a:r>
              <a:rPr lang="en-US" sz="4400" dirty="0" smtClean="0"/>
              <a:t> Tissue/ </a:t>
            </a:r>
            <a:r>
              <a:rPr lang="bn-BD" sz="4400" dirty="0" smtClean="0"/>
              <a:t>সংযোগী টিস্যু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3" y="1148363"/>
            <a:ext cx="6032309" cy="5695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5" name="Frame 14"/>
          <p:cNvSpPr/>
          <p:nvPr/>
        </p:nvSpPr>
        <p:spPr>
          <a:xfrm>
            <a:off x="9457899" y="4132090"/>
            <a:ext cx="1534517" cy="19957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0013" y="2586499"/>
            <a:ext cx="5663822" cy="7433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/>
              </a:rPr>
              <a:t>গঠনঃ স্নুয়ুতন্তু সহ হৃদপেশি তন্তু দিয়ে  </a:t>
            </a:r>
            <a:endParaRPr lang="en-US" sz="2800" b="1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013" y="3398595"/>
            <a:ext cx="5684295" cy="733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/>
              </a:rPr>
              <a:t/>
            </a:r>
            <a:br>
              <a:rPr lang="en-US" sz="2400" b="1" dirty="0" smtClean="0">
                <a:latin typeface="NikoshBAN"/>
              </a:rPr>
            </a:br>
            <a:r>
              <a:rPr lang="en-US" sz="2400" b="1" dirty="0" smtClean="0">
                <a:latin typeface="NikoshBAN"/>
              </a:rPr>
              <a:t> </a:t>
            </a:r>
            <a:r>
              <a:rPr lang="bn-BD" sz="2400" b="1" dirty="0" smtClean="0">
                <a:latin typeface="NikoshBAN"/>
              </a:rPr>
              <a:t/>
            </a:r>
            <a:br>
              <a:rPr lang="bn-BD" sz="2400" b="1" dirty="0" smtClean="0">
                <a:latin typeface="NikoshBAN"/>
              </a:rPr>
            </a:br>
            <a:r>
              <a:rPr lang="en-US" sz="2400" b="1" dirty="0" smtClean="0">
                <a:latin typeface="NikoshBAN"/>
              </a:rPr>
              <a:t>Bundle </a:t>
            </a:r>
            <a:r>
              <a:rPr lang="en-US" sz="2400" b="1" dirty="0">
                <a:latin typeface="NikoshBAN"/>
              </a:rPr>
              <a:t>of </a:t>
            </a:r>
            <a:r>
              <a:rPr lang="en-US" sz="2400" b="1" dirty="0" smtClean="0">
                <a:latin typeface="NikoshBAN"/>
              </a:rPr>
              <a:t>His</a:t>
            </a:r>
            <a:r>
              <a:rPr lang="bn-BD" sz="2400" b="1" dirty="0" smtClean="0">
                <a:latin typeface="NikoshBAN"/>
                <a:sym typeface="Wingdings" panose="05000000000000000000" pitchFamily="2" charset="2"/>
              </a:rPr>
              <a:t></a:t>
            </a:r>
            <a:r>
              <a:rPr lang="en-US" sz="2400" b="1" dirty="0" err="1">
                <a:latin typeface="NikoshBAN"/>
              </a:rPr>
              <a:t>Purkinji</a:t>
            </a:r>
            <a:r>
              <a:rPr lang="en-US" sz="2400" b="1" dirty="0">
                <a:latin typeface="NikoshBAN"/>
              </a:rPr>
              <a:t> Fiber</a:t>
            </a:r>
          </a:p>
          <a:p>
            <a:pPr algn="ctr"/>
            <a:endParaRPr lang="en-US" sz="2400" b="1" dirty="0">
              <a:latin typeface="NikoshBAN"/>
            </a:endParaRPr>
          </a:p>
          <a:p>
            <a:pPr algn="ctr"/>
            <a:r>
              <a:rPr lang="en-US" sz="2400" b="1" dirty="0" smtClean="0">
                <a:latin typeface="NikoshBAN"/>
                <a:sym typeface="Wingdings" panose="05000000000000000000" pitchFamily="2" charset="2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0012" y="4285036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কাজঃ উত্তেজনার ঢেউ গ্রহন করা</a:t>
            </a:r>
            <a:endParaRPr lang="en-US" sz="2400" b="1" dirty="0">
              <a:latin typeface="NikoshB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425" y="5095688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নিলয় প্রাচীরে উদ্দীপনা ছড়িয়ে দেওয়া</a:t>
            </a:r>
            <a:endParaRPr lang="en-US" sz="2400" b="1" dirty="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425" y="5941322"/>
            <a:ext cx="5684295" cy="6577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/>
              </a:rPr>
              <a:t>৩০-৩৫ বার /মি। উদ্দিপনা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412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1570"/>
            <a:ext cx="4645345" cy="4169899"/>
          </a:xfrm>
        </p:spPr>
        <p:txBody>
          <a:bodyPr/>
          <a:lstStyle/>
          <a:p>
            <a:r>
              <a:rPr lang="en-US" sz="6000" b="1" dirty="0" err="1"/>
              <a:t>Junctional</a:t>
            </a:r>
            <a:r>
              <a:rPr lang="en-US" sz="6000" b="1" dirty="0"/>
              <a:t> </a:t>
            </a:r>
            <a:r>
              <a:rPr lang="en-US" sz="6000" b="1" dirty="0" smtClean="0"/>
              <a:t>Tissue</a:t>
            </a:r>
            <a:r>
              <a:rPr lang="bn-BD" sz="6000" b="1" dirty="0" smtClean="0"/>
              <a:t> </a:t>
            </a:r>
            <a:br>
              <a:rPr lang="bn-BD" sz="6000" b="1" dirty="0" smtClean="0"/>
            </a:br>
            <a:r>
              <a:rPr lang="bn-BD" sz="6000" b="1" dirty="0"/>
              <a:t/>
            </a:r>
            <a:br>
              <a:rPr lang="bn-BD" sz="6000" b="1" dirty="0"/>
            </a:br>
            <a:r>
              <a:rPr lang="bn-BD" sz="6000" b="1" dirty="0" smtClean="0"/>
              <a:t>সংযোগী </a:t>
            </a:r>
            <a:r>
              <a:rPr lang="bn-BD" sz="6000" b="1" dirty="0"/>
              <a:t>টিস্যু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30" y="286602"/>
            <a:ext cx="4788658" cy="44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2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1570"/>
            <a:ext cx="4645345" cy="4169899"/>
          </a:xfrm>
        </p:spPr>
        <p:txBody>
          <a:bodyPr/>
          <a:lstStyle/>
          <a:p>
            <a:r>
              <a:rPr lang="bn-BD" sz="8800" b="1" dirty="0" smtClean="0"/>
              <a:t>রক্ত চাপ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504966"/>
            <a:ext cx="5390866" cy="58412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8075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125" y="1817427"/>
            <a:ext cx="4645345" cy="4169899"/>
          </a:xfrm>
        </p:spPr>
        <p:txBody>
          <a:bodyPr/>
          <a:lstStyle/>
          <a:p>
            <a:r>
              <a:rPr lang="bn-BD" sz="8800" b="1" dirty="0" smtClean="0"/>
              <a:t>রক্ত চাপ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464024" y="477667"/>
            <a:ext cx="11518709" cy="118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ধমনীর গাত্রে চাপ সৃষ্টি করা</a:t>
            </a:r>
            <a:endParaRPr lang="en-US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4" y="1817427"/>
            <a:ext cx="2279176" cy="11873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সিস্টোল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9633" y="1817427"/>
            <a:ext cx="2908087" cy="11873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ডায়াস্টোল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1817427"/>
            <a:ext cx="5500046" cy="4624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4367284"/>
            <a:ext cx="5909480" cy="2490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9746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27545" y="259306"/>
            <a:ext cx="3016155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ব্যারোরিসিপ্টর</a:t>
            </a:r>
            <a:endParaRPr lang="en-US" sz="3600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7545" y="2199563"/>
            <a:ext cx="3016155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ব্যারোরিপ্লেক্স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3589361" y="634619"/>
            <a:ext cx="2743200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4919" y="499848"/>
            <a:ext cx="4244453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উচ্চচাপ ব্যারোরিসিপ্টর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434920" y="1655360"/>
            <a:ext cx="4244453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নিন্মচাপ ব্যারোরিসিপ্টর</a:t>
            </a:r>
            <a:endParaRPr lang="en-US" sz="32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7545" y="4631139"/>
            <a:ext cx="11041040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ব্যারোরিপ্লেক্স কিভাবে হয়?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621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27545" y="259306"/>
            <a:ext cx="3016155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ব্যারোরিসিপ্টর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9360" y="634619"/>
            <a:ext cx="3248167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3067" y="464024"/>
            <a:ext cx="4244453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উচ্চচাপ ব্যারোরিসিপ্টর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4" y="1754874"/>
            <a:ext cx="6076950" cy="49131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6933068" y="1460307"/>
            <a:ext cx="1719614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সংজ্ঞাঃ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933066" y="2199562"/>
            <a:ext cx="4244454" cy="11031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অবস্থানঃঅ্যাওর্টিক আর্চ,</a:t>
            </a:r>
            <a:b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ক্যারোটিড সাইনাস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3066" y="3386916"/>
            <a:ext cx="4244454" cy="1376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উদ্দিপনা নিয়ে যায়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মেডুলার ভ্যসোমটরভ্যাগাস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815172" y="4763068"/>
            <a:ext cx="1228299" cy="13238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697278" y="4342262"/>
            <a:ext cx="1228299" cy="13238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562043" y="3169691"/>
            <a:ext cx="1228299" cy="132383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67" y="4574270"/>
            <a:ext cx="4244454" cy="2093798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327545" y="5423842"/>
            <a:ext cx="11041040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ব্যারোরিপ্লেক্স কিভাবে হয়?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369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8017" y="50036"/>
            <a:ext cx="3016155" cy="1323833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ব্যারোরিসিপ্টর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48419" y="259306"/>
            <a:ext cx="3248167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3067" y="154106"/>
            <a:ext cx="4244453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নিন্মচাপ ব্যারোরিসিপ্টর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3066" y="1113427"/>
            <a:ext cx="1719614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সংজ্ঞাঃ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933066" y="1926037"/>
            <a:ext cx="4244454" cy="1376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অবস্থানঃ সিস্টেমিক শিরা,পাঃবাহিকা,ডান অলিন্দ,নিলয়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3066" y="3386915"/>
            <a:ext cx="4244454" cy="21677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উদ্দিপনা নিয়ে যায়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হাইপোথ্যালামাসপিটুইটারিভ্যাসোপ্রেসিন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9" y="832512"/>
            <a:ext cx="3248168" cy="2389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6933066" y="5638797"/>
            <a:ext cx="4244454" cy="10895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</a:t>
            </a:r>
            <a:r>
              <a:rPr lang="bn-BD" sz="3200" b="1" dirty="0" smtClean="0"/>
              <a:t>রেনিন রক্তের আয়তন বাড়ায়</a:t>
            </a:r>
            <a:endParaRPr lang="en-US" sz="3200" b="1" dirty="0"/>
          </a:p>
        </p:txBody>
      </p:sp>
      <p:sp>
        <p:nvSpPr>
          <p:cNvPr id="18" name="Rounded Rectangular Callout 17"/>
          <p:cNvSpPr/>
          <p:nvPr/>
        </p:nvSpPr>
        <p:spPr>
          <a:xfrm rot="16200000">
            <a:off x="8300688" y="3022408"/>
            <a:ext cx="6714700" cy="769956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ব্যারোরিপ্লেক্স কিভাবে হয়?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3302756"/>
            <a:ext cx="6619165" cy="33372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40454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5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48017" y="50036"/>
            <a:ext cx="9928747" cy="1041785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of Human Body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8017" y="1512624"/>
            <a:ext cx="3016155" cy="1080451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Free Circulation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82235" y="1512624"/>
            <a:ext cx="3016155" cy="1080451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Closed</a:t>
            </a:r>
            <a:b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Circulation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2235" y="2788123"/>
            <a:ext cx="3016155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একচক্রীয়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2235" y="3767349"/>
            <a:ext cx="3016155" cy="842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দ্বিচক্রীয়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89" y="1228299"/>
            <a:ext cx="4593611" cy="562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122"/>
            <a:ext cx="4421875" cy="40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487002" y="52313"/>
            <a:ext cx="5697941" cy="91667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</a:rPr>
              <a:t>দ্বিচক্রীয় রক্ত সংবহন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45" y="968990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সিস্টেমিক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" y="1893624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</a:t>
            </a:r>
            <a:r>
              <a:rPr lang="bn-BD" sz="3200" b="1" dirty="0" smtClean="0"/>
              <a:t>পালমোনারি</a:t>
            </a:r>
            <a:endParaRPr lang="en-US" sz="3200" b="1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2129043" y="1419367"/>
            <a:ext cx="1296538" cy="8598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7217" y="1501249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১।সিস্টেমিক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595591" y="1501249"/>
            <a:ext cx="2565778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২।পালমোনারি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0631648" y="1501248"/>
            <a:ext cx="1560352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৪পোর্টাল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229627" y="1501249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৩।করোনারী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2497532"/>
            <a:ext cx="9539785" cy="4258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25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292" y="602135"/>
            <a:ext cx="7992792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Rupali" pitchFamily="2" charset="0"/>
                <a:cs typeface="Rupali" pitchFamily="2" charset="0"/>
              </a:rPr>
              <a:t>রক্তের উপাদান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331" y="1685498"/>
            <a:ext cx="3725592" cy="495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098" name="Picture 2" descr="C:\Users\BIPLOB\Desktop\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20" y="1685498"/>
            <a:ext cx="4114800" cy="495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636525" y="2449985"/>
            <a:ext cx="406248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 রস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947916" y="6028898"/>
            <a:ext cx="411391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রক্ত কণিকা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8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65528" y="52313"/>
            <a:ext cx="6919415" cy="91667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১।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সিস্টেমিক রক্ত সংবহন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146412"/>
            <a:ext cx="8598092" cy="55273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184943" y="1146412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10126637" y="1842449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84943" y="2688609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দেহ</a:t>
            </a:r>
            <a:endParaRPr lang="en-US" sz="3200" b="1" dirty="0"/>
          </a:p>
        </p:txBody>
      </p:sp>
      <p:sp>
        <p:nvSpPr>
          <p:cNvPr id="8" name="Down Arrow 7"/>
          <p:cNvSpPr/>
          <p:nvPr/>
        </p:nvSpPr>
        <p:spPr>
          <a:xfrm>
            <a:off x="10126637" y="3411942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84943" y="4230806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2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65528" y="52313"/>
            <a:ext cx="6919415" cy="91667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২। পালমোনারি রক্ত সংবহন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146412"/>
            <a:ext cx="8843749" cy="55328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9635318" y="1569492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  <p:sp>
        <p:nvSpPr>
          <p:cNvPr id="9" name="Down Arrow 8"/>
          <p:cNvSpPr/>
          <p:nvPr/>
        </p:nvSpPr>
        <p:spPr>
          <a:xfrm>
            <a:off x="10577012" y="2265529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57900" y="3098041"/>
            <a:ext cx="2606718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ফুসফুস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>
            <a:off x="10577012" y="3835022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35318" y="4653886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045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65528" y="52313"/>
            <a:ext cx="6919415" cy="91667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৩। করোনারি রক্ত সংবহন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015"/>
            <a:ext cx="4735773" cy="5117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4" y="1433015"/>
            <a:ext cx="4572002" cy="5117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6137" y="2483893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  <p:sp>
        <p:nvSpPr>
          <p:cNvPr id="7" name="Down Arrow 6"/>
          <p:cNvSpPr/>
          <p:nvPr/>
        </p:nvSpPr>
        <p:spPr>
          <a:xfrm>
            <a:off x="10467831" y="3241343"/>
            <a:ext cx="436728" cy="1740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21672" y="5036025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753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65528" y="52313"/>
            <a:ext cx="6919415" cy="916677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৪। পোর্টাল রক্ত সংবহন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8" y="1444262"/>
            <a:ext cx="4421875" cy="4796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7" y="1444262"/>
            <a:ext cx="4426183" cy="4893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35318" y="1569492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  <p:sp>
        <p:nvSpPr>
          <p:cNvPr id="8" name="Down Arrow 7"/>
          <p:cNvSpPr/>
          <p:nvPr/>
        </p:nvSpPr>
        <p:spPr>
          <a:xfrm>
            <a:off x="10577012" y="2265529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57900" y="3098041"/>
            <a:ext cx="2606718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যকৃত+রেনাল</a:t>
            </a:r>
            <a:endParaRPr lang="en-US" sz="3200" b="1" dirty="0"/>
          </a:p>
        </p:txBody>
      </p:sp>
      <p:sp>
        <p:nvSpPr>
          <p:cNvPr id="10" name="Down Arrow 9"/>
          <p:cNvSpPr/>
          <p:nvPr/>
        </p:nvSpPr>
        <p:spPr>
          <a:xfrm>
            <a:off x="10577012" y="3835022"/>
            <a:ext cx="436728" cy="750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635318" y="4653886"/>
            <a:ext cx="2320116" cy="6960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হৃদপিন্ড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2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972891" cy="2283824"/>
          </a:xfrm>
        </p:spPr>
        <p:txBody>
          <a:bodyPr/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518615"/>
            <a:ext cx="5349922" cy="5950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60367" y="5386318"/>
            <a:ext cx="4850483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রক্ত রসের কাজঃ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445825" y="2564895"/>
            <a:ext cx="5377218" cy="6896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মোট রক্তের ৫৫%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445825" y="3591859"/>
            <a:ext cx="5336134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পানি ৯০-৯২%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404741" y="4467152"/>
            <a:ext cx="5377218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কঠিন পদার্থ- ৮-১০%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45825" y="5691118"/>
            <a:ext cx="5377218" cy="1098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অজৈব-০</a:t>
            </a:r>
            <a:r>
              <a:rPr lang="en-US" sz="3200" dirty="0" smtClean="0"/>
              <a:t>.</a:t>
            </a:r>
            <a:r>
              <a:rPr lang="bn-BD" sz="3200" dirty="0" smtClean="0"/>
              <a:t>৯%</a:t>
            </a:r>
            <a:r>
              <a:rPr lang="bn-BD" sz="3200" dirty="0" smtClean="0"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ym typeface="Wingdings" panose="05000000000000000000" pitchFamily="2" charset="2"/>
              </a:rPr>
              <a:t>Na, </a:t>
            </a:r>
            <a:r>
              <a:rPr lang="en-US" sz="3200" dirty="0" err="1" smtClean="0">
                <a:sym typeface="Wingdings" panose="05000000000000000000" pitchFamily="2" charset="2"/>
              </a:rPr>
              <a:t>K,Ca,Ma,P,Zn,Fe.ect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760367" y="2577570"/>
            <a:ext cx="4976708" cy="24993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জৈব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  <a:r>
              <a:rPr lang="bn-BD" sz="3200" b="1" dirty="0" smtClean="0">
                <a:sym typeface="Wingdings" panose="05000000000000000000" pitchFamily="2" charset="2"/>
              </a:rPr>
              <a:t>প্রোটিন,নাইট্রোজেন ঘটিত,অন্যান্য </a:t>
            </a:r>
            <a:r>
              <a:rPr lang="en-US" sz="3200" b="1" dirty="0" smtClean="0">
                <a:sym typeface="Wingdings" panose="05000000000000000000" pitchFamily="2" charset="2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1802" y="1071364"/>
            <a:ext cx="406248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রক্ত রস </a:t>
            </a:r>
            <a:endParaRPr lang="en-US" sz="3600" b="1" dirty="0"/>
          </a:p>
        </p:txBody>
      </p:sp>
      <p:sp>
        <p:nvSpPr>
          <p:cNvPr id="17" name="Down Arrow 16"/>
          <p:cNvSpPr/>
          <p:nvPr/>
        </p:nvSpPr>
        <p:spPr>
          <a:xfrm>
            <a:off x="2661313" y="5110125"/>
            <a:ext cx="614150" cy="580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781959" y="4604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12064"/>
            <a:ext cx="7772400" cy="108813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রক্ত কণিকা </a:t>
            </a:r>
            <a:endParaRPr lang="en-US" sz="7200" dirty="0">
              <a:solidFill>
                <a:srgbClr val="FFFF00"/>
              </a:solidFill>
              <a:latin typeface="Rupali" pitchFamily="2" charset="0"/>
              <a:cs typeface="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683" y="2302175"/>
            <a:ext cx="7772400" cy="4236240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sz="4800" dirty="0">
                <a:solidFill>
                  <a:schemeClr val="accent1">
                    <a:lumMod val="75000"/>
                  </a:schemeClr>
                </a:solidFill>
                <a:latin typeface="Rupali" pitchFamily="2" charset="0"/>
                <a:cs typeface="Rupali" pitchFamily="2" charset="0"/>
              </a:rPr>
              <a:t>রক্ত কণিকা তিন ধরনের হয় –</a:t>
            </a:r>
          </a:p>
          <a:p>
            <a:pPr marL="550926" indent="-514350">
              <a:buNone/>
            </a:pPr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Rupali" pitchFamily="2" charset="0"/>
                <a:cs typeface="Rupali" pitchFamily="2" charset="0"/>
              </a:rPr>
              <a:t>১। লোহিত রক্ত কণিকা</a:t>
            </a:r>
          </a:p>
          <a:p>
            <a:pPr marL="550926" indent="-514350">
              <a:buNone/>
            </a:pPr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Rupali" pitchFamily="2" charset="0"/>
                <a:cs typeface="Rupali" pitchFamily="2" charset="0"/>
              </a:rPr>
              <a:t>২। শ্বেত রক্ত কণিকা</a:t>
            </a:r>
          </a:p>
          <a:p>
            <a:pPr marL="550926" indent="-514350">
              <a:buNone/>
            </a:pPr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Rupali" pitchFamily="2" charset="0"/>
                <a:cs typeface="Rupali" pitchFamily="2" charset="0"/>
              </a:rPr>
              <a:t>৩। অণুচক্রিকা </a:t>
            </a:r>
          </a:p>
          <a:p>
            <a:pPr>
              <a:buNone/>
            </a:pPr>
            <a:endParaRPr lang="en-US" dirty="0">
              <a:latin typeface="Rupali" pitchFamily="2" charset="0"/>
              <a:cs typeface="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2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12064"/>
            <a:ext cx="8001000" cy="9144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Rupali" pitchFamily="2" charset="0"/>
                <a:cs typeface="Rupali" pitchFamily="2" charset="0"/>
              </a:rPr>
              <a:t>লোহিত রক্ত কণিকা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86" y="1676399"/>
            <a:ext cx="5281684" cy="4806287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3600" dirty="0">
                <a:latin typeface="Rupali" pitchFamily="2" charset="0"/>
                <a:cs typeface="Rupali" pitchFamily="2" charset="0"/>
              </a:rPr>
              <a:t>ইংরেজি নাম – </a:t>
            </a:r>
            <a:r>
              <a:rPr lang="en-US" sz="3600" dirty="0">
                <a:solidFill>
                  <a:srgbClr val="FF0000"/>
                </a:solidFill>
                <a:latin typeface="Rupali" pitchFamily="2" charset="0"/>
                <a:cs typeface="Rupali" pitchFamily="2" charset="0"/>
              </a:rPr>
              <a:t>Red Blood Cell (RBC) </a:t>
            </a:r>
            <a:endParaRPr lang="bn-BD" sz="3600" dirty="0">
              <a:solidFill>
                <a:srgbClr val="FF0000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FF0000"/>
                </a:solidFill>
                <a:latin typeface="Rupali" pitchFamily="2" charset="0"/>
                <a:cs typeface="Rupali" pitchFamily="2" charset="0"/>
              </a:rPr>
              <a:t>                   বা </a:t>
            </a:r>
            <a:r>
              <a:rPr lang="bn-BD" sz="3600" dirty="0">
                <a:solidFill>
                  <a:srgbClr val="52CA83"/>
                </a:solidFill>
                <a:latin typeface="Rupali" pitchFamily="2" charset="0"/>
                <a:cs typeface="Rupali" pitchFamily="2" charset="0"/>
              </a:rPr>
              <a:t>এরিথ্রোসাইট </a:t>
            </a:r>
            <a:endParaRPr lang="en-US" sz="3600" dirty="0">
              <a:solidFill>
                <a:srgbClr val="52CA83"/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92D050"/>
                </a:solidFill>
                <a:latin typeface="Rupali" pitchFamily="2" charset="0"/>
                <a:cs typeface="Rupali" pitchFamily="2" charset="0"/>
              </a:rPr>
              <a:t>আকৃতি –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দ্বি-অবতল ও চাকতির মত ।</a:t>
            </a:r>
          </a:p>
          <a:p>
            <a:pPr>
              <a:buNone/>
            </a:pPr>
            <a:r>
              <a:rPr lang="bn-BD" sz="3600" dirty="0">
                <a:solidFill>
                  <a:srgbClr val="92D050"/>
                </a:solidFill>
                <a:latin typeface="Rupali" pitchFamily="2" charset="0"/>
                <a:cs typeface="Rupali" pitchFamily="2" charset="0"/>
              </a:rPr>
              <a:t>গড় আয়ু –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১২০ দিন বা ৪ মাস </a:t>
            </a:r>
          </a:p>
          <a:p>
            <a:pPr>
              <a:buNone/>
            </a:pPr>
            <a:r>
              <a:rPr lang="bn-BD" sz="3600" dirty="0">
                <a:solidFill>
                  <a:srgbClr val="92D050"/>
                </a:solidFill>
                <a:latin typeface="Rupali" pitchFamily="2" charset="0"/>
                <a:cs typeface="Rupali" pitchFamily="2" charset="0"/>
              </a:rPr>
              <a:t>উৎপত্তি –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অস্থিমজ্জার ভিতরে </a:t>
            </a:r>
          </a:p>
          <a:p>
            <a:pPr>
              <a:buNone/>
            </a:pPr>
            <a:r>
              <a:rPr lang="bn-BD" sz="3600" dirty="0">
                <a:solidFill>
                  <a:srgbClr val="92D050"/>
                </a:solidFill>
                <a:latin typeface="Rupali" pitchFamily="2" charset="0"/>
                <a:cs typeface="Rupali" pitchFamily="2" charset="0"/>
              </a:rPr>
              <a:t>সঞ্চিত থাকে –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প্লিহা বা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Spleen </a:t>
            </a:r>
            <a:r>
              <a:rPr lang="bn-BD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Rupali" pitchFamily="2" charset="0"/>
                <a:cs typeface="Rupali" pitchFamily="2" charset="0"/>
              </a:rPr>
              <a:t>এ 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Rupali" pitchFamily="2" charset="0"/>
              <a:cs typeface="Rupali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FF0000"/>
                </a:solidFill>
                <a:latin typeface="Rupali" pitchFamily="2" charset="0"/>
                <a:cs typeface="Rupali" pitchFamily="2" charset="0"/>
              </a:rPr>
              <a:t>বৈশিষ্ট্য – </a:t>
            </a:r>
            <a:r>
              <a:rPr lang="bn-BD" sz="3600" dirty="0">
                <a:solidFill>
                  <a:srgbClr val="52CA83"/>
                </a:solidFill>
                <a:latin typeface="Rupali" pitchFamily="2" charset="0"/>
                <a:cs typeface="Rupali" pitchFamily="2" charset="0"/>
              </a:rPr>
              <a:t>নিউক্লিয়াস বিহীন </a:t>
            </a:r>
            <a:endParaRPr lang="en-US" sz="3600" dirty="0">
              <a:solidFill>
                <a:srgbClr val="52CA83"/>
              </a:solidFill>
              <a:latin typeface="Rupali" pitchFamily="2" charset="0"/>
              <a:cs typeface="Rupal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0" y="1676400"/>
            <a:ext cx="4683361" cy="48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7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1293</TotalTime>
  <Words>1361</Words>
  <Application>Microsoft Office PowerPoint</Application>
  <PresentationFormat>Widescreen</PresentationFormat>
  <Paragraphs>369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Century Gothic</vt:lpstr>
      <vt:lpstr>NikoshBAN</vt:lpstr>
      <vt:lpstr>Rupali</vt:lpstr>
      <vt:lpstr>Vrinda</vt:lpstr>
      <vt:lpstr>Wingdings</vt:lpstr>
      <vt:lpstr>Wingdings 3</vt:lpstr>
      <vt:lpstr>Ion Boardroom</vt:lpstr>
      <vt:lpstr>PowerPoint Presentation</vt:lpstr>
      <vt:lpstr>      </vt:lpstr>
      <vt:lpstr>PowerPoint Presentation</vt:lpstr>
      <vt:lpstr>শিখন ফল</vt:lpstr>
      <vt:lpstr>রক্ত কী ? </vt:lpstr>
      <vt:lpstr>রক্তের উপাদান</vt:lpstr>
      <vt:lpstr>PowerPoint Presentation</vt:lpstr>
      <vt:lpstr>রক্ত কণিকা </vt:lpstr>
      <vt:lpstr>লোহিত রক্ত কণিকা </vt:lpstr>
      <vt:lpstr>প্রতি ঘন মিলিমিটার রক্তে RBC সংখ্যা </vt:lpstr>
      <vt:lpstr>লোহিত রক্ত কণিকার কাজ  </vt:lpstr>
      <vt:lpstr> শ্বেত রক্ত কণিকা</vt:lpstr>
      <vt:lpstr>শ্বেত রক্ত কণিকা  </vt:lpstr>
      <vt:lpstr>শ্বেত রক্ত কণিকার শ্রেণীবিভাগ  </vt:lpstr>
      <vt:lpstr>শ্বেত রক্ত কণিকা</vt:lpstr>
      <vt:lpstr>    শ্বেত রক্ত কণিকার কাজ </vt:lpstr>
      <vt:lpstr>অণুচক্রিকা </vt:lpstr>
      <vt:lpstr>অণুচক্রিকা </vt:lpstr>
      <vt:lpstr>রক্তের কাজ</vt:lpstr>
      <vt:lpstr>রক্ত উপাদানের অস্বাভাবিক অবস্থা </vt:lpstr>
      <vt:lpstr> রক্ত তঞ্চন কী ? </vt:lpstr>
      <vt:lpstr> রক্ত তঞ্চন কী ? </vt:lpstr>
      <vt:lpstr>      রক্ত তঞ্চন এর প্রক্রিয়া</vt:lpstr>
      <vt:lpstr>মূল্যায়ন</vt:lpstr>
      <vt:lpstr>লসিকা</vt:lpstr>
      <vt:lpstr>লসিকার উপাদান</vt:lpstr>
      <vt:lpstr>লসিকাতন্ত্র</vt:lpstr>
      <vt:lpstr>লসিকাতন্ত্র</vt:lpstr>
      <vt:lpstr>লসিকার কাজ</vt:lpstr>
      <vt:lpstr>একক কাজ</vt:lpstr>
      <vt:lpstr>PowerPoint Presentation</vt:lpstr>
      <vt:lpstr>PowerPoint Presentation</vt:lpstr>
      <vt:lpstr>PowerPoint Presentation</vt:lpstr>
      <vt:lpstr>মানুষের হৃৎপিন্ডের গঠন</vt:lpstr>
      <vt:lpstr>মানুষের হৃৎপিন্ডের গঠন</vt:lpstr>
      <vt:lpstr>মানুষের হৃৎপিন্ডের গঠন</vt:lpstr>
      <vt:lpstr>মানুষের হৃৎপিন্ডের গঠন</vt:lpstr>
      <vt:lpstr>মানুষের হৃৎপিন্ডের গঠন</vt:lpstr>
      <vt:lpstr>মানুষের হৃৎপিন্ডের গঠন ( সংক্ষেপে)</vt:lpstr>
      <vt:lpstr>মানুষের ও রুই মাছের  হৃৎপিন্ডের পার্থক্য</vt:lpstr>
      <vt:lpstr>  Cardiac Cycle/ কার্ডিয়াক চক্র/হার্ট বিট</vt:lpstr>
      <vt:lpstr>  Cardiac Cycle/ কার্ডিয়াক চক্র/হার্ট বিট</vt:lpstr>
      <vt:lpstr>  Cardiac Cycle/ কার্ডিয়াক চক্র/হার্ট বিট</vt:lpstr>
      <vt:lpstr>  Cardiac Cycle/ কার্ডিয়াক চক্র/হার্ট বিট</vt:lpstr>
      <vt:lpstr>  Cardiac Cycle/ কার্ডিয়াক চক্র/হার্ট বিট</vt:lpstr>
      <vt:lpstr>  Cardiac Cycle/ কার্ডিয়াক চক্র/হার্ট বিট</vt:lpstr>
      <vt:lpstr>   হার্ট বিট মায়োজেনিক নিয়ন্ত্রন</vt:lpstr>
      <vt:lpstr>Junctional Tissue/ সংযোগী টিস্যু</vt:lpstr>
      <vt:lpstr>Junctional Tissue/ সংযোগী টিস্যু</vt:lpstr>
      <vt:lpstr>Junctional Tissue/ সংযোগী টিস্যু</vt:lpstr>
      <vt:lpstr>Junctional Tissue/ সংযোগী টিস্যু</vt:lpstr>
      <vt:lpstr>Junctional Tissue   সংযোগী টিস্যু</vt:lpstr>
      <vt:lpstr>রক্ত চাপ</vt:lpstr>
      <vt:lpstr>রক্ত চাপ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210</cp:revision>
  <dcterms:created xsi:type="dcterms:W3CDTF">2018-07-18T13:46:00Z</dcterms:created>
  <dcterms:modified xsi:type="dcterms:W3CDTF">2019-10-25T14:17:15Z</dcterms:modified>
</cp:coreProperties>
</file>