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40" r:id="rId2"/>
    <p:sldId id="362" r:id="rId3"/>
    <p:sldId id="361" r:id="rId4"/>
    <p:sldId id="350" r:id="rId5"/>
    <p:sldId id="331" r:id="rId6"/>
    <p:sldId id="329" r:id="rId7"/>
    <p:sldId id="261" r:id="rId8"/>
    <p:sldId id="360" r:id="rId9"/>
    <p:sldId id="305" r:id="rId10"/>
    <p:sldId id="352" r:id="rId11"/>
    <p:sldId id="314" r:id="rId12"/>
    <p:sldId id="358" r:id="rId13"/>
    <p:sldId id="309" r:id="rId14"/>
    <p:sldId id="347" r:id="rId15"/>
    <p:sldId id="348" r:id="rId16"/>
    <p:sldId id="349" r:id="rId17"/>
    <p:sldId id="327" r:id="rId18"/>
    <p:sldId id="333" r:id="rId19"/>
    <p:sldId id="33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D9917E2-D270-4475-A266-C0BECD627B25}">
          <p14:sldIdLst>
            <p14:sldId id="340"/>
            <p14:sldId id="362"/>
            <p14:sldId id="361"/>
            <p14:sldId id="350"/>
            <p14:sldId id="331"/>
            <p14:sldId id="329"/>
            <p14:sldId id="261"/>
            <p14:sldId id="360"/>
            <p14:sldId id="305"/>
            <p14:sldId id="352"/>
            <p14:sldId id="314"/>
            <p14:sldId id="358"/>
            <p14:sldId id="309"/>
            <p14:sldId id="347"/>
            <p14:sldId id="348"/>
            <p14:sldId id="349"/>
            <p14:sldId id="327"/>
            <p14:sldId id="333"/>
            <p14:sldId id="332"/>
          </p14:sldIdLst>
        </p14:section>
        <p14:section name="Untitled Section" id="{FA39CF67-373D-4C16-AA0A-6F82A7D5F6F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9900CC"/>
    <a:srgbClr val="CC00CC"/>
    <a:srgbClr val="FF66FF"/>
    <a:srgbClr val="CC66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E73E32-7540-4FD1-9564-9849153F581B}" type="datetimeFigureOut">
              <a:rPr lang="en-US" smtClean="0"/>
              <a:pPr/>
              <a:t>10/24/2019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1A2050-2D25-40C8-96FF-080FB40AABC1}" type="slidenum">
              <a:rPr lang="en-US" smtClean="0"/>
              <a:pPr/>
              <a:t>‹#›</a:t>
            </a:fld>
            <a:endParaRPr lang="en-US"/>
          </a:p>
        </p:txBody>
      </p:sp>
    </p:spTree>
    <p:extLst>
      <p:ext uri="{BB962C8B-B14F-4D97-AF65-F5344CB8AC3E}">
        <p14:creationId xmlns:p14="http://schemas.microsoft.com/office/powerpoint/2010/main" val="3298555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latin typeface="NikoshBAN" pitchFamily="2" charset="0"/>
                <a:cs typeface="NikoshBAN" pitchFamily="2" charset="0"/>
              </a:rPr>
              <a:t>এই</a:t>
            </a:r>
            <a:r>
              <a:rPr lang="bn-BD" baseline="0" dirty="0" smtClean="0">
                <a:latin typeface="NikoshBAN" pitchFamily="2" charset="0"/>
                <a:cs typeface="NikoshBAN" pitchFamily="2" charset="0"/>
              </a:rPr>
              <a:t> স্লাইডটি শিক্ষক তার নিজের ইচ্ছেমত তৈরী করতে পারেন</a:t>
            </a:r>
            <a:endParaRPr lang="en-US" dirty="0"/>
          </a:p>
        </p:txBody>
      </p:sp>
      <p:sp>
        <p:nvSpPr>
          <p:cNvPr id="4" name="Slide Number Placeholder 3"/>
          <p:cNvSpPr>
            <a:spLocks noGrp="1"/>
          </p:cNvSpPr>
          <p:nvPr>
            <p:ph type="sldNum" sz="quarter" idx="10"/>
          </p:nvPr>
        </p:nvSpPr>
        <p:spPr/>
        <p:txBody>
          <a:bodyPr/>
          <a:lstStyle/>
          <a:p>
            <a:fld id="{9C1A2050-2D25-40C8-96FF-080FB40AABC1}" type="slidenum">
              <a:rPr lang="en-US" smtClean="0"/>
              <a:pPr/>
              <a:t>1</a:t>
            </a:fld>
            <a:endParaRPr lang="en-US"/>
          </a:p>
        </p:txBody>
      </p:sp>
    </p:spTree>
    <p:extLst>
      <p:ext uri="{BB962C8B-B14F-4D97-AF65-F5344CB8AC3E}">
        <p14:creationId xmlns:p14="http://schemas.microsoft.com/office/powerpoint/2010/main" val="1957646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শিক্ষক একাধিক</a:t>
            </a:r>
            <a:r>
              <a:rPr lang="bn-BD" baseline="0" dirty="0" smtClean="0"/>
              <a:t> দল গঠন করে একাধিক কাজ দিতে পারেন। এখানে  দশ  মিনিট সময় ব্যয় করা যেতে পারে।</a:t>
            </a:r>
            <a:endParaRPr lang="en-US" dirty="0"/>
          </a:p>
        </p:txBody>
      </p:sp>
      <p:sp>
        <p:nvSpPr>
          <p:cNvPr id="4" name="Slide Number Placeholder 3"/>
          <p:cNvSpPr>
            <a:spLocks noGrp="1"/>
          </p:cNvSpPr>
          <p:nvPr>
            <p:ph type="sldNum" sz="quarter" idx="10"/>
          </p:nvPr>
        </p:nvSpPr>
        <p:spPr/>
        <p:txBody>
          <a:bodyPr/>
          <a:lstStyle/>
          <a:p>
            <a:fld id="{9C1A2050-2D25-40C8-96FF-080FB40AABC1}" type="slidenum">
              <a:rPr lang="en-US" smtClean="0"/>
              <a:pPr/>
              <a:t>14</a:t>
            </a:fld>
            <a:endParaRPr lang="en-US"/>
          </a:p>
        </p:txBody>
      </p:sp>
    </p:spTree>
    <p:extLst>
      <p:ext uri="{BB962C8B-B14F-4D97-AF65-F5344CB8AC3E}">
        <p14:creationId xmlns:p14="http://schemas.microsoft.com/office/powerpoint/2010/main" val="3893759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latin typeface="NikoshBAN" pitchFamily="2" charset="0"/>
                <a:cs typeface="NikoshBAN" pitchFamily="2" charset="0"/>
              </a:rPr>
              <a:t>এই</a:t>
            </a:r>
            <a:r>
              <a:rPr lang="bn-BD" baseline="0" dirty="0" smtClean="0">
                <a:latin typeface="NikoshBAN" pitchFamily="2" charset="0"/>
                <a:cs typeface="NikoshBAN" pitchFamily="2" charset="0"/>
              </a:rPr>
              <a:t> স্লাইডটি তৃতীয় শিখনফল অর্জনের জন্য। </a:t>
            </a:r>
            <a:r>
              <a:rPr lang="bn-BD" dirty="0" smtClean="0">
                <a:latin typeface="NikoshBAN" pitchFamily="2" charset="0"/>
                <a:cs typeface="NikoshBAN" pitchFamily="2" charset="0"/>
              </a:rPr>
              <a:t>শিক্ষক</a:t>
            </a:r>
            <a:r>
              <a:rPr lang="bn-BD" baseline="0" dirty="0" smtClean="0">
                <a:latin typeface="NikoshBAN" pitchFamily="2" charset="0"/>
                <a:cs typeface="NikoshBAN" pitchFamily="2" charset="0"/>
              </a:rPr>
              <a:t> তার নিজের মত করে শিক্ষার্থীদের বিভিন্ন প্রশ্ন করে প্রসঙ্গ-কাঠামো বুঝানোর চেষ্টা করবেন। এখানে ৭ মিনিট সময় ব্যয় করা যেতে পারে।</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9C1A2050-2D25-40C8-96FF-080FB40AABC1}" type="slidenum">
              <a:rPr lang="en-US" smtClean="0"/>
              <a:pPr/>
              <a:t>15</a:t>
            </a:fld>
            <a:endParaRPr lang="en-US"/>
          </a:p>
        </p:txBody>
      </p:sp>
    </p:spTree>
    <p:extLst>
      <p:ext uri="{BB962C8B-B14F-4D97-AF65-F5344CB8AC3E}">
        <p14:creationId xmlns:p14="http://schemas.microsoft.com/office/powerpoint/2010/main" val="26559128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এখানে</a:t>
            </a:r>
            <a:r>
              <a:rPr lang="bn-BD" baseline="0" dirty="0" smtClean="0"/>
              <a:t> পাঁচ মিনিট ব্যয় করা যেতে পারে।</a:t>
            </a:r>
            <a:endParaRPr lang="en-US" dirty="0"/>
          </a:p>
        </p:txBody>
      </p:sp>
      <p:sp>
        <p:nvSpPr>
          <p:cNvPr id="4" name="Slide Number Placeholder 3"/>
          <p:cNvSpPr>
            <a:spLocks noGrp="1"/>
          </p:cNvSpPr>
          <p:nvPr>
            <p:ph type="sldNum" sz="quarter" idx="10"/>
          </p:nvPr>
        </p:nvSpPr>
        <p:spPr/>
        <p:txBody>
          <a:bodyPr/>
          <a:lstStyle/>
          <a:p>
            <a:fld id="{9C1A2050-2D25-40C8-96FF-080FB40AABC1}" type="slidenum">
              <a:rPr lang="en-US" smtClean="0"/>
              <a:pPr/>
              <a:t>17</a:t>
            </a:fld>
            <a:endParaRPr lang="en-US"/>
          </a:p>
        </p:txBody>
      </p:sp>
    </p:spTree>
    <p:extLst>
      <p:ext uri="{BB962C8B-B14F-4D97-AF65-F5344CB8AC3E}">
        <p14:creationId xmlns:p14="http://schemas.microsoft.com/office/powerpoint/2010/main" val="21821044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এখানে</a:t>
            </a:r>
            <a:r>
              <a:rPr lang="bn-BD" baseline="0" dirty="0" smtClean="0"/>
              <a:t> দুই মিনিট সময় ব্যয় করা যেতে পারে।</a:t>
            </a:r>
            <a:endParaRPr lang="en-US" dirty="0"/>
          </a:p>
        </p:txBody>
      </p:sp>
      <p:sp>
        <p:nvSpPr>
          <p:cNvPr id="4" name="Slide Number Placeholder 3"/>
          <p:cNvSpPr>
            <a:spLocks noGrp="1"/>
          </p:cNvSpPr>
          <p:nvPr>
            <p:ph type="sldNum" sz="quarter" idx="10"/>
          </p:nvPr>
        </p:nvSpPr>
        <p:spPr/>
        <p:txBody>
          <a:bodyPr/>
          <a:lstStyle/>
          <a:p>
            <a:fld id="{9C1A2050-2D25-40C8-96FF-080FB40AABC1}" type="slidenum">
              <a:rPr lang="en-US" smtClean="0"/>
              <a:pPr/>
              <a:t>18</a:t>
            </a:fld>
            <a:endParaRPr lang="en-US"/>
          </a:p>
        </p:txBody>
      </p:sp>
    </p:spTree>
    <p:extLst>
      <p:ext uri="{BB962C8B-B14F-4D97-AF65-F5344CB8AC3E}">
        <p14:creationId xmlns:p14="http://schemas.microsoft.com/office/powerpoint/2010/main" val="37778019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এই</a:t>
            </a:r>
            <a:r>
              <a:rPr lang="bn-BD" baseline="0" dirty="0" smtClean="0"/>
              <a:t> স্লাইডটি শিক্ষক তাঁর রুচি</a:t>
            </a:r>
            <a:r>
              <a:rPr lang="en-US" baseline="0" dirty="0" smtClean="0"/>
              <a:t>/ </a:t>
            </a:r>
            <a:r>
              <a:rPr lang="bn-BD" baseline="0" dirty="0" smtClean="0"/>
              <a:t>পছন্দ অনুযায়ী তৈরী করতে পারেন।</a:t>
            </a:r>
            <a:endParaRPr lang="en-US" dirty="0"/>
          </a:p>
        </p:txBody>
      </p:sp>
      <p:sp>
        <p:nvSpPr>
          <p:cNvPr id="4" name="Slide Number Placeholder 3"/>
          <p:cNvSpPr>
            <a:spLocks noGrp="1"/>
          </p:cNvSpPr>
          <p:nvPr>
            <p:ph type="sldNum" sz="quarter" idx="10"/>
          </p:nvPr>
        </p:nvSpPr>
        <p:spPr/>
        <p:txBody>
          <a:bodyPr/>
          <a:lstStyle/>
          <a:p>
            <a:fld id="{9C1A2050-2D25-40C8-96FF-080FB40AABC1}" type="slidenum">
              <a:rPr lang="en-US" smtClean="0"/>
              <a:pPr/>
              <a:t>19</a:t>
            </a:fld>
            <a:endParaRPr lang="en-US"/>
          </a:p>
        </p:txBody>
      </p:sp>
    </p:spTree>
    <p:extLst>
      <p:ext uri="{BB962C8B-B14F-4D97-AF65-F5344CB8AC3E}">
        <p14:creationId xmlns:p14="http://schemas.microsoft.com/office/powerpoint/2010/main" val="3721881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latin typeface="NikoshBAN" pitchFamily="2" charset="0"/>
                <a:cs typeface="NikoshBAN" pitchFamily="2" charset="0"/>
              </a:rPr>
              <a:t>পাঠ</a:t>
            </a:r>
            <a:r>
              <a:rPr lang="bn-BD" baseline="0" dirty="0" smtClean="0">
                <a:latin typeface="NikoshBAN" pitchFamily="2" charset="0"/>
                <a:cs typeface="NikoshBAN" pitchFamily="2" charset="0"/>
              </a:rPr>
              <a:t> শিরোনাম বের করার জন্য শিক্ষক ছাত্রছাত্রীদের বিভিন্ন ধরনের প্রশ্ন করবেন। তবে এখানে সর্বোচ্চ সময় ২ মিনিট ব্যয় করা যেতে পারে।</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9C1A2050-2D25-40C8-96FF-080FB40AABC1}" type="slidenum">
              <a:rPr lang="en-US" smtClean="0"/>
              <a:pPr/>
              <a:t>4</a:t>
            </a:fld>
            <a:endParaRPr lang="en-US"/>
          </a:p>
        </p:txBody>
      </p:sp>
    </p:spTree>
    <p:extLst>
      <p:ext uri="{BB962C8B-B14F-4D97-AF65-F5344CB8AC3E}">
        <p14:creationId xmlns:p14="http://schemas.microsoft.com/office/powerpoint/2010/main" val="1710690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latin typeface="NikoshBAN" pitchFamily="2" charset="0"/>
                <a:cs typeface="NikoshBAN" pitchFamily="2" charset="0"/>
              </a:rPr>
              <a:t>শিখনফল পয়েন্ট আকারে</a:t>
            </a:r>
            <a:r>
              <a:rPr lang="bn-BD" baseline="0" dirty="0" smtClean="0">
                <a:latin typeface="NikoshBAN" pitchFamily="2" charset="0"/>
                <a:cs typeface="NikoshBAN" pitchFamily="2" charset="0"/>
              </a:rPr>
              <a:t> এক সাথেও লেখা যেতে পারে।</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9C1A2050-2D25-40C8-96FF-080FB40AABC1}" type="slidenum">
              <a:rPr lang="en-US" smtClean="0"/>
              <a:pPr/>
              <a:t>6</a:t>
            </a:fld>
            <a:endParaRPr lang="en-US"/>
          </a:p>
        </p:txBody>
      </p:sp>
    </p:spTree>
    <p:extLst>
      <p:ext uri="{BB962C8B-B14F-4D97-AF65-F5344CB8AC3E}">
        <p14:creationId xmlns:p14="http://schemas.microsoft.com/office/powerpoint/2010/main" val="2904113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latin typeface="NikoshBAN" pitchFamily="2" charset="0"/>
                <a:cs typeface="NikoshBAN" pitchFamily="2" charset="0"/>
              </a:rPr>
              <a:t>এই</a:t>
            </a:r>
            <a:r>
              <a:rPr lang="bn-BD" baseline="0" dirty="0" smtClean="0">
                <a:latin typeface="NikoshBAN" pitchFamily="2" charset="0"/>
                <a:cs typeface="NikoshBAN" pitchFamily="2" charset="0"/>
              </a:rPr>
              <a:t> স্লাইডটি  প্রথম শিখনফলের প্রথম অংশ অর্জনের জন্য। এই স্লাইডে সর্বোচ্চ ৫ মিনিট ব্যয় করা যেতে পারে। </a:t>
            </a:r>
            <a:r>
              <a:rPr lang="bn-BD" dirty="0" smtClean="0">
                <a:latin typeface="NikoshBAN" pitchFamily="2" charset="0"/>
                <a:cs typeface="NikoshBAN" pitchFamily="2" charset="0"/>
              </a:rPr>
              <a:t>শিক্ষক উত্তরটা</a:t>
            </a:r>
            <a:r>
              <a:rPr lang="bn-BD" baseline="0" dirty="0" smtClean="0">
                <a:latin typeface="NikoshBAN" pitchFamily="2" charset="0"/>
                <a:cs typeface="NikoshBAN" pitchFamily="2" charset="0"/>
              </a:rPr>
              <a:t> পর্দায় দেখানোর আগে শিক্ষার্থীদের কাছ থেকে উত্তরটা আগে আদায় করে নেওয়ার চেষ্টা করবেন। শিক্ষক স্থিতি সংজ্ঞাটা শিক্ষার্থীদের কাছ থেকে আদায় করার চেষ্টা করবেন সর্বশেষ তিনি পর্দায় উত্তরটা প্রদর্শন করবেন।</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9C1A2050-2D25-40C8-96FF-080FB40AABC1}" type="slidenum">
              <a:rPr lang="en-US" smtClean="0"/>
              <a:pPr/>
              <a:t>7</a:t>
            </a:fld>
            <a:endParaRPr lang="en-US"/>
          </a:p>
        </p:txBody>
      </p:sp>
    </p:spTree>
    <p:extLst>
      <p:ext uri="{BB962C8B-B14F-4D97-AF65-F5344CB8AC3E}">
        <p14:creationId xmlns:p14="http://schemas.microsoft.com/office/powerpoint/2010/main" val="916155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latin typeface="NikoshBAN" pitchFamily="2" charset="0"/>
                <a:cs typeface="NikoshBAN" pitchFamily="2" charset="0"/>
              </a:rPr>
              <a:t>এই</a:t>
            </a:r>
            <a:r>
              <a:rPr lang="bn-BD" baseline="0" dirty="0" smtClean="0">
                <a:latin typeface="NikoshBAN" pitchFamily="2" charset="0"/>
                <a:cs typeface="NikoshBAN" pitchFamily="2" charset="0"/>
              </a:rPr>
              <a:t> স্লাইডে</a:t>
            </a:r>
            <a:r>
              <a:rPr lang="en-US" baseline="0" dirty="0" smtClean="0">
                <a:latin typeface="NikoshBAN" pitchFamily="2" charset="0"/>
                <a:cs typeface="NikoshBAN" pitchFamily="2" charset="0"/>
              </a:rPr>
              <a:t> </a:t>
            </a:r>
            <a:r>
              <a:rPr lang="bn-BD" baseline="0" dirty="0" smtClean="0">
                <a:latin typeface="NikoshBAN" pitchFamily="2" charset="0"/>
                <a:cs typeface="NikoshBAN" pitchFamily="2" charset="0"/>
              </a:rPr>
              <a:t>তিন মিনিট সময় ব্যয় করা যেতে পারে।</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9C1A2050-2D25-40C8-96FF-080FB40AABC1}" type="slidenum">
              <a:rPr lang="en-US" smtClean="0"/>
              <a:pPr/>
              <a:t>8</a:t>
            </a:fld>
            <a:endParaRPr lang="en-US"/>
          </a:p>
        </p:txBody>
      </p:sp>
    </p:spTree>
    <p:extLst>
      <p:ext uri="{BB962C8B-B14F-4D97-AF65-F5344CB8AC3E}">
        <p14:creationId xmlns:p14="http://schemas.microsoft.com/office/powerpoint/2010/main" val="2394712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itchFamily="2" charset="0"/>
                <a:cs typeface="NikoshBAN" pitchFamily="2" charset="0"/>
              </a:rPr>
              <a:t> এই</a:t>
            </a:r>
            <a:r>
              <a:rPr lang="bn-BD" baseline="0" dirty="0" smtClean="0">
                <a:latin typeface="NikoshBAN" pitchFamily="2" charset="0"/>
                <a:cs typeface="NikoshBAN" pitchFamily="2" charset="0"/>
              </a:rPr>
              <a:t> স্লাইডটি প্রথম শিখনফলের দ্বিতীয়  অংশ অর্জনের জন্য। এই স্লাইডে সর্বোচ্চ ৫ মিনিট ব্যয় করা যেতে পারে। </a:t>
            </a:r>
            <a:r>
              <a:rPr lang="bn-BD" dirty="0" smtClean="0">
                <a:latin typeface="NikoshBAN" pitchFamily="2" charset="0"/>
                <a:cs typeface="NikoshBAN" pitchFamily="2" charset="0"/>
              </a:rPr>
              <a:t>শিক্ষক উত্তরটা</a:t>
            </a:r>
            <a:r>
              <a:rPr lang="bn-BD" baseline="0" dirty="0" smtClean="0">
                <a:latin typeface="NikoshBAN" pitchFamily="2" charset="0"/>
                <a:cs typeface="NikoshBAN" pitchFamily="2" charset="0"/>
              </a:rPr>
              <a:t> পর্দায় দেখানোর আগে শিক্ষার্থীদের কাছ থেকে আগে আদায় করে নেওয়ার চেষ্টা করবেন। শিক্ষক গতির সংজ্ঞাটা শিক্ষার্থীদের কাছ থেকে আদায় করার চেষ্টা করবেন সর্বশেষ তিনি পর্দায় উত্তরটা প্রদর্শন করবেন।</a:t>
            </a:r>
            <a:endParaRPr lang="en-US" dirty="0" smtClean="0">
              <a:latin typeface="NikoshBAN" pitchFamily="2" charset="0"/>
              <a:cs typeface="NikoshBAN" pitchFamily="2" charset="0"/>
            </a:endParaRPr>
          </a:p>
          <a:p>
            <a:r>
              <a:rPr lang="bn-BD" dirty="0" smtClean="0">
                <a:latin typeface="NikoshBAN" pitchFamily="2" charset="0"/>
                <a:cs typeface="NikoshBAN" pitchFamily="2" charset="0"/>
              </a:rPr>
              <a:t>।শিক্ষক ট্রেনের</a:t>
            </a:r>
            <a:r>
              <a:rPr lang="bn-BD" baseline="0" dirty="0" smtClean="0">
                <a:latin typeface="NikoshBAN" pitchFamily="2" charset="0"/>
                <a:cs typeface="NikoshBAN" pitchFamily="2" charset="0"/>
              </a:rPr>
              <a:t> গতি শো করে প্রশ্নোত্তরের মাধ্যমে ‘গতি’  বুঝিয়ে দিবেন। এখানে স্লাইডগুলো আফটার প্রিভিয়াস করা। সে দিকে খেয়াল রাখতে হবে।</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9C1A2050-2D25-40C8-96FF-080FB40AABC1}" type="slidenum">
              <a:rPr lang="en-US" smtClean="0"/>
              <a:pPr/>
              <a:t>9</a:t>
            </a:fld>
            <a:endParaRPr lang="en-US"/>
          </a:p>
        </p:txBody>
      </p:sp>
    </p:spTree>
    <p:extLst>
      <p:ext uri="{BB962C8B-B14F-4D97-AF65-F5344CB8AC3E}">
        <p14:creationId xmlns:p14="http://schemas.microsoft.com/office/powerpoint/2010/main" val="1434603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itchFamily="2" charset="0"/>
                <a:cs typeface="NikoshBAN" pitchFamily="2" charset="0"/>
              </a:rPr>
              <a:t>এই</a:t>
            </a:r>
            <a:r>
              <a:rPr lang="bn-BD" baseline="0" dirty="0" smtClean="0">
                <a:latin typeface="NikoshBAN" pitchFamily="2" charset="0"/>
                <a:cs typeface="NikoshBAN" pitchFamily="2" charset="0"/>
              </a:rPr>
              <a:t> স্লাইডে ৩ মিনিট সময় ব্যয় করা যেতে পারে।</a:t>
            </a:r>
            <a:endParaRPr lang="en-US" dirty="0" smtClean="0">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9C1A2050-2D25-40C8-96FF-080FB40AABC1}" type="slidenum">
              <a:rPr lang="en-US" smtClean="0"/>
              <a:pPr/>
              <a:t>10</a:t>
            </a:fld>
            <a:endParaRPr lang="en-US"/>
          </a:p>
        </p:txBody>
      </p:sp>
    </p:spTree>
    <p:extLst>
      <p:ext uri="{BB962C8B-B14F-4D97-AF65-F5344CB8AC3E}">
        <p14:creationId xmlns:p14="http://schemas.microsoft.com/office/powerpoint/2010/main" val="2137612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latin typeface="NikoshBAN" pitchFamily="2" charset="0"/>
                <a:cs typeface="NikoshBAN" pitchFamily="2" charset="0"/>
              </a:rPr>
              <a:t>এখানে</a:t>
            </a:r>
            <a:r>
              <a:rPr lang="bn-BD" baseline="0" dirty="0" smtClean="0">
                <a:latin typeface="NikoshBAN" pitchFamily="2" charset="0"/>
                <a:cs typeface="NikoshBAN" pitchFamily="2" charset="0"/>
              </a:rPr>
              <a:t> আমি  চিত্র ব্যবহার না করলেও পারতাম। প্রত্যেক শিক্ষার্থী যাতে সক্রিয় থেকে কাজটি করে শিক্ষক তা দেখবেন। প্রয়োজনে তিনি সহযোগিতা করবেন। এখানে  পাঁচ মিনিট সময় ব্যয় করা যেতে পারে।</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9C1A2050-2D25-40C8-96FF-080FB40AABC1}" type="slidenum">
              <a:rPr lang="en-US" smtClean="0"/>
              <a:pPr/>
              <a:t>11</a:t>
            </a:fld>
            <a:endParaRPr lang="en-US"/>
          </a:p>
        </p:txBody>
      </p:sp>
    </p:spTree>
    <p:extLst>
      <p:ext uri="{BB962C8B-B14F-4D97-AF65-F5344CB8AC3E}">
        <p14:creationId xmlns:p14="http://schemas.microsoft.com/office/powerpoint/2010/main" val="2558834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effectLst/>
                <a:latin typeface="+mn-lt"/>
                <a:ea typeface="+mn-ea"/>
                <a:cs typeface="+mn-cs"/>
              </a:rPr>
              <a:t> এই</a:t>
            </a:r>
            <a:r>
              <a:rPr lang="bn-BD" sz="1200" kern="1200" baseline="0" dirty="0" smtClean="0">
                <a:solidFill>
                  <a:schemeClr val="tx1"/>
                </a:solidFill>
                <a:effectLst/>
                <a:latin typeface="+mn-lt"/>
                <a:ea typeface="+mn-ea"/>
                <a:cs typeface="+mn-cs"/>
              </a:rPr>
              <a:t> স্লাইডটি ২য় শিখনফল অর্জনের জন্য। </a:t>
            </a:r>
            <a:r>
              <a:rPr lang="bn-BD" sz="1200" kern="1200" dirty="0" smtClean="0">
                <a:solidFill>
                  <a:schemeClr val="tx1"/>
                </a:solidFill>
                <a:effectLst/>
                <a:latin typeface="+mn-lt"/>
                <a:ea typeface="+mn-ea"/>
                <a:cs typeface="+mn-cs"/>
              </a:rPr>
              <a:t>শিক্ষক প্রশ্নোত্তর কৌশল অবলম্বন করে কমপক্ষে পাঁচ-ছয় জন ( একজন একজন করে ডেকে ) ছাত্রছাত্রীকে বোর্ডে এনে উত্তর লেখাবেন এবং প্রয়োজনে</a:t>
            </a:r>
            <a:r>
              <a:rPr lang="bn-BD" sz="1200" kern="1200" baseline="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সহযোগিতা করবেন। তিনি এর পাশাপাশি বোর্ডে লেখার পরে উত্তর আবার পর্দায় দেখাতে পারেন। এখানে</a:t>
            </a:r>
            <a:r>
              <a:rPr lang="bn-BD" sz="1200" kern="1200" baseline="0" dirty="0" smtClean="0">
                <a:solidFill>
                  <a:schemeClr val="tx1"/>
                </a:solidFill>
                <a:effectLst/>
                <a:latin typeface="+mn-lt"/>
                <a:ea typeface="+mn-ea"/>
                <a:cs typeface="+mn-cs"/>
              </a:rPr>
              <a:t> ৮ মিনিট সময় ব্যয় করা যেতে পারে।</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C1A2050-2D25-40C8-96FF-080FB40AABC1}" type="slidenum">
              <a:rPr lang="en-US" smtClean="0"/>
              <a:pPr/>
              <a:t>12</a:t>
            </a:fld>
            <a:endParaRPr lang="en-US"/>
          </a:p>
        </p:txBody>
      </p:sp>
    </p:spTree>
    <p:extLst>
      <p:ext uri="{BB962C8B-B14F-4D97-AF65-F5344CB8AC3E}">
        <p14:creationId xmlns:p14="http://schemas.microsoft.com/office/powerpoint/2010/main" val="2767958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6A130D7-F4BC-4647-B57B-8C1F535B5690}" type="datetimeFigureOut">
              <a:rPr lang="en-US" smtClean="0"/>
              <a:pPr/>
              <a:t>10/24/2019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D07EFC-9F1E-4A13-ADBD-0C4C40C5B5DC}" type="slidenum">
              <a:rPr lang="en-US" smtClean="0"/>
              <a:pPr/>
              <a:t>‹#›</a:t>
            </a:fld>
            <a:endParaRPr lang="en-US"/>
          </a:p>
        </p:txBody>
      </p:sp>
    </p:spTree>
    <p:extLst>
      <p:ext uri="{BB962C8B-B14F-4D97-AF65-F5344CB8AC3E}">
        <p14:creationId xmlns:p14="http://schemas.microsoft.com/office/powerpoint/2010/main" val="1616341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A130D7-F4BC-4647-B57B-8C1F535B5690}" type="datetimeFigureOut">
              <a:rPr lang="en-US" smtClean="0"/>
              <a:pPr/>
              <a:t>10/24/2019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D07EFC-9F1E-4A13-ADBD-0C4C40C5B5DC}" type="slidenum">
              <a:rPr lang="en-US" smtClean="0"/>
              <a:pPr/>
              <a:t>‹#›</a:t>
            </a:fld>
            <a:endParaRPr lang="en-US"/>
          </a:p>
        </p:txBody>
      </p:sp>
    </p:spTree>
    <p:extLst>
      <p:ext uri="{BB962C8B-B14F-4D97-AF65-F5344CB8AC3E}">
        <p14:creationId xmlns:p14="http://schemas.microsoft.com/office/powerpoint/2010/main" val="2756973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A130D7-F4BC-4647-B57B-8C1F535B5690}" type="datetimeFigureOut">
              <a:rPr lang="en-US" smtClean="0"/>
              <a:pPr/>
              <a:t>10/24/2019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D07EFC-9F1E-4A13-ADBD-0C4C40C5B5DC}" type="slidenum">
              <a:rPr lang="en-US" smtClean="0"/>
              <a:pPr/>
              <a:t>‹#›</a:t>
            </a:fld>
            <a:endParaRPr lang="en-US"/>
          </a:p>
        </p:txBody>
      </p:sp>
    </p:spTree>
    <p:extLst>
      <p:ext uri="{BB962C8B-B14F-4D97-AF65-F5344CB8AC3E}">
        <p14:creationId xmlns:p14="http://schemas.microsoft.com/office/powerpoint/2010/main" val="762363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A130D7-F4BC-4647-B57B-8C1F535B5690}" type="datetimeFigureOut">
              <a:rPr lang="en-US" smtClean="0"/>
              <a:pPr/>
              <a:t>10/24/2019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D07EFC-9F1E-4A13-ADBD-0C4C40C5B5DC}" type="slidenum">
              <a:rPr lang="en-US" smtClean="0"/>
              <a:pPr/>
              <a:t>‹#›</a:t>
            </a:fld>
            <a:endParaRPr lang="en-US"/>
          </a:p>
        </p:txBody>
      </p:sp>
    </p:spTree>
    <p:extLst>
      <p:ext uri="{BB962C8B-B14F-4D97-AF65-F5344CB8AC3E}">
        <p14:creationId xmlns:p14="http://schemas.microsoft.com/office/powerpoint/2010/main" val="967029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A130D7-F4BC-4647-B57B-8C1F535B5690}" type="datetimeFigureOut">
              <a:rPr lang="en-US" smtClean="0"/>
              <a:pPr/>
              <a:t>10/24/2019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D07EFC-9F1E-4A13-ADBD-0C4C40C5B5DC}" type="slidenum">
              <a:rPr lang="en-US" smtClean="0"/>
              <a:pPr/>
              <a:t>‹#›</a:t>
            </a:fld>
            <a:endParaRPr lang="en-US"/>
          </a:p>
        </p:txBody>
      </p:sp>
    </p:spTree>
    <p:extLst>
      <p:ext uri="{BB962C8B-B14F-4D97-AF65-F5344CB8AC3E}">
        <p14:creationId xmlns:p14="http://schemas.microsoft.com/office/powerpoint/2010/main" val="3795695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6A130D7-F4BC-4647-B57B-8C1F535B5690}" type="datetimeFigureOut">
              <a:rPr lang="en-US" smtClean="0"/>
              <a:pPr/>
              <a:t>10/24/2019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D07EFC-9F1E-4A13-ADBD-0C4C40C5B5DC}" type="slidenum">
              <a:rPr lang="en-US" smtClean="0"/>
              <a:pPr/>
              <a:t>‹#›</a:t>
            </a:fld>
            <a:endParaRPr lang="en-US"/>
          </a:p>
        </p:txBody>
      </p:sp>
    </p:spTree>
    <p:extLst>
      <p:ext uri="{BB962C8B-B14F-4D97-AF65-F5344CB8AC3E}">
        <p14:creationId xmlns:p14="http://schemas.microsoft.com/office/powerpoint/2010/main" val="452320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6A130D7-F4BC-4647-B57B-8C1F535B5690}" type="datetimeFigureOut">
              <a:rPr lang="en-US" smtClean="0"/>
              <a:pPr/>
              <a:t>10/24/2019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D07EFC-9F1E-4A13-ADBD-0C4C40C5B5DC}" type="slidenum">
              <a:rPr lang="en-US" smtClean="0"/>
              <a:pPr/>
              <a:t>‹#›</a:t>
            </a:fld>
            <a:endParaRPr lang="en-US"/>
          </a:p>
        </p:txBody>
      </p:sp>
    </p:spTree>
    <p:extLst>
      <p:ext uri="{BB962C8B-B14F-4D97-AF65-F5344CB8AC3E}">
        <p14:creationId xmlns:p14="http://schemas.microsoft.com/office/powerpoint/2010/main" val="1026050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A130D7-F4BC-4647-B57B-8C1F535B5690}" type="datetimeFigureOut">
              <a:rPr lang="en-US" smtClean="0"/>
              <a:pPr/>
              <a:t>10/24/2019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D07EFC-9F1E-4A13-ADBD-0C4C40C5B5DC}" type="slidenum">
              <a:rPr lang="en-US" smtClean="0"/>
              <a:pPr/>
              <a:t>‹#›</a:t>
            </a:fld>
            <a:endParaRPr lang="en-US"/>
          </a:p>
        </p:txBody>
      </p:sp>
    </p:spTree>
    <p:extLst>
      <p:ext uri="{BB962C8B-B14F-4D97-AF65-F5344CB8AC3E}">
        <p14:creationId xmlns:p14="http://schemas.microsoft.com/office/powerpoint/2010/main" val="3686337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A130D7-F4BC-4647-B57B-8C1F535B5690}" type="datetimeFigureOut">
              <a:rPr lang="en-US" smtClean="0"/>
              <a:pPr/>
              <a:t>10/24/2019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D07EFC-9F1E-4A13-ADBD-0C4C40C5B5DC}" type="slidenum">
              <a:rPr lang="en-US" smtClean="0"/>
              <a:pPr/>
              <a:t>‹#›</a:t>
            </a:fld>
            <a:endParaRPr lang="en-US"/>
          </a:p>
        </p:txBody>
      </p:sp>
    </p:spTree>
    <p:extLst>
      <p:ext uri="{BB962C8B-B14F-4D97-AF65-F5344CB8AC3E}">
        <p14:creationId xmlns:p14="http://schemas.microsoft.com/office/powerpoint/2010/main" val="443684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A130D7-F4BC-4647-B57B-8C1F535B5690}" type="datetimeFigureOut">
              <a:rPr lang="en-US" smtClean="0"/>
              <a:pPr/>
              <a:t>10/24/2019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D07EFC-9F1E-4A13-ADBD-0C4C40C5B5DC}" type="slidenum">
              <a:rPr lang="en-US" smtClean="0"/>
              <a:pPr/>
              <a:t>‹#›</a:t>
            </a:fld>
            <a:endParaRPr lang="en-US"/>
          </a:p>
        </p:txBody>
      </p:sp>
    </p:spTree>
    <p:extLst>
      <p:ext uri="{BB962C8B-B14F-4D97-AF65-F5344CB8AC3E}">
        <p14:creationId xmlns:p14="http://schemas.microsoft.com/office/powerpoint/2010/main" val="255680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A130D7-F4BC-4647-B57B-8C1F535B5690}" type="datetimeFigureOut">
              <a:rPr lang="en-US" smtClean="0"/>
              <a:pPr/>
              <a:t>10/24/2019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D07EFC-9F1E-4A13-ADBD-0C4C40C5B5DC}" type="slidenum">
              <a:rPr lang="en-US" smtClean="0"/>
              <a:pPr/>
              <a:t>‹#›</a:t>
            </a:fld>
            <a:endParaRPr lang="en-US"/>
          </a:p>
        </p:txBody>
      </p:sp>
    </p:spTree>
    <p:extLst>
      <p:ext uri="{BB962C8B-B14F-4D97-AF65-F5344CB8AC3E}">
        <p14:creationId xmlns:p14="http://schemas.microsoft.com/office/powerpoint/2010/main" val="1691670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7000">
              <a:srgbClr val="03D4A8"/>
            </a:gs>
            <a:gs pos="94000">
              <a:schemeClr val="bg1"/>
            </a:gs>
            <a:gs pos="100000">
              <a:srgbClr val="0087E6"/>
            </a:gs>
            <a:gs pos="100000">
              <a:srgbClr val="005CBF"/>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A130D7-F4BC-4647-B57B-8C1F535B5690}" type="datetimeFigureOut">
              <a:rPr lang="en-US" smtClean="0"/>
              <a:pPr/>
              <a:t>10/24/2019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D07EFC-9F1E-4A13-ADBD-0C4C40C5B5DC}" type="slidenum">
              <a:rPr lang="en-US" smtClean="0"/>
              <a:pPr/>
              <a:t>‹#›</a:t>
            </a:fld>
            <a:endParaRPr lang="en-US"/>
          </a:p>
        </p:txBody>
      </p:sp>
    </p:spTree>
    <p:extLst>
      <p:ext uri="{BB962C8B-B14F-4D97-AF65-F5344CB8AC3E}">
        <p14:creationId xmlns:p14="http://schemas.microsoft.com/office/powerpoint/2010/main" val="1003347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gi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2.gif"/><Relationship Id="rId5" Type="http://schemas.openxmlformats.org/officeDocument/2006/relationships/image" Target="../media/image4.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1.gif"/><Relationship Id="rId5" Type="http://schemas.microsoft.com/office/2007/relationships/hdphoto" Target="../media/hdphoto1.wdp"/><Relationship Id="rId10" Type="http://schemas.openxmlformats.org/officeDocument/2006/relationships/image" Target="../media/image10.gif"/><Relationship Id="rId4" Type="http://schemas.openxmlformats.org/officeDocument/2006/relationships/image" Target="../media/image5.jpeg"/><Relationship Id="rId9" Type="http://schemas.openxmlformats.org/officeDocument/2006/relationships/image" Target="../media/image9.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4.xml"/><Relationship Id="rId7"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3.png"/><Relationship Id="rId5" Type="http://schemas.openxmlformats.org/officeDocument/2006/relationships/image" Target="../media/image12.w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notesSlide" Target="../notesSlides/notesSlide6.xml"/><Relationship Id="rId7"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5.png"/><Relationship Id="rId5" Type="http://schemas.openxmlformats.org/officeDocument/2006/relationships/image" Target="../media/image12.w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7580" y="611592"/>
            <a:ext cx="7543808" cy="2554545"/>
          </a:xfrm>
          <a:prstGeom prst="rect">
            <a:avLst/>
          </a:prstGeom>
          <a:noFill/>
        </p:spPr>
        <p:txBody>
          <a:bodyPr wrap="square" rtlCol="0">
            <a:spAutoFit/>
          </a:bodyPr>
          <a:lstStyle/>
          <a:p>
            <a:r>
              <a:rPr lang="bn-BD" sz="8000" b="1" dirty="0" smtClean="0">
                <a:effectLst>
                  <a:outerShdw blurRad="38100" dist="38100" dir="2700000" algn="tl">
                    <a:srgbClr val="000000">
                      <a:alpha val="43137"/>
                    </a:srgbClr>
                  </a:outerShdw>
                </a:effectLst>
                <a:latin typeface="NikoshBAN" pitchFamily="2" charset="0"/>
                <a:cs typeface="NikoshBAN" pitchFamily="2" charset="0"/>
              </a:rPr>
              <a:t>আজকের ক্লাসে সকলকে </a:t>
            </a:r>
            <a:endParaRPr lang="en-US" sz="8000" b="1" dirty="0">
              <a:effectLst>
                <a:outerShdw blurRad="38100" dist="38100" dir="2700000" algn="tl">
                  <a:srgbClr val="000000">
                    <a:alpha val="43137"/>
                  </a:srgbClr>
                </a:outerShdw>
              </a:effectLst>
              <a:latin typeface="NikoshBAN" pitchFamily="2" charset="0"/>
              <a:cs typeface="NikoshBAN" pitchFamily="2" charset="0"/>
            </a:endParaRPr>
          </a:p>
        </p:txBody>
      </p:sp>
      <p:sp>
        <p:nvSpPr>
          <p:cNvPr id="26" name="TextBox 25"/>
          <p:cNvSpPr txBox="1"/>
          <p:nvPr/>
        </p:nvSpPr>
        <p:spPr>
          <a:xfrm>
            <a:off x="992927" y="3076076"/>
            <a:ext cx="7059252" cy="1481048"/>
          </a:xfrm>
          <a:prstGeom prst="rect">
            <a:avLst/>
          </a:prstGeom>
          <a:noFill/>
          <a:scene3d>
            <a:camera prst="orthographicFront"/>
            <a:lightRig rig="threePt" dir="t"/>
          </a:scene3d>
          <a:sp3d>
            <a:bevelT/>
          </a:sp3d>
        </p:spPr>
        <p:txBody>
          <a:bodyPr wrap="square" rtlCol="0">
            <a:prstTxWarp prst="textPlain">
              <a:avLst/>
            </a:prstTxWarp>
            <a:spAutoFit/>
          </a:bodyPr>
          <a:lstStyle/>
          <a:p>
            <a:r>
              <a:rPr lang="bn-BD" sz="8800" dirty="0" smtClean="0">
                <a:solidFill>
                  <a:srgbClr val="FF0000"/>
                </a:solidFill>
                <a:latin typeface="NikoshBAN" pitchFamily="2" charset="0"/>
                <a:cs typeface="NikoshBAN" pitchFamily="2" charset="0"/>
              </a:rPr>
              <a:t>স্বাগতম</a:t>
            </a:r>
            <a:r>
              <a:rPr lang="bn-BD" sz="2800" dirty="0" smtClean="0">
                <a:solidFill>
                  <a:srgbClr val="00B050"/>
                </a:solidFill>
                <a:latin typeface="NikoshBAN" pitchFamily="2" charset="0"/>
                <a:cs typeface="NikoshBAN" pitchFamily="2" charset="0"/>
              </a:rPr>
              <a:t> </a:t>
            </a:r>
            <a:endParaRPr lang="bn-BD" sz="2000" dirty="0">
              <a:solidFill>
                <a:srgbClr val="00B050"/>
              </a:solidFill>
              <a:latin typeface="NikoshBAN" pitchFamily="2" charset="0"/>
              <a:cs typeface="NikoshBAN" pitchFamily="2" charset="0"/>
            </a:endParaRPr>
          </a:p>
        </p:txBody>
      </p:sp>
      <p:pic>
        <p:nvPicPr>
          <p:cNvPr id="2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9579" y="4557124"/>
            <a:ext cx="4685947" cy="1980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37572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3000" fill="hold"/>
                                        <p:tgtEl>
                                          <p:spTgt spid="26"/>
                                        </p:tgtEl>
                                        <p:attrNameLst>
                                          <p:attrName>ppt_w</p:attrName>
                                        </p:attrNameLst>
                                      </p:cBhvr>
                                      <p:tavLst>
                                        <p:tav tm="0">
                                          <p:val>
                                            <p:fltVal val="0"/>
                                          </p:val>
                                        </p:tav>
                                        <p:tav tm="100000">
                                          <p:val>
                                            <p:strVal val="#ppt_w"/>
                                          </p:val>
                                        </p:tav>
                                      </p:tavLst>
                                    </p:anim>
                                    <p:anim calcmode="lin" valueType="num">
                                      <p:cBhvr>
                                        <p:cTn id="8" dur="3000" fill="hold"/>
                                        <p:tgtEl>
                                          <p:spTgt spid="26"/>
                                        </p:tgtEl>
                                        <p:attrNameLst>
                                          <p:attrName>ppt_h</p:attrName>
                                        </p:attrNameLst>
                                      </p:cBhvr>
                                      <p:tavLst>
                                        <p:tav tm="0">
                                          <p:val>
                                            <p:fltVal val="0"/>
                                          </p:val>
                                        </p:tav>
                                        <p:tav tm="100000">
                                          <p:val>
                                            <p:strVal val="#ppt_h"/>
                                          </p:val>
                                        </p:tav>
                                      </p:tavLst>
                                    </p:anim>
                                    <p:animEffect transition="in" filter="fade">
                                      <p:cBhvr>
                                        <p:cTn id="9" dur="3000"/>
                                        <p:tgtEl>
                                          <p:spTgt spid="26"/>
                                        </p:tgtEl>
                                      </p:cBhvr>
                                    </p:animEffect>
                                  </p:childTnLst>
                                </p:cTn>
                              </p:par>
                            </p:childTnLst>
                          </p:cTn>
                        </p:par>
                        <p:par>
                          <p:cTn id="10" fill="hold">
                            <p:stCondLst>
                              <p:cond delay="3000"/>
                            </p:stCondLst>
                            <p:childTnLst>
                              <p:par>
                                <p:cTn id="11" presetID="2" presetClass="entr" presetSubtype="4"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1000" fill="hold"/>
                                        <p:tgtEl>
                                          <p:spTgt spid="27"/>
                                        </p:tgtEl>
                                        <p:attrNameLst>
                                          <p:attrName>ppt_x</p:attrName>
                                        </p:attrNameLst>
                                      </p:cBhvr>
                                      <p:tavLst>
                                        <p:tav tm="0">
                                          <p:val>
                                            <p:strVal val="#ppt_x"/>
                                          </p:val>
                                        </p:tav>
                                        <p:tav tm="100000">
                                          <p:val>
                                            <p:strVal val="#ppt_x"/>
                                          </p:val>
                                        </p:tav>
                                      </p:tavLst>
                                    </p:anim>
                                    <p:anim calcmode="lin" valueType="num">
                                      <p:cBhvr additive="base">
                                        <p:cTn id="14" dur="10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050474" y="2978723"/>
            <a:ext cx="5250873" cy="3519054"/>
            <a:chOff x="1939636" y="1787236"/>
            <a:chExt cx="5250873" cy="3158837"/>
          </a:xfrm>
        </p:grpSpPr>
        <p:sp>
          <p:nvSpPr>
            <p:cNvPr id="6" name="Rectangle 5"/>
            <p:cNvSpPr/>
            <p:nvPr/>
          </p:nvSpPr>
          <p:spPr>
            <a:xfrm>
              <a:off x="2147452" y="2292139"/>
              <a:ext cx="4558146" cy="2293057"/>
            </a:xfrm>
            <a:prstGeom prst="rect">
              <a:avLst/>
            </a:prstGeom>
            <a:noFill/>
            <a:ln w="57150">
              <a:noFill/>
            </a:ln>
          </p:spPr>
          <p:txBody>
            <a:bodyPr wrap="square">
              <a:spAutoFit/>
            </a:bodyPr>
            <a:lstStyle/>
            <a:p>
              <a:pPr algn="ctr"/>
              <a:r>
                <a:rPr lang="bn-BD" sz="3200" dirty="0" smtClean="0">
                  <a:latin typeface="NikoshBAN" pitchFamily="2" charset="0"/>
                  <a:cs typeface="NikoshBAN" pitchFamily="2" charset="0"/>
                  <a:sym typeface="Wingdings"/>
                </a:rPr>
                <a:t>   ***এ পর্বে আমি পাঠ্য বইয়ের ৮৬ পৃষ্ঠার নির্দেশনা মোতাবেক কলম ব্যবহার করে শিক্ষার্থীদেরকে হাতে-কলমে </a:t>
              </a:r>
              <a:r>
                <a:rPr lang="bn-BD" sz="3200" b="1" dirty="0" smtClean="0">
                  <a:latin typeface="NikoshBAN" pitchFamily="2" charset="0"/>
                  <a:cs typeface="NikoshBAN" pitchFamily="2" charset="0"/>
                  <a:sym typeface="Wingdings"/>
                </a:rPr>
                <a:t>গতি</a:t>
              </a:r>
              <a:r>
                <a:rPr lang="bn-BD" sz="3200" dirty="0" smtClean="0">
                  <a:latin typeface="NikoshBAN" pitchFamily="2" charset="0"/>
                  <a:cs typeface="NikoshBAN" pitchFamily="2" charset="0"/>
                  <a:sym typeface="Wingdings"/>
                </a:rPr>
                <a:t> বুঝানোর চেষ্টা করব।</a:t>
              </a:r>
              <a:endParaRPr lang="en-US" sz="3200" dirty="0"/>
            </a:p>
          </p:txBody>
        </p:sp>
        <p:sp>
          <p:nvSpPr>
            <p:cNvPr id="7" name="Oval 6"/>
            <p:cNvSpPr/>
            <p:nvPr/>
          </p:nvSpPr>
          <p:spPr>
            <a:xfrm>
              <a:off x="1939636" y="1787236"/>
              <a:ext cx="5250873" cy="3158837"/>
            </a:xfrm>
            <a:prstGeom prst="ellipse">
              <a:avLst/>
            </a:prstGeom>
            <a:noFill/>
            <a:ln w="5715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p:cNvSpPr/>
          <p:nvPr/>
        </p:nvSpPr>
        <p:spPr>
          <a:xfrm>
            <a:off x="831273" y="1110969"/>
            <a:ext cx="7426035" cy="1754326"/>
          </a:xfrm>
          <a:prstGeom prst="rect">
            <a:avLst/>
          </a:prstGeom>
          <a:noFill/>
          <a:ln w="57150">
            <a:solidFill>
              <a:schemeClr val="bg1">
                <a:lumMod val="75000"/>
              </a:schemeClr>
            </a:solidFill>
          </a:ln>
        </p:spPr>
        <p:txBody>
          <a:bodyPr wrap="square">
            <a:spAutoFit/>
          </a:bodyPr>
          <a:lstStyle/>
          <a:p>
            <a:pPr algn="ctr"/>
            <a:r>
              <a:rPr lang="bn-BD" sz="3600" dirty="0" smtClean="0">
                <a:latin typeface="NikoshBAN" pitchFamily="2" charset="0"/>
                <a:cs typeface="NikoshBAN" pitchFamily="2" charset="0"/>
                <a:sym typeface="Wingdings"/>
              </a:rPr>
              <a:t>কাজ: প্রিয় শিক্ষার্থী বন্ধুরা তোমরা এখন হাত দিয়ে একটি কলম ধরো এবং একে এদিক-সেদিক নাড়তে থাকো। -------( নির্দেশনা চলমান)</a:t>
            </a:r>
            <a:endParaRPr lang="en-US" sz="3600" dirty="0"/>
          </a:p>
        </p:txBody>
      </p:sp>
    </p:spTree>
    <p:extLst>
      <p:ext uri="{BB962C8B-B14F-4D97-AF65-F5344CB8AC3E}">
        <p14:creationId xmlns:p14="http://schemas.microsoft.com/office/powerpoint/2010/main" val="2249309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199" y="4914128"/>
            <a:ext cx="8104909" cy="769441"/>
          </a:xfrm>
          <a:prstGeom prst="rect">
            <a:avLst/>
          </a:prstGeom>
        </p:spPr>
        <p:txBody>
          <a:bodyPr wrap="square">
            <a:spAutoFit/>
          </a:bodyPr>
          <a:lstStyle/>
          <a:p>
            <a:pPr algn="ctr"/>
            <a:r>
              <a:rPr lang="bn-BD" sz="4400" dirty="0" smtClean="0">
                <a:latin typeface="NikoshBAN" pitchFamily="2" charset="0"/>
                <a:cs typeface="NikoshBAN" pitchFamily="2" charset="0"/>
              </a:rPr>
              <a:t>প্রশ্ন: </a:t>
            </a:r>
            <a:r>
              <a:rPr lang="en-US" sz="4400" dirty="0" err="1" smtClean="0">
                <a:latin typeface="NikoshBAN" pitchFamily="2" charset="0"/>
                <a:cs typeface="NikoshBAN" pitchFamily="2" charset="0"/>
              </a:rPr>
              <a:t>স্থিতি</a:t>
            </a:r>
            <a:r>
              <a:rPr lang="en-US" sz="4400" dirty="0" smtClean="0">
                <a:latin typeface="NikoshBAN" pitchFamily="2" charset="0"/>
                <a:cs typeface="NikoshBAN" pitchFamily="2" charset="0"/>
              </a:rPr>
              <a:t> </a:t>
            </a:r>
            <a:r>
              <a:rPr lang="en-US" sz="4400" dirty="0">
                <a:latin typeface="NikoshBAN" pitchFamily="2" charset="0"/>
                <a:cs typeface="NikoshBAN" pitchFamily="2" charset="0"/>
              </a:rPr>
              <a:t>ও </a:t>
            </a:r>
            <a:r>
              <a:rPr lang="en-US" sz="4400" dirty="0" err="1">
                <a:latin typeface="NikoshBAN" pitchFamily="2" charset="0"/>
                <a:cs typeface="NikoshBAN" pitchFamily="2" charset="0"/>
              </a:rPr>
              <a:t>গতির</a:t>
            </a:r>
            <a:r>
              <a:rPr lang="en-US" sz="4400" dirty="0">
                <a:latin typeface="NikoshBAN" pitchFamily="2" charset="0"/>
                <a:cs typeface="NikoshBAN" pitchFamily="2" charset="0"/>
              </a:rPr>
              <a:t> </a:t>
            </a:r>
            <a:r>
              <a:rPr lang="bn-BD" sz="4400" dirty="0" smtClean="0">
                <a:latin typeface="NikoshBAN" pitchFamily="2" charset="0"/>
                <a:cs typeface="NikoshBAN" pitchFamily="2" charset="0"/>
              </a:rPr>
              <a:t>মধ্যে দুইটি </a:t>
            </a:r>
            <a:r>
              <a:rPr lang="en-US" sz="4400" dirty="0" err="1" smtClean="0">
                <a:latin typeface="NikoshBAN" pitchFamily="2" charset="0"/>
                <a:cs typeface="NikoshBAN" pitchFamily="2" charset="0"/>
              </a:rPr>
              <a:t>পার্থক্য</a:t>
            </a:r>
            <a:r>
              <a:rPr lang="bn-BD" sz="4400" dirty="0" smtClean="0">
                <a:latin typeface="NikoshBAN" pitchFamily="2" charset="0"/>
                <a:cs typeface="NikoshBAN" pitchFamily="2" charset="0"/>
              </a:rPr>
              <a:t> লেখ।</a:t>
            </a:r>
            <a:endParaRPr lang="en-US" sz="4400" dirty="0">
              <a:latin typeface="NikoshBAN" pitchFamily="2" charset="0"/>
              <a:cs typeface="NikoshBAN" pitchFamily="2" charset="0"/>
            </a:endParaRPr>
          </a:p>
        </p:txBody>
      </p:sp>
      <p:pic>
        <p:nvPicPr>
          <p:cNvPr id="15" name="Picture 8" descr="C:\Users\DOEL\Desktop\GIF=25-9-14\bus3.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10567" y="742559"/>
            <a:ext cx="4570887" cy="3358608"/>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249380" y="110840"/>
            <a:ext cx="3560619" cy="1561333"/>
            <a:chOff x="249381" y="110840"/>
            <a:chExt cx="2438400" cy="1561333"/>
          </a:xfrm>
        </p:grpSpPr>
        <p:sp>
          <p:nvSpPr>
            <p:cNvPr id="4" name="Right Arrow 3"/>
            <p:cNvSpPr/>
            <p:nvPr/>
          </p:nvSpPr>
          <p:spPr>
            <a:xfrm>
              <a:off x="249381" y="110840"/>
              <a:ext cx="2438400" cy="1149927"/>
            </a:xfrm>
            <a:prstGeom prst="rightArrow">
              <a:avLst>
                <a:gd name="adj1" fmla="val 81861"/>
                <a:gd name="adj2" fmla="val 53704"/>
              </a:avLst>
            </a:prstGeom>
            <a:gradFill flip="none" rotWithShape="1">
              <a:gsLst>
                <a:gs pos="97000">
                  <a:srgbClr val="03D4A8"/>
                </a:gs>
                <a:gs pos="100000">
                  <a:srgbClr val="0087E6"/>
                </a:gs>
                <a:gs pos="100000">
                  <a:srgbClr val="005CBF"/>
                </a:gs>
              </a:gsLst>
              <a:path path="shap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08949" y="348734"/>
              <a:ext cx="2278832" cy="1323439"/>
            </a:xfrm>
            <a:prstGeom prst="rect">
              <a:avLst/>
            </a:prstGeom>
          </p:spPr>
          <p:txBody>
            <a:bodyPr wrap="square">
              <a:spAutoFit/>
            </a:bodyPr>
            <a:lstStyle/>
            <a:p>
              <a:pPr algn="ctr"/>
              <a:r>
                <a:rPr lang="bn-BD" sz="4000" b="1" dirty="0" smtClean="0">
                  <a:latin typeface="NikoshBAN" pitchFamily="2" charset="0"/>
                  <a:cs typeface="NikoshBAN" pitchFamily="2" charset="0"/>
                </a:rPr>
                <a:t>একক</a:t>
              </a:r>
              <a:r>
                <a:rPr lang="en-US" sz="4000" b="1" dirty="0" smtClean="0">
                  <a:latin typeface="NikoshBAN" pitchFamily="2" charset="0"/>
                  <a:cs typeface="NikoshBAN" pitchFamily="2" charset="0"/>
                </a:rPr>
                <a:t> </a:t>
              </a:r>
              <a:r>
                <a:rPr lang="bn-BD" sz="4000" b="1" dirty="0" smtClean="0">
                  <a:latin typeface="NikoshBAN" pitchFamily="2" charset="0"/>
                  <a:cs typeface="NikoshBAN" pitchFamily="2" charset="0"/>
                </a:rPr>
                <a:t>কাজ</a:t>
              </a:r>
              <a:endParaRPr lang="en-US" sz="4000" b="1" dirty="0">
                <a:latin typeface="NikoshBAN" pitchFamily="2" charset="0"/>
                <a:cs typeface="NikoshBAN" pitchFamily="2" charset="0"/>
              </a:endParaRPr>
            </a:p>
          </p:txBody>
        </p:sp>
      </p:grpSp>
    </p:spTree>
    <p:extLst>
      <p:ext uri="{BB962C8B-B14F-4D97-AF65-F5344CB8AC3E}">
        <p14:creationId xmlns:p14="http://schemas.microsoft.com/office/powerpoint/2010/main" val="185008794"/>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0833" y="1284391"/>
            <a:ext cx="8922327" cy="1385442"/>
            <a:chOff x="110833" y="1648691"/>
            <a:chExt cx="8922327" cy="1385442"/>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684" y="1648691"/>
              <a:ext cx="8908476" cy="29094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33" y="2664825"/>
              <a:ext cx="8908476" cy="36930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 name="Group 5"/>
          <p:cNvGrpSpPr/>
          <p:nvPr/>
        </p:nvGrpSpPr>
        <p:grpSpPr>
          <a:xfrm>
            <a:off x="918154" y="217589"/>
            <a:ext cx="7589798" cy="1250364"/>
            <a:chOff x="918154" y="249373"/>
            <a:chExt cx="7589798" cy="1638300"/>
          </a:xfrm>
        </p:grpSpPr>
        <p:pic>
          <p:nvPicPr>
            <p:cNvPr id="7" name="Picture 6" descr="C:\Users\DOEL\Desktop\7=cut\gotti\rty54y4y4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0309" y="387927"/>
              <a:ext cx="1324156" cy="143480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5" descr="C:\Users\DOEL\Desktop\7=cut\gotti\oioijp.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6241905" y="789708"/>
              <a:ext cx="394421" cy="98912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1" descr="C:\Users\DOEL\Desktop\7=cut\gotti\rty54y645y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66903" y="249373"/>
              <a:ext cx="941049" cy="161059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Picture 11" descr="C:\Users\DOEL\Desktop\7=cut\gotti\rty54y645y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22509" y="581883"/>
              <a:ext cx="1811100" cy="13057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030483" y="351802"/>
              <a:ext cx="1049191" cy="685553"/>
            </a:xfrm>
            <a:prstGeom prst="rect">
              <a:avLst/>
            </a:prstGeom>
            <a:noFill/>
          </p:spPr>
          <p:txBody>
            <a:bodyPr wrap="square" rtlCol="0">
              <a:spAutoFit/>
            </a:bodyPr>
            <a:lstStyle/>
            <a:p>
              <a:r>
                <a:rPr lang="bn-BD" sz="2800" dirty="0" smtClean="0">
                  <a:latin typeface="NikoshBAN" pitchFamily="2" charset="0"/>
                  <a:cs typeface="NikoshBAN" pitchFamily="2" charset="0"/>
                </a:rPr>
                <a:t>রিপন</a:t>
              </a:r>
              <a:endParaRPr lang="en-US" sz="2800" dirty="0">
                <a:latin typeface="NikoshBAN" pitchFamily="2" charset="0"/>
                <a:cs typeface="NikoshBAN" pitchFamily="2" charset="0"/>
              </a:endParaRPr>
            </a:p>
          </p:txBody>
        </p:sp>
        <p:sp>
          <p:nvSpPr>
            <p:cNvPr id="12" name="TextBox 11"/>
            <p:cNvSpPr txBox="1"/>
            <p:nvPr/>
          </p:nvSpPr>
          <p:spPr>
            <a:xfrm>
              <a:off x="918154" y="609586"/>
              <a:ext cx="535922" cy="584775"/>
            </a:xfrm>
            <a:prstGeom prst="rect">
              <a:avLst/>
            </a:prstGeom>
            <a:noFill/>
          </p:spPr>
          <p:txBody>
            <a:bodyPr wrap="square" rtlCol="0">
              <a:spAutoFit/>
            </a:bodyPr>
            <a:lstStyle/>
            <a:p>
              <a:r>
                <a:rPr lang="en-US" sz="3200" b="1" dirty="0" smtClean="0"/>
                <a:t>A</a:t>
              </a:r>
              <a:endParaRPr lang="en-US" sz="3200" b="1" dirty="0"/>
            </a:p>
          </p:txBody>
        </p:sp>
        <p:sp>
          <p:nvSpPr>
            <p:cNvPr id="13" name="TextBox 12"/>
            <p:cNvSpPr txBox="1"/>
            <p:nvPr/>
          </p:nvSpPr>
          <p:spPr>
            <a:xfrm>
              <a:off x="4021573" y="568022"/>
              <a:ext cx="535922" cy="584775"/>
            </a:xfrm>
            <a:prstGeom prst="rect">
              <a:avLst/>
            </a:prstGeom>
            <a:noFill/>
          </p:spPr>
          <p:txBody>
            <a:bodyPr wrap="square" rtlCol="0">
              <a:spAutoFit/>
            </a:bodyPr>
            <a:lstStyle/>
            <a:p>
              <a:r>
                <a:rPr lang="en-US" sz="3200" b="1" dirty="0"/>
                <a:t>B</a:t>
              </a:r>
            </a:p>
          </p:txBody>
        </p:sp>
        <p:sp>
          <p:nvSpPr>
            <p:cNvPr id="14" name="TextBox 13"/>
            <p:cNvSpPr txBox="1"/>
            <p:nvPr/>
          </p:nvSpPr>
          <p:spPr>
            <a:xfrm>
              <a:off x="7166555" y="512606"/>
              <a:ext cx="535922" cy="584775"/>
            </a:xfrm>
            <a:prstGeom prst="rect">
              <a:avLst/>
            </a:prstGeom>
            <a:noFill/>
          </p:spPr>
          <p:txBody>
            <a:bodyPr wrap="square" rtlCol="0">
              <a:spAutoFit/>
            </a:bodyPr>
            <a:lstStyle/>
            <a:p>
              <a:r>
                <a:rPr lang="en-US" sz="3200" b="1" dirty="0"/>
                <a:t>C</a:t>
              </a:r>
            </a:p>
          </p:txBody>
        </p:sp>
      </p:grpSp>
      <p:pic>
        <p:nvPicPr>
          <p:cNvPr id="25" name="Picture 3" descr="C:\Users\DOEL\Desktop\graphics-buses-851760.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77089" y="1529003"/>
            <a:ext cx="2235556" cy="905308"/>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281626" y="3717634"/>
            <a:ext cx="7752154" cy="461665"/>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r>
              <a:rPr lang="en-US" sz="2400" dirty="0" smtClean="0">
                <a:latin typeface="Aharoni" pitchFamily="2" charset="-79"/>
                <a:cs typeface="Aharoni" pitchFamily="2" charset="-79"/>
                <a:sym typeface="Wingdings"/>
              </a:rPr>
              <a:t></a:t>
            </a:r>
            <a:r>
              <a:rPr lang="bn-BD" sz="2400" dirty="0" smtClean="0">
                <a:latin typeface="Aharoni" pitchFamily="2" charset="-79"/>
                <a:cs typeface="Aharoni" pitchFamily="2" charset="-79"/>
                <a:sym typeface="Wingdings"/>
              </a:rPr>
              <a:t> </a:t>
            </a:r>
            <a:r>
              <a:rPr lang="en-US" dirty="0" smtClean="0">
                <a:latin typeface="Aharoni" pitchFamily="2" charset="-79"/>
                <a:cs typeface="Aharoni" pitchFamily="2" charset="-79"/>
              </a:rPr>
              <a:t>A, B </a:t>
            </a:r>
            <a:r>
              <a:rPr lang="bn-BD" dirty="0" smtClean="0">
                <a:latin typeface="NikoshBAN" pitchFamily="2" charset="0"/>
                <a:cs typeface="NikoshBAN" pitchFamily="2" charset="0"/>
              </a:rPr>
              <a:t>ও </a:t>
            </a:r>
            <a:r>
              <a:rPr lang="en-US" dirty="0" smtClean="0">
                <a:latin typeface="Aharoni" pitchFamily="2" charset="-79"/>
                <a:cs typeface="Aharoni" pitchFamily="2" charset="-79"/>
              </a:rPr>
              <a:t>C </a:t>
            </a:r>
            <a:r>
              <a:rPr lang="bn-BD" dirty="0" smtClean="0">
                <a:latin typeface="NikoshBAN" pitchFamily="2" charset="0"/>
                <a:cs typeface="NikoshBAN" pitchFamily="2" charset="0"/>
              </a:rPr>
              <a:t>গাছের সাপেক্ষে দাঁড়িয়ে থাকা রিপনের অবস্থান কী?</a:t>
            </a:r>
            <a:endParaRPr lang="en-US" dirty="0">
              <a:latin typeface="NikoshBAN" pitchFamily="2" charset="0"/>
              <a:cs typeface="NikoshBAN" pitchFamily="2" charset="0"/>
            </a:endParaRPr>
          </a:p>
        </p:txBody>
      </p:sp>
      <p:sp>
        <p:nvSpPr>
          <p:cNvPr id="27" name="TextBox 26"/>
          <p:cNvSpPr txBox="1"/>
          <p:nvPr/>
        </p:nvSpPr>
        <p:spPr>
          <a:xfrm>
            <a:off x="281623" y="4389913"/>
            <a:ext cx="7781185" cy="461665"/>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r>
              <a:rPr lang="en-US" sz="2400" dirty="0" smtClean="0">
                <a:latin typeface="Aharoni" pitchFamily="2" charset="-79"/>
                <a:cs typeface="Aharoni" pitchFamily="2" charset="-79"/>
                <a:sym typeface="Wingdings"/>
              </a:rPr>
              <a:t></a:t>
            </a:r>
            <a:r>
              <a:rPr lang="bn-BD" sz="2400" dirty="0" smtClean="0">
                <a:latin typeface="Aharoni" pitchFamily="2" charset="-79"/>
                <a:cs typeface="Aharoni" pitchFamily="2" charset="-79"/>
                <a:sym typeface="Wingdings"/>
              </a:rPr>
              <a:t> </a:t>
            </a:r>
            <a:r>
              <a:rPr lang="bn-BD" dirty="0" smtClean="0">
                <a:latin typeface="NikoshBAN" pitchFamily="2" charset="0"/>
                <a:cs typeface="NikoshBAN" pitchFamily="2" charset="0"/>
                <a:sym typeface="Wingdings"/>
              </a:rPr>
              <a:t>রিপনের সাপেক্ষে</a:t>
            </a:r>
            <a:r>
              <a:rPr lang="bn-BD" dirty="0" smtClean="0">
                <a:latin typeface="Aharoni" pitchFamily="2" charset="-79"/>
                <a:cs typeface="Aharoni" pitchFamily="2" charset="-79"/>
                <a:sym typeface="Wingdings"/>
              </a:rPr>
              <a:t> </a:t>
            </a:r>
            <a:r>
              <a:rPr lang="bn-BD" dirty="0" smtClean="0">
                <a:latin typeface="NikoshBAN" pitchFamily="2" charset="0"/>
                <a:cs typeface="NikoshBAN" pitchFamily="2" charset="0"/>
                <a:sym typeface="Wingdings"/>
              </a:rPr>
              <a:t>রাস্তার পাশে দাঁড়িয়ে থাকা</a:t>
            </a:r>
            <a:r>
              <a:rPr lang="bn-BD" dirty="0" smtClean="0">
                <a:latin typeface="Aharoni" pitchFamily="2" charset="-79"/>
                <a:cs typeface="Aharoni" pitchFamily="2" charset="-79"/>
                <a:sym typeface="Wingdings"/>
              </a:rPr>
              <a:t> </a:t>
            </a:r>
            <a:r>
              <a:rPr lang="en-US" dirty="0" smtClean="0">
                <a:latin typeface="Aharoni" pitchFamily="2" charset="-79"/>
                <a:cs typeface="Aharoni" pitchFamily="2" charset="-79"/>
              </a:rPr>
              <a:t>A</a:t>
            </a:r>
            <a:r>
              <a:rPr lang="bn-BD" dirty="0" smtClean="0">
                <a:latin typeface="Aharoni" pitchFamily="2" charset="-79"/>
                <a:cs typeface="Aharoni" pitchFamily="2" charset="-79"/>
              </a:rPr>
              <a:t>,</a:t>
            </a:r>
            <a:r>
              <a:rPr lang="en-US" dirty="0" smtClean="0">
                <a:latin typeface="Aharoni" pitchFamily="2" charset="-79"/>
                <a:cs typeface="Aharoni" pitchFamily="2" charset="-79"/>
              </a:rPr>
              <a:t> B </a:t>
            </a:r>
            <a:r>
              <a:rPr lang="bn-BD" dirty="0" smtClean="0">
                <a:latin typeface="NikoshBAN" pitchFamily="2" charset="0"/>
                <a:cs typeface="NikoshBAN" pitchFamily="2" charset="0"/>
              </a:rPr>
              <a:t>ও </a:t>
            </a:r>
            <a:r>
              <a:rPr lang="en-US" dirty="0" smtClean="0">
                <a:latin typeface="Aharoni" pitchFamily="2" charset="-79"/>
                <a:cs typeface="Aharoni" pitchFamily="2" charset="-79"/>
              </a:rPr>
              <a:t>C </a:t>
            </a:r>
            <a:r>
              <a:rPr lang="bn-BD" dirty="0" smtClean="0">
                <a:latin typeface="NikoshBAN" pitchFamily="2" charset="0"/>
                <a:cs typeface="NikoshBAN" pitchFamily="2" charset="0"/>
              </a:rPr>
              <a:t>গাছের অবস্থান কী?</a:t>
            </a:r>
            <a:endParaRPr lang="en-US" dirty="0">
              <a:latin typeface="NikoshBAN" pitchFamily="2" charset="0"/>
              <a:cs typeface="NikoshBAN" pitchFamily="2" charset="0"/>
            </a:endParaRPr>
          </a:p>
        </p:txBody>
      </p:sp>
      <p:sp>
        <p:nvSpPr>
          <p:cNvPr id="28" name="TextBox 27"/>
          <p:cNvSpPr txBox="1"/>
          <p:nvPr/>
        </p:nvSpPr>
        <p:spPr>
          <a:xfrm>
            <a:off x="281622" y="3410199"/>
            <a:ext cx="5168612" cy="461665"/>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r>
              <a:rPr lang="en-US" sz="2400" dirty="0" smtClean="0">
                <a:solidFill>
                  <a:srgbClr val="008000"/>
                </a:solidFill>
                <a:latin typeface="Aharoni" pitchFamily="2" charset="-79"/>
                <a:cs typeface="Aharoni" pitchFamily="2" charset="-79"/>
                <a:sym typeface="Wingdings"/>
              </a:rPr>
              <a:t></a:t>
            </a:r>
            <a:r>
              <a:rPr lang="bn-BD" sz="2400" dirty="0" smtClean="0">
                <a:solidFill>
                  <a:srgbClr val="008000"/>
                </a:solidFill>
                <a:latin typeface="Aharoni" pitchFamily="2" charset="-79"/>
                <a:cs typeface="Aharoni" pitchFamily="2" charset="-79"/>
                <a:sym typeface="Wingdings"/>
              </a:rPr>
              <a:t> </a:t>
            </a:r>
            <a:r>
              <a:rPr lang="en-US" sz="2400" dirty="0">
                <a:solidFill>
                  <a:srgbClr val="008000"/>
                </a:solidFill>
                <a:latin typeface="Aharoni" pitchFamily="2" charset="-79"/>
                <a:cs typeface="Aharoni" pitchFamily="2" charset="-79"/>
                <a:sym typeface="Wingdings"/>
              </a:rPr>
              <a:t> </a:t>
            </a:r>
            <a:r>
              <a:rPr lang="bn-BD" sz="1400" b="1" dirty="0" smtClean="0">
                <a:solidFill>
                  <a:srgbClr val="008000"/>
                </a:solidFill>
                <a:effectLst>
                  <a:outerShdw blurRad="38100" dist="38100" dir="2700000" algn="tl">
                    <a:srgbClr val="000000">
                      <a:alpha val="43137"/>
                    </a:srgbClr>
                  </a:outerShdw>
                </a:effectLst>
                <a:latin typeface="NikoshBAN" pitchFamily="2" charset="0"/>
                <a:cs typeface="NikoshBAN" pitchFamily="2" charset="0"/>
                <a:sym typeface="Wingdings"/>
              </a:rPr>
              <a:t>গাড়ি ও গাড়ির যাত্রীরা গতিশীল অবস্থায় আছে।</a:t>
            </a:r>
            <a:endParaRPr lang="en-US" sz="1400" b="1" dirty="0">
              <a:solidFill>
                <a:srgbClr val="00800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29" name="TextBox 28"/>
          <p:cNvSpPr txBox="1"/>
          <p:nvPr/>
        </p:nvSpPr>
        <p:spPr>
          <a:xfrm>
            <a:off x="296140" y="4742968"/>
            <a:ext cx="7244153" cy="461665"/>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r>
              <a:rPr lang="en-US" sz="2400" dirty="0" smtClean="0">
                <a:solidFill>
                  <a:srgbClr val="008000"/>
                </a:solidFill>
                <a:latin typeface="Aharoni" pitchFamily="2" charset="-79"/>
                <a:cs typeface="Aharoni" pitchFamily="2" charset="-79"/>
                <a:sym typeface="Wingdings"/>
              </a:rPr>
              <a:t></a:t>
            </a:r>
            <a:r>
              <a:rPr lang="bn-BD" sz="2400" dirty="0" smtClean="0">
                <a:solidFill>
                  <a:srgbClr val="008000"/>
                </a:solidFill>
                <a:latin typeface="Aharoni" pitchFamily="2" charset="-79"/>
                <a:cs typeface="Aharoni" pitchFamily="2" charset="-79"/>
                <a:sym typeface="Wingdings"/>
              </a:rPr>
              <a:t> </a:t>
            </a:r>
            <a:r>
              <a:rPr lang="en-US" sz="2400" dirty="0" smtClean="0">
                <a:solidFill>
                  <a:srgbClr val="008000"/>
                </a:solidFill>
                <a:latin typeface="Aharoni" pitchFamily="2" charset="-79"/>
                <a:cs typeface="Aharoni" pitchFamily="2" charset="-79"/>
                <a:sym typeface="Wingdings"/>
              </a:rPr>
              <a:t></a:t>
            </a:r>
            <a:r>
              <a:rPr lang="bn-BD" sz="2400" dirty="0" smtClean="0">
                <a:solidFill>
                  <a:srgbClr val="008000"/>
                </a:solidFill>
                <a:latin typeface="NikoshBAN" pitchFamily="2" charset="0"/>
                <a:cs typeface="NikoshBAN" pitchFamily="2" charset="0"/>
                <a:sym typeface="Wingdings"/>
              </a:rPr>
              <a:t> গাছগুলো স্থির বা স্থিতিশীল অবস্থায় আছে।</a:t>
            </a:r>
            <a:endParaRPr lang="en-US" sz="2400" dirty="0">
              <a:solidFill>
                <a:srgbClr val="008000"/>
              </a:solidFill>
              <a:latin typeface="NikoshBAN" pitchFamily="2" charset="0"/>
              <a:cs typeface="NikoshBAN" pitchFamily="2" charset="0"/>
            </a:endParaRPr>
          </a:p>
        </p:txBody>
      </p:sp>
      <p:sp>
        <p:nvSpPr>
          <p:cNvPr id="30" name="TextBox 29"/>
          <p:cNvSpPr txBox="1"/>
          <p:nvPr/>
        </p:nvSpPr>
        <p:spPr>
          <a:xfrm>
            <a:off x="254832" y="3069121"/>
            <a:ext cx="8529403" cy="307777"/>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marL="342900" indent="-342900">
              <a:buFont typeface="Wingdings"/>
              <a:buChar char="Ü"/>
            </a:pPr>
            <a:r>
              <a:rPr lang="bn-BD" sz="1400" b="1" dirty="0" smtClean="0">
                <a:effectLst>
                  <a:outerShdw blurRad="38100" dist="38100" dir="2700000" algn="tl">
                    <a:srgbClr val="000000">
                      <a:alpha val="43137"/>
                    </a:srgbClr>
                  </a:outerShdw>
                </a:effectLst>
                <a:latin typeface="NikoshBAN" pitchFamily="2" charset="0"/>
                <a:cs typeface="NikoshBAN" pitchFamily="2" charset="0"/>
              </a:rPr>
              <a:t>রাস্তার পাশে দাঁড়িয়ে থাকা রিপনের সাপেক্ষে গাড়ি ও গাড়িতে আরোহীদের অবস্থান কী?</a:t>
            </a:r>
            <a:endParaRPr lang="en-US" sz="1400" b="1" dirty="0">
              <a:effectLst>
                <a:outerShdw blurRad="38100" dist="38100" dir="2700000" algn="tl">
                  <a:srgbClr val="000000">
                    <a:alpha val="43137"/>
                  </a:srgbClr>
                </a:outerShdw>
              </a:effectLst>
              <a:latin typeface="NikoshBAN" pitchFamily="2" charset="0"/>
              <a:cs typeface="NikoshBAN" pitchFamily="2" charset="0"/>
            </a:endParaRPr>
          </a:p>
        </p:txBody>
      </p:sp>
      <p:sp>
        <p:nvSpPr>
          <p:cNvPr id="31" name="TextBox 30"/>
          <p:cNvSpPr txBox="1"/>
          <p:nvPr/>
        </p:nvSpPr>
        <p:spPr>
          <a:xfrm>
            <a:off x="267107" y="4067960"/>
            <a:ext cx="5168612" cy="461665"/>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r>
              <a:rPr lang="en-US" sz="2400" dirty="0" smtClean="0">
                <a:solidFill>
                  <a:srgbClr val="008000"/>
                </a:solidFill>
                <a:latin typeface="Aharoni" pitchFamily="2" charset="-79"/>
                <a:cs typeface="Aharoni" pitchFamily="2" charset="-79"/>
                <a:sym typeface="Wingdings"/>
              </a:rPr>
              <a:t></a:t>
            </a:r>
            <a:r>
              <a:rPr lang="bn-BD" sz="2400" dirty="0" smtClean="0">
                <a:solidFill>
                  <a:srgbClr val="008000"/>
                </a:solidFill>
                <a:latin typeface="Aharoni" pitchFamily="2" charset="-79"/>
                <a:cs typeface="Aharoni" pitchFamily="2" charset="-79"/>
                <a:sym typeface="Wingdings"/>
              </a:rPr>
              <a:t> </a:t>
            </a:r>
            <a:r>
              <a:rPr lang="en-US" sz="2400" dirty="0">
                <a:solidFill>
                  <a:srgbClr val="008000"/>
                </a:solidFill>
                <a:latin typeface="Aharoni" pitchFamily="2" charset="-79"/>
                <a:cs typeface="Aharoni" pitchFamily="2" charset="-79"/>
                <a:sym typeface="Wingdings"/>
              </a:rPr>
              <a:t> </a:t>
            </a:r>
            <a:r>
              <a:rPr lang="bn-BD" dirty="0" smtClean="0">
                <a:solidFill>
                  <a:srgbClr val="008000"/>
                </a:solidFill>
                <a:latin typeface="NikoshBAN" pitchFamily="2" charset="0"/>
                <a:cs typeface="NikoshBAN" pitchFamily="2" charset="0"/>
                <a:sym typeface="Wingdings"/>
              </a:rPr>
              <a:t>রিপন স্থির বা স্থিতিশীল অবস্থায় আছে।</a:t>
            </a:r>
            <a:endParaRPr lang="en-US" dirty="0">
              <a:solidFill>
                <a:srgbClr val="008000"/>
              </a:solidFill>
              <a:latin typeface="NikoshBAN" pitchFamily="2" charset="0"/>
              <a:cs typeface="NikoshBAN" pitchFamily="2" charset="0"/>
            </a:endParaRPr>
          </a:p>
        </p:txBody>
      </p:sp>
      <p:sp>
        <p:nvSpPr>
          <p:cNvPr id="32" name="TextBox 31"/>
          <p:cNvSpPr txBox="1"/>
          <p:nvPr/>
        </p:nvSpPr>
        <p:spPr>
          <a:xfrm>
            <a:off x="281622" y="5018642"/>
            <a:ext cx="8412673" cy="646331"/>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marL="342900" indent="-342900">
              <a:buFont typeface="Wingdings"/>
              <a:buChar char="Ü"/>
            </a:pPr>
            <a:r>
              <a:rPr lang="bn-BD" dirty="0" smtClean="0">
                <a:latin typeface="NikoshBAN" pitchFamily="2" charset="0"/>
                <a:cs typeface="NikoshBAN" pitchFamily="2" charset="0"/>
                <a:sym typeface="Wingdings"/>
              </a:rPr>
              <a:t>গাড়িতে আরোহী জানালার পাশে বসা (ধরি) ‘ক’ ব্যক্তির সাপেক্ষে রাস্তার পাশের</a:t>
            </a:r>
          </a:p>
          <a:p>
            <a:r>
              <a:rPr lang="bn-BD" dirty="0">
                <a:latin typeface="NikoshBAN" pitchFamily="2" charset="0"/>
                <a:cs typeface="NikoshBAN" pitchFamily="2" charset="0"/>
                <a:sym typeface="Wingdings"/>
              </a:rPr>
              <a:t> </a:t>
            </a:r>
            <a:r>
              <a:rPr lang="bn-BD" dirty="0" smtClean="0">
                <a:latin typeface="NikoshBAN" pitchFamily="2" charset="0"/>
                <a:cs typeface="NikoshBAN" pitchFamily="2" charset="0"/>
                <a:sym typeface="Wingdings"/>
              </a:rPr>
              <a:t>    গাছগুলোর অবস্থান কী?</a:t>
            </a:r>
            <a:endParaRPr lang="en-US" sz="2400" dirty="0">
              <a:latin typeface="NikoshBAN" pitchFamily="2" charset="0"/>
              <a:cs typeface="NikoshBAN" pitchFamily="2" charset="0"/>
            </a:endParaRPr>
          </a:p>
        </p:txBody>
      </p:sp>
      <p:sp>
        <p:nvSpPr>
          <p:cNvPr id="33" name="TextBox 32"/>
          <p:cNvSpPr txBox="1"/>
          <p:nvPr/>
        </p:nvSpPr>
        <p:spPr>
          <a:xfrm>
            <a:off x="296139" y="5697888"/>
            <a:ext cx="7648648" cy="400110"/>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r>
              <a:rPr lang="en-US" sz="2000" dirty="0" smtClean="0">
                <a:solidFill>
                  <a:srgbClr val="008000"/>
                </a:solidFill>
                <a:latin typeface="Aharoni" pitchFamily="2" charset="-79"/>
                <a:cs typeface="Aharoni" pitchFamily="2" charset="-79"/>
                <a:sym typeface="Wingdings"/>
              </a:rPr>
              <a:t></a:t>
            </a:r>
            <a:r>
              <a:rPr lang="bn-BD" sz="2000" dirty="0" smtClean="0">
                <a:solidFill>
                  <a:srgbClr val="008000"/>
                </a:solidFill>
                <a:latin typeface="Aharoni" pitchFamily="2" charset="-79"/>
                <a:cs typeface="Aharoni" pitchFamily="2" charset="-79"/>
                <a:sym typeface="Wingdings"/>
              </a:rPr>
              <a:t> </a:t>
            </a:r>
            <a:r>
              <a:rPr lang="en-US" sz="2000" dirty="0" smtClean="0">
                <a:solidFill>
                  <a:srgbClr val="008000"/>
                </a:solidFill>
                <a:latin typeface="Aharoni" pitchFamily="2" charset="-79"/>
                <a:cs typeface="Aharoni" pitchFamily="2" charset="-79"/>
                <a:sym typeface="Wingdings"/>
              </a:rPr>
              <a:t></a:t>
            </a:r>
            <a:r>
              <a:rPr lang="bn-BD" sz="2000" dirty="0" smtClean="0">
                <a:solidFill>
                  <a:srgbClr val="008000"/>
                </a:solidFill>
                <a:latin typeface="NikoshBAN" pitchFamily="2" charset="0"/>
                <a:cs typeface="NikoshBAN" pitchFamily="2" charset="0"/>
                <a:sym typeface="Wingdings"/>
              </a:rPr>
              <a:t> </a:t>
            </a:r>
            <a:r>
              <a:rPr lang="bn-BD" sz="1400" dirty="0" smtClean="0">
                <a:solidFill>
                  <a:srgbClr val="008000"/>
                </a:solidFill>
                <a:latin typeface="NikoshBAN" pitchFamily="2" charset="0"/>
                <a:cs typeface="NikoshBAN" pitchFamily="2" charset="0"/>
                <a:sym typeface="Wingdings"/>
              </a:rPr>
              <a:t>গাড়িতে  থাকা ‘ক</a:t>
            </a:r>
            <a:r>
              <a:rPr lang="bn-BD" sz="1400" dirty="0">
                <a:solidFill>
                  <a:srgbClr val="008000"/>
                </a:solidFill>
                <a:latin typeface="NikoshBAN" pitchFamily="2" charset="0"/>
                <a:cs typeface="NikoshBAN" pitchFamily="2" charset="0"/>
                <a:sym typeface="Wingdings"/>
              </a:rPr>
              <a:t>’ ব্যক্তির সাপেক্ষে </a:t>
            </a:r>
            <a:r>
              <a:rPr lang="bn-BD" sz="1400" dirty="0" smtClean="0">
                <a:solidFill>
                  <a:srgbClr val="008000"/>
                </a:solidFill>
                <a:latin typeface="NikoshBAN" pitchFamily="2" charset="0"/>
                <a:cs typeface="NikoshBAN" pitchFamily="2" charset="0"/>
                <a:sym typeface="Wingdings"/>
              </a:rPr>
              <a:t>গাছগুলো পিছনের দিকে গতিশীল অবস্থায়  আছে।</a:t>
            </a:r>
            <a:endParaRPr lang="en-US" sz="1400" dirty="0">
              <a:solidFill>
                <a:srgbClr val="008000"/>
              </a:solidFill>
              <a:latin typeface="NikoshBAN" pitchFamily="2" charset="0"/>
              <a:cs typeface="NikoshBAN" pitchFamily="2" charset="0"/>
            </a:endParaRPr>
          </a:p>
        </p:txBody>
      </p:sp>
      <p:sp>
        <p:nvSpPr>
          <p:cNvPr id="35" name="TextBox 34"/>
          <p:cNvSpPr txBox="1"/>
          <p:nvPr/>
        </p:nvSpPr>
        <p:spPr>
          <a:xfrm>
            <a:off x="309333" y="5959156"/>
            <a:ext cx="7781185" cy="400110"/>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r>
              <a:rPr lang="en-US" sz="2000" dirty="0" smtClean="0">
                <a:latin typeface="Aharoni" pitchFamily="2" charset="-79"/>
                <a:cs typeface="Aharoni" pitchFamily="2" charset="-79"/>
                <a:sym typeface="Wingdings"/>
              </a:rPr>
              <a:t></a:t>
            </a:r>
            <a:r>
              <a:rPr lang="bn-BD" sz="2000" dirty="0" smtClean="0">
                <a:latin typeface="Aharoni" pitchFamily="2" charset="-79"/>
                <a:cs typeface="Aharoni" pitchFamily="2" charset="-79"/>
                <a:sym typeface="Wingdings"/>
              </a:rPr>
              <a:t> </a:t>
            </a:r>
            <a:r>
              <a:rPr lang="bn-BD" sz="1400" dirty="0" smtClean="0">
                <a:latin typeface="NikoshBAN" pitchFamily="2" charset="0"/>
                <a:cs typeface="NikoshBAN" pitchFamily="2" charset="0"/>
                <a:sym typeface="Wingdings"/>
              </a:rPr>
              <a:t>গাড়িতে আরোহী ‘ক’ ব্যক্তির সাপেক্ষে তার সামনের সিটে বসা (ধরি) ‘খ’ ব্যক্তির অবস্থা কী ?</a:t>
            </a:r>
            <a:endParaRPr lang="en-US" sz="1400" dirty="0">
              <a:latin typeface="NikoshBAN" pitchFamily="2" charset="0"/>
              <a:cs typeface="NikoshBAN" pitchFamily="2" charset="0"/>
            </a:endParaRPr>
          </a:p>
        </p:txBody>
      </p:sp>
      <p:sp>
        <p:nvSpPr>
          <p:cNvPr id="36" name="TextBox 35"/>
          <p:cNvSpPr txBox="1"/>
          <p:nvPr/>
        </p:nvSpPr>
        <p:spPr>
          <a:xfrm>
            <a:off x="323849" y="6277508"/>
            <a:ext cx="7957993" cy="400110"/>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r>
              <a:rPr lang="en-US" sz="2000" dirty="0" smtClean="0">
                <a:solidFill>
                  <a:srgbClr val="008000"/>
                </a:solidFill>
                <a:latin typeface="Aharoni" pitchFamily="2" charset="-79"/>
                <a:cs typeface="Aharoni" pitchFamily="2" charset="-79"/>
                <a:sym typeface="Wingdings"/>
              </a:rPr>
              <a:t></a:t>
            </a:r>
            <a:r>
              <a:rPr lang="bn-BD" sz="2000" dirty="0" smtClean="0">
                <a:solidFill>
                  <a:srgbClr val="008000"/>
                </a:solidFill>
                <a:latin typeface="Aharoni" pitchFamily="2" charset="-79"/>
                <a:cs typeface="Aharoni" pitchFamily="2" charset="-79"/>
                <a:sym typeface="Wingdings"/>
              </a:rPr>
              <a:t> </a:t>
            </a:r>
            <a:r>
              <a:rPr lang="en-US" sz="2000" dirty="0" smtClean="0">
                <a:solidFill>
                  <a:srgbClr val="008000"/>
                </a:solidFill>
                <a:latin typeface="Aharoni" pitchFamily="2" charset="-79"/>
                <a:cs typeface="Aharoni" pitchFamily="2" charset="-79"/>
                <a:sym typeface="Wingdings"/>
              </a:rPr>
              <a:t></a:t>
            </a:r>
            <a:r>
              <a:rPr lang="bn-BD" sz="2000" dirty="0" smtClean="0">
                <a:solidFill>
                  <a:srgbClr val="008000"/>
                </a:solidFill>
                <a:latin typeface="NikoshBAN" pitchFamily="2" charset="0"/>
                <a:cs typeface="NikoshBAN" pitchFamily="2" charset="0"/>
                <a:sym typeface="Wingdings"/>
              </a:rPr>
              <a:t> ‘ক’ ও ‘খ’ তারা পরস্পরের সাপেক্ষে স্থির।</a:t>
            </a:r>
            <a:endParaRPr lang="en-US" sz="2000" dirty="0">
              <a:solidFill>
                <a:srgbClr val="008000"/>
              </a:solidFill>
              <a:latin typeface="NikoshBAN" pitchFamily="2" charset="0"/>
              <a:cs typeface="NikoshBAN" pitchFamily="2" charset="0"/>
            </a:endParaRPr>
          </a:p>
        </p:txBody>
      </p:sp>
      <p:sp>
        <p:nvSpPr>
          <p:cNvPr id="37" name="TextBox 36"/>
          <p:cNvSpPr txBox="1"/>
          <p:nvPr/>
        </p:nvSpPr>
        <p:spPr>
          <a:xfrm>
            <a:off x="2036053" y="1952534"/>
            <a:ext cx="6471899" cy="58477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US" sz="3200" b="1" dirty="0" smtClean="0">
                <a:latin typeface="NikoshBAN" pitchFamily="2" charset="0"/>
                <a:cs typeface="NikoshBAN" pitchFamily="2" charset="0"/>
                <a:sym typeface="Wingdings"/>
              </a:rPr>
              <a:t></a:t>
            </a:r>
            <a:r>
              <a:rPr lang="bn-BD" sz="3200" b="1" dirty="0" smtClean="0">
                <a:latin typeface="NikoshBAN" pitchFamily="2" charset="0"/>
                <a:cs typeface="NikoshBAN" pitchFamily="2" charset="0"/>
                <a:sym typeface="Wingdings"/>
              </a:rPr>
              <a:t> স্থিতি ও গতি আপেক্ষিক:</a:t>
            </a:r>
            <a:endParaRPr lang="en-US" sz="3200" b="1" dirty="0">
              <a:latin typeface="NikoshBAN" pitchFamily="2" charset="0"/>
              <a:cs typeface="NikoshBAN" pitchFamily="2" charset="0"/>
            </a:endParaRPr>
          </a:p>
        </p:txBody>
      </p:sp>
    </p:spTree>
    <p:extLst>
      <p:ext uri="{BB962C8B-B14F-4D97-AF65-F5344CB8AC3E}">
        <p14:creationId xmlns:p14="http://schemas.microsoft.com/office/powerpoint/2010/main" val="40097503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repeatCount="indefinite" accel="50000" decel="50000" fill="hold" nodeType="withEffect">
                                  <p:stCondLst>
                                    <p:cond delay="0"/>
                                  </p:stCondLst>
                                  <p:childTnLst>
                                    <p:animMotion origin="layout" path="M 2.22222E-6 4.9711E-6 L -0.89514 -0.00417 " pathEditMode="relative" rAng="0" ptsTypes="AA">
                                      <p:cBhvr>
                                        <p:cTn id="6" dur="3000" fill="hold"/>
                                        <p:tgtEl>
                                          <p:spTgt spid="6"/>
                                        </p:tgtEl>
                                        <p:attrNameLst>
                                          <p:attrName>ppt_x</p:attrName>
                                          <p:attrName>ppt_y</p:attrName>
                                        </p:attrNameLst>
                                      </p:cBhvr>
                                      <p:rCtr x="-44757" y="-208"/>
                                    </p:animMotion>
                                  </p:childTnLst>
                                </p:cTn>
                              </p:par>
                              <p:par>
                                <p:cTn id="7" presetID="63" presetClass="path" presetSubtype="0" repeatCount="indefinite" accel="50000" decel="50000" fill="hold" nodeType="withEffect">
                                  <p:stCondLst>
                                    <p:cond delay="0"/>
                                  </p:stCondLst>
                                  <p:childTnLst>
                                    <p:animMotion origin="layout" path="M -2.77778E-7 -1.48148E-6 L 1.07726 -0.00393 " pathEditMode="relative" rAng="0" ptsTypes="AA">
                                      <p:cBhvr>
                                        <p:cTn id="8" dur="3000" fill="hold"/>
                                        <p:tgtEl>
                                          <p:spTgt spid="25"/>
                                        </p:tgtEl>
                                        <p:attrNameLst>
                                          <p:attrName>ppt_x</p:attrName>
                                          <p:attrName>ppt_y</p:attrName>
                                        </p:attrNameLst>
                                      </p:cBhvr>
                                      <p:rCtr x="53854" y="-208"/>
                                    </p:animMotion>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0-#ppt_w/2"/>
                                          </p:val>
                                        </p:tav>
                                        <p:tav tm="100000">
                                          <p:val>
                                            <p:strVal val="#ppt_x"/>
                                          </p:val>
                                        </p:tav>
                                      </p:tavLst>
                                    </p:anim>
                                    <p:anim calcmode="lin" valueType="num">
                                      <p:cBhvr additive="base">
                                        <p:cTn id="14"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1+#ppt_w/2"/>
                                          </p:val>
                                        </p:tav>
                                        <p:tav tm="100000">
                                          <p:val>
                                            <p:strVal val="#ppt_x"/>
                                          </p:val>
                                        </p:tav>
                                      </p:tavLst>
                                    </p:anim>
                                    <p:anim calcmode="lin" valueType="num">
                                      <p:cBhvr additive="base">
                                        <p:cTn id="20"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0-#ppt_w/2"/>
                                          </p:val>
                                        </p:tav>
                                        <p:tav tm="100000">
                                          <p:val>
                                            <p:strVal val="#ppt_x"/>
                                          </p:val>
                                        </p:tav>
                                      </p:tavLst>
                                    </p:anim>
                                    <p:anim calcmode="lin" valueType="num">
                                      <p:cBhvr additive="base">
                                        <p:cTn id="26"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1+#ppt_w/2"/>
                                          </p:val>
                                        </p:tav>
                                        <p:tav tm="100000">
                                          <p:val>
                                            <p:strVal val="#ppt_x"/>
                                          </p:val>
                                        </p:tav>
                                      </p:tavLst>
                                    </p:anim>
                                    <p:anim calcmode="lin" valueType="num">
                                      <p:cBhvr additive="base">
                                        <p:cTn id="32"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0-#ppt_w/2"/>
                                          </p:val>
                                        </p:tav>
                                        <p:tav tm="100000">
                                          <p:val>
                                            <p:strVal val="#ppt_x"/>
                                          </p:val>
                                        </p:tav>
                                      </p:tavLst>
                                    </p:anim>
                                    <p:anim calcmode="lin" valueType="num">
                                      <p:cBhvr additive="base">
                                        <p:cTn id="38"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additive="base">
                                        <p:cTn id="43" dur="500" fill="hold"/>
                                        <p:tgtEl>
                                          <p:spTgt spid="29"/>
                                        </p:tgtEl>
                                        <p:attrNameLst>
                                          <p:attrName>ppt_x</p:attrName>
                                        </p:attrNameLst>
                                      </p:cBhvr>
                                      <p:tavLst>
                                        <p:tav tm="0">
                                          <p:val>
                                            <p:strVal val="1+#ppt_w/2"/>
                                          </p:val>
                                        </p:tav>
                                        <p:tav tm="100000">
                                          <p:val>
                                            <p:strVal val="#ppt_x"/>
                                          </p:val>
                                        </p:tav>
                                      </p:tavLst>
                                    </p:anim>
                                    <p:anim calcmode="lin" valueType="num">
                                      <p:cBhvr additive="base">
                                        <p:cTn id="44"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 calcmode="lin" valueType="num">
                                      <p:cBhvr additive="base">
                                        <p:cTn id="49" dur="500" fill="hold"/>
                                        <p:tgtEl>
                                          <p:spTgt spid="32"/>
                                        </p:tgtEl>
                                        <p:attrNameLst>
                                          <p:attrName>ppt_x</p:attrName>
                                        </p:attrNameLst>
                                      </p:cBhvr>
                                      <p:tavLst>
                                        <p:tav tm="0">
                                          <p:val>
                                            <p:strVal val="0-#ppt_w/2"/>
                                          </p:val>
                                        </p:tav>
                                        <p:tav tm="100000">
                                          <p:val>
                                            <p:strVal val="#ppt_x"/>
                                          </p:val>
                                        </p:tav>
                                      </p:tavLst>
                                    </p:anim>
                                    <p:anim calcmode="lin" valueType="num">
                                      <p:cBhvr additive="base">
                                        <p:cTn id="50"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additive="base">
                                        <p:cTn id="55" dur="500" fill="hold"/>
                                        <p:tgtEl>
                                          <p:spTgt spid="33"/>
                                        </p:tgtEl>
                                        <p:attrNameLst>
                                          <p:attrName>ppt_x</p:attrName>
                                        </p:attrNameLst>
                                      </p:cBhvr>
                                      <p:tavLst>
                                        <p:tav tm="0">
                                          <p:val>
                                            <p:strVal val="1+#ppt_w/2"/>
                                          </p:val>
                                        </p:tav>
                                        <p:tav tm="100000">
                                          <p:val>
                                            <p:strVal val="#ppt_x"/>
                                          </p:val>
                                        </p:tav>
                                      </p:tavLst>
                                    </p:anim>
                                    <p:anim calcmode="lin" valueType="num">
                                      <p:cBhvr additive="base">
                                        <p:cTn id="56"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additive="base">
                                        <p:cTn id="61" dur="500" fill="hold"/>
                                        <p:tgtEl>
                                          <p:spTgt spid="35"/>
                                        </p:tgtEl>
                                        <p:attrNameLst>
                                          <p:attrName>ppt_x</p:attrName>
                                        </p:attrNameLst>
                                      </p:cBhvr>
                                      <p:tavLst>
                                        <p:tav tm="0">
                                          <p:val>
                                            <p:strVal val="0-#ppt_w/2"/>
                                          </p:val>
                                        </p:tav>
                                        <p:tav tm="100000">
                                          <p:val>
                                            <p:strVal val="#ppt_x"/>
                                          </p:val>
                                        </p:tav>
                                      </p:tavLst>
                                    </p:anim>
                                    <p:anim calcmode="lin" valueType="num">
                                      <p:cBhvr additive="base">
                                        <p:cTn id="62"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36"/>
                                        </p:tgtEl>
                                        <p:attrNameLst>
                                          <p:attrName>style.visibility</p:attrName>
                                        </p:attrNameLst>
                                      </p:cBhvr>
                                      <p:to>
                                        <p:strVal val="visible"/>
                                      </p:to>
                                    </p:set>
                                    <p:anim calcmode="lin" valueType="num">
                                      <p:cBhvr additive="base">
                                        <p:cTn id="67" dur="500" fill="hold"/>
                                        <p:tgtEl>
                                          <p:spTgt spid="36"/>
                                        </p:tgtEl>
                                        <p:attrNameLst>
                                          <p:attrName>ppt_x</p:attrName>
                                        </p:attrNameLst>
                                      </p:cBhvr>
                                      <p:tavLst>
                                        <p:tav tm="0">
                                          <p:val>
                                            <p:strVal val="1+#ppt_w/2"/>
                                          </p:val>
                                        </p:tav>
                                        <p:tav tm="100000">
                                          <p:val>
                                            <p:strVal val="#ppt_x"/>
                                          </p:val>
                                        </p:tav>
                                      </p:tavLst>
                                    </p:anim>
                                    <p:anim calcmode="lin" valueType="num">
                                      <p:cBhvr additive="base">
                                        <p:cTn id="68"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1" grpId="0"/>
      <p:bldP spid="32" grpId="0"/>
      <p:bldP spid="33" grpId="0"/>
      <p:bldP spid="35" grpId="0"/>
      <p:bldP spid="36"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478103" y="3497297"/>
            <a:ext cx="7224374" cy="584775"/>
          </a:xfrm>
          <a:prstGeom prst="rect">
            <a:avLst/>
          </a:prstGeom>
          <a:solidFill>
            <a:schemeClr val="accent2">
              <a:lumMod val="20000"/>
              <a:lumOff val="80000"/>
            </a:schemeClr>
          </a:solid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r>
              <a:rPr lang="en-US" sz="3200" b="1" dirty="0" smtClean="0">
                <a:latin typeface="Aharoni" pitchFamily="2" charset="-79"/>
                <a:cs typeface="Aharoni" pitchFamily="2" charset="-79"/>
                <a:sym typeface="Wingdings"/>
              </a:rPr>
              <a:t></a:t>
            </a:r>
            <a:r>
              <a:rPr lang="bn-BD" sz="3200" b="1" dirty="0" smtClean="0">
                <a:latin typeface="Aharoni" pitchFamily="2" charset="-79"/>
                <a:cs typeface="Aharoni" pitchFamily="2" charset="-79"/>
                <a:sym typeface="Wingdings"/>
              </a:rPr>
              <a:t> </a:t>
            </a:r>
            <a:r>
              <a:rPr lang="bn-BD" sz="3200" b="1" dirty="0" smtClean="0">
                <a:latin typeface="NikoshBAN" pitchFamily="2" charset="0"/>
                <a:cs typeface="NikoshBAN" pitchFamily="2" charset="0"/>
                <a:sym typeface="Wingdings"/>
              </a:rPr>
              <a:t>উপরের তথ্য থেকে কী বলা যায়?</a:t>
            </a:r>
            <a:endParaRPr lang="en-US" sz="3200" b="1" dirty="0">
              <a:latin typeface="NikoshBAN" pitchFamily="2" charset="0"/>
              <a:cs typeface="NikoshBAN" pitchFamily="2" charset="0"/>
            </a:endParaRPr>
          </a:p>
        </p:txBody>
      </p:sp>
      <p:sp>
        <p:nvSpPr>
          <p:cNvPr id="25" name="TextBox 24"/>
          <p:cNvSpPr txBox="1"/>
          <p:nvPr/>
        </p:nvSpPr>
        <p:spPr>
          <a:xfrm>
            <a:off x="443349" y="4497465"/>
            <a:ext cx="8271164" cy="1846659"/>
          </a:xfrm>
          <a:prstGeom prst="rect">
            <a:avLst/>
          </a:prstGeom>
          <a:solidFill>
            <a:srgbClr val="92D050"/>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342900" indent="-342900" algn="just">
              <a:buFont typeface="Wingdings"/>
              <a:buChar char="Ü"/>
            </a:pPr>
            <a:r>
              <a:rPr lang="en-US" sz="2400" dirty="0" smtClean="0">
                <a:latin typeface="Aharoni" pitchFamily="2" charset="-79"/>
                <a:cs typeface="Aharoni" pitchFamily="2" charset="-79"/>
                <a:sym typeface="Wingdings"/>
              </a:rPr>
              <a:t> </a:t>
            </a:r>
            <a:r>
              <a:rPr lang="bn-BD" b="1" dirty="0" smtClean="0">
                <a:effectLst>
                  <a:outerShdw blurRad="38100" dist="38100" dir="2700000" algn="tl">
                    <a:srgbClr val="000000">
                      <a:alpha val="43137"/>
                    </a:srgbClr>
                  </a:outerShdw>
                </a:effectLst>
                <a:latin typeface="NikoshBAN" pitchFamily="2" charset="0"/>
                <a:cs typeface="NikoshBAN" pitchFamily="2" charset="0"/>
                <a:sym typeface="Wingdings"/>
              </a:rPr>
              <a:t>উপরের তথ্য থেকে বলা যায় যে,  এই মহাবিশ্বের কোনো বস্তুই পরম স্থিতি বা পরম গতিতে থাকতে পারে না। </a:t>
            </a:r>
            <a:r>
              <a:rPr lang="bn-BD" b="1" dirty="0">
                <a:effectLst>
                  <a:outerShdw blurRad="38100" dist="38100" dir="2700000" algn="tl">
                    <a:srgbClr val="000000">
                      <a:alpha val="43137"/>
                    </a:srgbClr>
                  </a:outerShdw>
                </a:effectLst>
                <a:latin typeface="NikoshBAN" pitchFamily="2" charset="0"/>
                <a:cs typeface="NikoshBAN" pitchFamily="2" charset="0"/>
                <a:sym typeface="Wingdings"/>
              </a:rPr>
              <a:t>স্থিতি বা গতি কথা দুইটি সম্পূর্ণ </a:t>
            </a:r>
            <a:r>
              <a:rPr lang="bn-BD" b="1" dirty="0" smtClean="0">
                <a:effectLst>
                  <a:outerShdw blurRad="38100" dist="38100" dir="2700000" algn="tl">
                    <a:srgbClr val="000000">
                      <a:alpha val="43137"/>
                    </a:srgbClr>
                  </a:outerShdw>
                </a:effectLst>
                <a:latin typeface="NikoshBAN" pitchFamily="2" charset="0"/>
                <a:cs typeface="NikoshBAN" pitchFamily="2" charset="0"/>
                <a:sym typeface="Wingdings"/>
              </a:rPr>
              <a:t>আপেক্ষিক এবং </a:t>
            </a:r>
            <a:r>
              <a:rPr lang="bn-BD" b="1" dirty="0">
                <a:effectLst>
                  <a:outerShdw blurRad="38100" dist="38100" dir="2700000" algn="tl">
                    <a:srgbClr val="000000">
                      <a:alpha val="43137"/>
                    </a:srgbClr>
                  </a:outerShdw>
                </a:effectLst>
                <a:latin typeface="NikoshBAN" pitchFamily="2" charset="0"/>
                <a:cs typeface="NikoshBAN" pitchFamily="2" charset="0"/>
                <a:sym typeface="Wingdings"/>
              </a:rPr>
              <a:t>এটি নির্ভর করে পর্যবেক্ষকের উপর</a:t>
            </a:r>
            <a:r>
              <a:rPr lang="bn-BD" b="1" dirty="0" smtClean="0">
                <a:effectLst>
                  <a:outerShdw blurRad="38100" dist="38100" dir="2700000" algn="tl">
                    <a:srgbClr val="000000">
                      <a:alpha val="43137"/>
                    </a:srgbClr>
                  </a:outerShdw>
                </a:effectLst>
                <a:latin typeface="NikoshBAN" pitchFamily="2" charset="0"/>
                <a:cs typeface="NikoshBAN" pitchFamily="2" charset="0"/>
                <a:sym typeface="Wingdings"/>
              </a:rPr>
              <a:t>। কোনো বস্তু কোনো পর্যবেক্ষকের তুলনায় গতিশীল হলেও অন্য পর্যবেক্ষের তুলনায় স্থির থাকতে পারে। </a:t>
            </a:r>
            <a:r>
              <a:rPr lang="bn-BD" b="1" dirty="0">
                <a:effectLst>
                  <a:outerShdw blurRad="38100" dist="38100" dir="2700000" algn="tl">
                    <a:srgbClr val="000000">
                      <a:alpha val="43137"/>
                    </a:srgbClr>
                  </a:outerShdw>
                </a:effectLst>
                <a:latin typeface="NikoshBAN" pitchFamily="2" charset="0"/>
                <a:cs typeface="NikoshBAN" pitchFamily="2" charset="0"/>
                <a:sym typeface="Wingdings"/>
              </a:rPr>
              <a:t>সুতরাং স্থিতি বা গতি পরিমাপের আগে ঠিক করে নিতে হবে কার সাপেক্ষে স্থিতি বা গতি পরিমাপ করা হবে</a:t>
            </a:r>
            <a:r>
              <a:rPr lang="bn-BD" b="1" dirty="0" smtClean="0">
                <a:effectLst>
                  <a:outerShdw blurRad="38100" dist="38100" dir="2700000" algn="tl">
                    <a:srgbClr val="000000">
                      <a:alpha val="43137"/>
                    </a:srgbClr>
                  </a:outerShdw>
                </a:effectLst>
                <a:latin typeface="NikoshBAN" pitchFamily="2" charset="0"/>
                <a:cs typeface="NikoshBAN" pitchFamily="2" charset="0"/>
                <a:sym typeface="Wingdings"/>
              </a:rPr>
              <a:t>।</a:t>
            </a:r>
            <a:endParaRPr lang="en-US" b="1" dirty="0">
              <a:effectLst>
                <a:outerShdw blurRad="38100" dist="38100" dir="2700000" algn="tl">
                  <a:srgbClr val="000000">
                    <a:alpha val="43137"/>
                  </a:srgbClr>
                </a:outerShdw>
              </a:effectLst>
              <a:latin typeface="NikoshBAN" pitchFamily="2" charset="0"/>
              <a:cs typeface="NikoshBAN" pitchFamily="2" charset="0"/>
            </a:endParaRPr>
          </a:p>
        </p:txBody>
      </p:sp>
      <p:grpSp>
        <p:nvGrpSpPr>
          <p:cNvPr id="17" name="Group 16"/>
          <p:cNvGrpSpPr/>
          <p:nvPr/>
        </p:nvGrpSpPr>
        <p:grpSpPr>
          <a:xfrm>
            <a:off x="110833" y="1284391"/>
            <a:ext cx="8922327" cy="1385442"/>
            <a:chOff x="110833" y="1648691"/>
            <a:chExt cx="8922327" cy="1385442"/>
          </a:xfrm>
        </p:grpSpPr>
        <p:pic>
          <p:nvPicPr>
            <p:cNvPr id="18"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684" y="1648691"/>
              <a:ext cx="8908476" cy="29094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33" y="2664825"/>
              <a:ext cx="8908476" cy="36930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0" name="Group 19"/>
          <p:cNvGrpSpPr/>
          <p:nvPr/>
        </p:nvGrpSpPr>
        <p:grpSpPr>
          <a:xfrm>
            <a:off x="918154" y="217589"/>
            <a:ext cx="7589798" cy="1250364"/>
            <a:chOff x="918154" y="249373"/>
            <a:chExt cx="7589798" cy="1638300"/>
          </a:xfrm>
        </p:grpSpPr>
        <p:pic>
          <p:nvPicPr>
            <p:cNvPr id="21" name="Picture 20" descr="C:\Users\DOEL\Desktop\7=cut\gotti\rty54y4y4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0309" y="387927"/>
              <a:ext cx="1324156" cy="143480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2" name="Picture 5" descr="C:\Users\DOEL\Desktop\7=cut\gotti\oioij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241905" y="789708"/>
              <a:ext cx="394421" cy="98912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1" descr="C:\Users\DOEL\Desktop\7=cut\gotti\rty54y645y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66903" y="249373"/>
              <a:ext cx="941049" cy="161059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6" name="Picture 11" descr="C:\Users\DOEL\Desktop\7=cut\gotti\rty54y645y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2509" y="581883"/>
              <a:ext cx="1811100" cy="13057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6030483" y="351802"/>
              <a:ext cx="1049191" cy="685553"/>
            </a:xfrm>
            <a:prstGeom prst="rect">
              <a:avLst/>
            </a:prstGeom>
            <a:noFill/>
          </p:spPr>
          <p:txBody>
            <a:bodyPr wrap="square" rtlCol="0">
              <a:spAutoFit/>
            </a:bodyPr>
            <a:lstStyle/>
            <a:p>
              <a:r>
                <a:rPr lang="bn-BD" sz="2800" dirty="0" smtClean="0">
                  <a:latin typeface="NikoshBAN" pitchFamily="2" charset="0"/>
                  <a:cs typeface="NikoshBAN" pitchFamily="2" charset="0"/>
                </a:rPr>
                <a:t>রিপন</a:t>
              </a:r>
              <a:endParaRPr lang="en-US" sz="2800" dirty="0">
                <a:latin typeface="NikoshBAN" pitchFamily="2" charset="0"/>
                <a:cs typeface="NikoshBAN" pitchFamily="2" charset="0"/>
              </a:endParaRPr>
            </a:p>
          </p:txBody>
        </p:sp>
        <p:sp>
          <p:nvSpPr>
            <p:cNvPr id="28" name="TextBox 27"/>
            <p:cNvSpPr txBox="1"/>
            <p:nvPr/>
          </p:nvSpPr>
          <p:spPr>
            <a:xfrm>
              <a:off x="918154" y="609586"/>
              <a:ext cx="535922" cy="584775"/>
            </a:xfrm>
            <a:prstGeom prst="rect">
              <a:avLst/>
            </a:prstGeom>
            <a:noFill/>
          </p:spPr>
          <p:txBody>
            <a:bodyPr wrap="square" rtlCol="0">
              <a:spAutoFit/>
            </a:bodyPr>
            <a:lstStyle/>
            <a:p>
              <a:r>
                <a:rPr lang="en-US" sz="3200" b="1" dirty="0" smtClean="0"/>
                <a:t>A</a:t>
              </a:r>
              <a:endParaRPr lang="en-US" sz="3200" b="1" dirty="0"/>
            </a:p>
          </p:txBody>
        </p:sp>
        <p:sp>
          <p:nvSpPr>
            <p:cNvPr id="29" name="TextBox 28"/>
            <p:cNvSpPr txBox="1"/>
            <p:nvPr/>
          </p:nvSpPr>
          <p:spPr>
            <a:xfrm>
              <a:off x="4021573" y="568022"/>
              <a:ext cx="535922" cy="584775"/>
            </a:xfrm>
            <a:prstGeom prst="rect">
              <a:avLst/>
            </a:prstGeom>
            <a:noFill/>
          </p:spPr>
          <p:txBody>
            <a:bodyPr wrap="square" rtlCol="0">
              <a:spAutoFit/>
            </a:bodyPr>
            <a:lstStyle/>
            <a:p>
              <a:r>
                <a:rPr lang="en-US" sz="3200" b="1" dirty="0"/>
                <a:t>B</a:t>
              </a:r>
            </a:p>
          </p:txBody>
        </p:sp>
        <p:sp>
          <p:nvSpPr>
            <p:cNvPr id="30" name="TextBox 29"/>
            <p:cNvSpPr txBox="1"/>
            <p:nvPr/>
          </p:nvSpPr>
          <p:spPr>
            <a:xfrm>
              <a:off x="7166555" y="512606"/>
              <a:ext cx="535922" cy="584775"/>
            </a:xfrm>
            <a:prstGeom prst="rect">
              <a:avLst/>
            </a:prstGeom>
            <a:noFill/>
          </p:spPr>
          <p:txBody>
            <a:bodyPr wrap="square" rtlCol="0">
              <a:spAutoFit/>
            </a:bodyPr>
            <a:lstStyle/>
            <a:p>
              <a:r>
                <a:rPr lang="en-US" sz="3200" b="1" dirty="0"/>
                <a:t>C</a:t>
              </a:r>
            </a:p>
          </p:txBody>
        </p:sp>
      </p:grpSp>
      <p:pic>
        <p:nvPicPr>
          <p:cNvPr id="31" name="Picture 3" descr="C:\Users\DOEL\Desktop\graphics-buses-851760.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77089" y="1529003"/>
            <a:ext cx="2235556" cy="905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90051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par>
                                <p:cTn id="9" presetID="35" presetClass="path" presetSubtype="0" repeatCount="indefinite" accel="50000" decel="50000" fill="hold" nodeType="withEffect">
                                  <p:stCondLst>
                                    <p:cond delay="0"/>
                                  </p:stCondLst>
                                  <p:childTnLst>
                                    <p:animMotion origin="layout" path="M 2.22222E-6 4.9711E-6 L -0.89514 -0.00417 " pathEditMode="relative" rAng="0" ptsTypes="AA">
                                      <p:cBhvr>
                                        <p:cTn id="10" dur="3000" fill="hold"/>
                                        <p:tgtEl>
                                          <p:spTgt spid="20"/>
                                        </p:tgtEl>
                                        <p:attrNameLst>
                                          <p:attrName>ppt_x</p:attrName>
                                          <p:attrName>ppt_y</p:attrName>
                                        </p:attrNameLst>
                                      </p:cBhvr>
                                      <p:rCtr x="-44757" y="-208"/>
                                    </p:animMotion>
                                  </p:childTnLst>
                                </p:cTn>
                              </p:par>
                              <p:par>
                                <p:cTn id="11" presetID="63" presetClass="path" presetSubtype="0" repeatCount="indefinite" accel="50000" decel="50000" fill="hold" nodeType="withEffect">
                                  <p:stCondLst>
                                    <p:cond delay="0"/>
                                  </p:stCondLst>
                                  <p:childTnLst>
                                    <p:animMotion origin="layout" path="M -2.77778E-7 -1.48148E-6 L 1.07726 -0.00393 " pathEditMode="relative" rAng="0" ptsTypes="AA">
                                      <p:cBhvr>
                                        <p:cTn id="12" dur="3000" fill="hold"/>
                                        <p:tgtEl>
                                          <p:spTgt spid="31"/>
                                        </p:tgtEl>
                                        <p:attrNameLst>
                                          <p:attrName>ppt_x</p:attrName>
                                          <p:attrName>ppt_y</p:attrName>
                                        </p:attrNameLst>
                                      </p:cBhvr>
                                      <p:rCtr x="53854" y="-2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49381" y="4059419"/>
            <a:ext cx="8177612" cy="1371616"/>
            <a:chOff x="853747" y="2743194"/>
            <a:chExt cx="7711796" cy="1371616"/>
          </a:xfrm>
        </p:grpSpPr>
        <p:grpSp>
          <p:nvGrpSpPr>
            <p:cNvPr id="12" name="Group 11"/>
            <p:cNvGrpSpPr/>
            <p:nvPr/>
          </p:nvGrpSpPr>
          <p:grpSpPr>
            <a:xfrm>
              <a:off x="2299853" y="2743194"/>
              <a:ext cx="6265690" cy="1371616"/>
              <a:chOff x="706581" y="1746263"/>
              <a:chExt cx="7910946" cy="2429378"/>
            </a:xfrm>
          </p:grpSpPr>
          <p:sp>
            <p:nvSpPr>
              <p:cNvPr id="16" name="Plaque 15"/>
              <p:cNvSpPr/>
              <p:nvPr/>
            </p:nvSpPr>
            <p:spPr>
              <a:xfrm>
                <a:off x="706581" y="1746263"/>
                <a:ext cx="7910946" cy="2429378"/>
              </a:xfrm>
              <a:prstGeom prst="plaque">
                <a:avLst/>
              </a:prstGeom>
              <a:no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831281" y="2252563"/>
                <a:ext cx="7624485" cy="1253793"/>
              </a:xfrm>
              <a:prstGeom prst="rect">
                <a:avLst/>
              </a:prstGeom>
            </p:spPr>
            <p:txBody>
              <a:bodyPr wrap="square">
                <a:spAutoFit/>
              </a:bodyPr>
              <a:lstStyle/>
              <a:p>
                <a:pPr algn="just"/>
                <a:r>
                  <a:rPr lang="bn-BD" sz="2000" dirty="0" smtClean="0">
                    <a:latin typeface="NikoshBAN" pitchFamily="2" charset="0"/>
                    <a:cs typeface="NikoshBAN" pitchFamily="2" charset="0"/>
                    <a:sym typeface="Wingdings"/>
                  </a:rPr>
                  <a:t>প্রশ্ন: ‘চিত্রের গাছগুলোকে তোমরা কীভাবে গতিশীল</a:t>
                </a:r>
              </a:p>
              <a:p>
                <a:pPr algn="just"/>
                <a:r>
                  <a:rPr lang="bn-BD" sz="2000" dirty="0">
                    <a:latin typeface="NikoshBAN" pitchFamily="2" charset="0"/>
                    <a:cs typeface="NikoshBAN" pitchFamily="2" charset="0"/>
                    <a:sym typeface="Wingdings"/>
                  </a:rPr>
                  <a:t> </a:t>
                </a:r>
                <a:r>
                  <a:rPr lang="bn-BD" sz="2000" dirty="0" smtClean="0">
                    <a:latin typeface="NikoshBAN" pitchFamily="2" charset="0"/>
                    <a:cs typeface="NikoshBAN" pitchFamily="2" charset="0"/>
                    <a:sym typeface="Wingdings"/>
                  </a:rPr>
                  <a:t>     প্রমাণ করবে? ব্যাখ্যা দাও।</a:t>
                </a:r>
                <a:endParaRPr lang="en-US" sz="2000" dirty="0"/>
              </a:p>
            </p:txBody>
          </p:sp>
        </p:grpSp>
        <p:grpSp>
          <p:nvGrpSpPr>
            <p:cNvPr id="13" name="Group 12"/>
            <p:cNvGrpSpPr/>
            <p:nvPr/>
          </p:nvGrpSpPr>
          <p:grpSpPr>
            <a:xfrm>
              <a:off x="853747" y="2773603"/>
              <a:ext cx="1431122" cy="1313497"/>
              <a:chOff x="677542" y="1771889"/>
              <a:chExt cx="7939983" cy="2429379"/>
            </a:xfrm>
          </p:grpSpPr>
          <p:sp>
            <p:nvSpPr>
              <p:cNvPr id="14" name="Plaque 13"/>
              <p:cNvSpPr/>
              <p:nvPr/>
            </p:nvSpPr>
            <p:spPr>
              <a:xfrm>
                <a:off x="706581" y="1771889"/>
                <a:ext cx="7910944" cy="2429379"/>
              </a:xfrm>
              <a:prstGeom prst="plaque">
                <a:avLst/>
              </a:prstGeom>
              <a:no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77542" y="1803254"/>
                <a:ext cx="7869382" cy="1764670"/>
              </a:xfrm>
              <a:prstGeom prst="rect">
                <a:avLst/>
              </a:prstGeom>
            </p:spPr>
            <p:txBody>
              <a:bodyPr wrap="square">
                <a:spAutoFit/>
              </a:bodyPr>
              <a:lstStyle/>
              <a:p>
                <a:pPr algn="ctr"/>
                <a:r>
                  <a:rPr lang="bn-BD" sz="2800" b="1" dirty="0" smtClean="0">
                    <a:effectLst>
                      <a:outerShdw blurRad="38100" dist="38100" dir="2700000" algn="tl">
                        <a:srgbClr val="000000">
                          <a:alpha val="43137"/>
                        </a:srgbClr>
                      </a:outerShdw>
                    </a:effectLst>
                    <a:latin typeface="NikoshBAN" pitchFamily="2" charset="0"/>
                    <a:cs typeface="NikoshBAN" pitchFamily="2" charset="0"/>
                    <a:sym typeface="Wingdings"/>
                  </a:rPr>
                  <a:t>প্রত্যেক </a:t>
                </a:r>
              </a:p>
              <a:p>
                <a:pPr algn="ctr"/>
                <a:r>
                  <a:rPr lang="bn-BD" sz="2800" b="1" dirty="0" smtClean="0">
                    <a:effectLst>
                      <a:outerShdw blurRad="38100" dist="38100" dir="2700000" algn="tl">
                        <a:srgbClr val="000000">
                          <a:alpha val="43137"/>
                        </a:srgbClr>
                      </a:outerShdw>
                    </a:effectLst>
                    <a:latin typeface="NikoshBAN" pitchFamily="2" charset="0"/>
                    <a:cs typeface="NikoshBAN" pitchFamily="2" charset="0"/>
                    <a:sym typeface="Wingdings"/>
                  </a:rPr>
                  <a:t>দল</a:t>
                </a:r>
                <a:endParaRPr lang="en-US" b="1" dirty="0">
                  <a:effectLst>
                    <a:outerShdw blurRad="38100" dist="38100" dir="2700000" algn="tl">
                      <a:srgbClr val="000000">
                        <a:alpha val="43137"/>
                      </a:srgbClr>
                    </a:outerShdw>
                  </a:effectLst>
                </a:endParaRPr>
              </a:p>
            </p:txBody>
          </p:sp>
        </p:grpSp>
      </p:grpSp>
      <p:grpSp>
        <p:nvGrpSpPr>
          <p:cNvPr id="26" name="Group 25"/>
          <p:cNvGrpSpPr/>
          <p:nvPr/>
        </p:nvGrpSpPr>
        <p:grpSpPr>
          <a:xfrm>
            <a:off x="2626860" y="1236435"/>
            <a:ext cx="3977140" cy="1853066"/>
            <a:chOff x="2626860" y="1236435"/>
            <a:chExt cx="3977140" cy="1853066"/>
          </a:xfrm>
        </p:grpSpPr>
        <p:pic>
          <p:nvPicPr>
            <p:cNvPr id="27" name="Picture 5" descr="C:\Users\DOEL\Desktop\7=cut\gotti\rty54y4y4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6860" y="1253240"/>
              <a:ext cx="1248455" cy="176369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6167" y="1236435"/>
              <a:ext cx="1609725"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5" descr="C:\Users\DOEL\Desktop\7=cut\gotti\rty54y4y4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5545" y="1325811"/>
              <a:ext cx="1248455" cy="176369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Group 17"/>
          <p:cNvGrpSpPr/>
          <p:nvPr/>
        </p:nvGrpSpPr>
        <p:grpSpPr>
          <a:xfrm>
            <a:off x="249381" y="110840"/>
            <a:ext cx="3817652" cy="1149927"/>
            <a:chOff x="249381" y="110840"/>
            <a:chExt cx="2438400" cy="1149927"/>
          </a:xfrm>
        </p:grpSpPr>
        <p:sp>
          <p:nvSpPr>
            <p:cNvPr id="19" name="Right Arrow 18"/>
            <p:cNvSpPr/>
            <p:nvPr/>
          </p:nvSpPr>
          <p:spPr>
            <a:xfrm>
              <a:off x="249381" y="110840"/>
              <a:ext cx="2438400" cy="1149927"/>
            </a:xfrm>
            <a:prstGeom prst="rightArrow">
              <a:avLst>
                <a:gd name="adj1" fmla="val 81861"/>
                <a:gd name="adj2" fmla="val 53704"/>
              </a:avLst>
            </a:prstGeom>
            <a:gradFill flip="none" rotWithShape="1">
              <a:gsLst>
                <a:gs pos="97000">
                  <a:srgbClr val="03D4A8"/>
                </a:gs>
                <a:gs pos="100000">
                  <a:srgbClr val="0087E6"/>
                </a:gs>
                <a:gs pos="100000">
                  <a:srgbClr val="005CBF"/>
                </a:gs>
              </a:gsLst>
              <a:path path="shap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25819" y="348734"/>
              <a:ext cx="2126433" cy="707886"/>
            </a:xfrm>
            <a:prstGeom prst="rect">
              <a:avLst/>
            </a:prstGeom>
          </p:spPr>
          <p:txBody>
            <a:bodyPr wrap="square">
              <a:spAutoFit/>
            </a:bodyPr>
            <a:lstStyle/>
            <a:p>
              <a:pPr algn="ctr"/>
              <a:r>
                <a:rPr lang="bn-BD" sz="4000" b="1" dirty="0" smtClean="0">
                  <a:latin typeface="NikoshBAN" pitchFamily="2" charset="0"/>
                  <a:cs typeface="NikoshBAN" pitchFamily="2" charset="0"/>
                </a:rPr>
                <a:t>দলগত</a:t>
              </a:r>
              <a:r>
                <a:rPr lang="en-US" sz="4000" b="1" dirty="0" smtClean="0">
                  <a:latin typeface="NikoshBAN" pitchFamily="2" charset="0"/>
                  <a:cs typeface="NikoshBAN" pitchFamily="2" charset="0"/>
                </a:rPr>
                <a:t> </a:t>
              </a:r>
              <a:r>
                <a:rPr lang="bn-BD" sz="4000" b="1" dirty="0" smtClean="0">
                  <a:latin typeface="NikoshBAN" pitchFamily="2" charset="0"/>
                  <a:cs typeface="NikoshBAN" pitchFamily="2" charset="0"/>
                </a:rPr>
                <a:t>কাজ</a:t>
              </a:r>
              <a:endParaRPr lang="en-US" sz="4000" b="1" dirty="0">
                <a:latin typeface="NikoshBAN" pitchFamily="2" charset="0"/>
                <a:cs typeface="NikoshBAN" pitchFamily="2" charset="0"/>
              </a:endParaRPr>
            </a:p>
          </p:txBody>
        </p:sp>
      </p:grpSp>
    </p:spTree>
    <p:extLst>
      <p:ext uri="{BB962C8B-B14F-4D97-AF65-F5344CB8AC3E}">
        <p14:creationId xmlns:p14="http://schemas.microsoft.com/office/powerpoint/2010/main" val="3400672784"/>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291859" y="572645"/>
            <a:ext cx="8650514" cy="5648031"/>
            <a:chOff x="291859" y="1016005"/>
            <a:chExt cx="8650514" cy="5648031"/>
          </a:xfrm>
        </p:grpSpPr>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862" y="5153891"/>
              <a:ext cx="1254703" cy="1510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291859" y="1016005"/>
              <a:ext cx="8650514" cy="5638137"/>
              <a:chOff x="291859" y="1016005"/>
              <a:chExt cx="8650514" cy="5638137"/>
            </a:xfrm>
          </p:grpSpPr>
          <p:pic>
            <p:nvPicPr>
              <p:cNvPr id="3" name="Picture 7" descr="C:\Users\DOEL\Desktop\7=cut\gotti\jojopj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1349" y="4891314"/>
                <a:ext cx="1014308" cy="176282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291859" y="1016005"/>
                <a:ext cx="8650514" cy="5631536"/>
                <a:chOff x="291859" y="595099"/>
                <a:chExt cx="8650514" cy="5631536"/>
              </a:xfrm>
            </p:grpSpPr>
            <p:grpSp>
              <p:nvGrpSpPr>
                <p:cNvPr id="5" name="Group 4"/>
                <p:cNvGrpSpPr/>
                <p:nvPr/>
              </p:nvGrpSpPr>
              <p:grpSpPr>
                <a:xfrm>
                  <a:off x="291859" y="595099"/>
                  <a:ext cx="8650514" cy="3488050"/>
                  <a:chOff x="291859" y="595099"/>
                  <a:chExt cx="8650514" cy="3488050"/>
                </a:xfrm>
              </p:grpSpPr>
              <p:pic>
                <p:nvPicPr>
                  <p:cNvPr id="7" name="Picture 5" descr="C:\Users\DOEL\Desktop\7=cut\gotti\dfdfvdfv.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859" y="595099"/>
                    <a:ext cx="8650514" cy="34880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303343" y="1221866"/>
                    <a:ext cx="2163846" cy="707886"/>
                  </a:xfrm>
                  <a:prstGeom prst="rect">
                    <a:avLst/>
                  </a:prstGeom>
                  <a:solidFill>
                    <a:schemeClr val="bg1"/>
                  </a:solidFill>
                  <a:ln w="38100">
                    <a:solidFill>
                      <a:schemeClr val="tx1"/>
                    </a:solidFill>
                  </a:ln>
                </p:spPr>
                <p:txBody>
                  <a:bodyPr wrap="square" rtlCol="0">
                    <a:spAutoFit/>
                  </a:bodyPr>
                  <a:lstStyle/>
                  <a:p>
                    <a:pPr algn="ctr"/>
                    <a:r>
                      <a:rPr lang="en-US" sz="2000" dirty="0" smtClean="0"/>
                      <a:t>Shaheed </a:t>
                    </a:r>
                    <a:r>
                      <a:rPr lang="en-US" sz="2000" dirty="0" err="1" smtClean="0"/>
                      <a:t>alauddin</a:t>
                    </a:r>
                    <a:r>
                      <a:rPr lang="en-US" sz="2000" dirty="0" smtClean="0"/>
                      <a:t> high school</a:t>
                    </a:r>
                    <a:endParaRPr lang="en-US" dirty="0"/>
                  </a:p>
                </p:txBody>
              </p:sp>
            </p:grpSp>
            <p:pic>
              <p:nvPicPr>
                <p:cNvPr id="6" name="Picture 9" descr="C:\Users\DOEL\Desktop\7=cut\gotti\9u98u908u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13713" y="4238170"/>
                  <a:ext cx="1465944" cy="1988465"/>
                </a:xfrm>
                <a:prstGeom prst="rect">
                  <a:avLst/>
                </a:prstGeom>
                <a:noFill/>
                <a:extLst>
                  <a:ext uri="{909E8E84-426E-40DD-AFC4-6F175D3DCCD1}">
                    <a14:hiddenFill xmlns:a14="http://schemas.microsoft.com/office/drawing/2010/main">
                      <a:solidFill>
                        <a:srgbClr val="FFFFFF"/>
                      </a:solidFill>
                    </a14:hiddenFill>
                  </a:ext>
                </a:extLst>
              </p:spPr>
            </p:pic>
          </p:grpSp>
        </p:grpSp>
      </p:grpSp>
      <p:sp>
        <p:nvSpPr>
          <p:cNvPr id="18" name="Rectangle 17"/>
          <p:cNvSpPr/>
          <p:nvPr/>
        </p:nvSpPr>
        <p:spPr>
          <a:xfrm>
            <a:off x="1411868" y="5835123"/>
            <a:ext cx="3798307" cy="461665"/>
          </a:xfrm>
          <a:prstGeom prst="rect">
            <a:avLst/>
          </a:prstGeom>
        </p:spPr>
        <p:txBody>
          <a:bodyPr wrap="square">
            <a:spAutoFit/>
          </a:bodyPr>
          <a:lstStyle/>
          <a:p>
            <a:r>
              <a:rPr lang="bn-BD" sz="2400" b="1" dirty="0" smtClean="0">
                <a:effectLst>
                  <a:outerShdw blurRad="38100" dist="38100" dir="2700000" algn="tl">
                    <a:srgbClr val="000000">
                      <a:alpha val="43137"/>
                    </a:srgbClr>
                  </a:outerShdw>
                </a:effectLst>
                <a:latin typeface="NikoshBAN" pitchFamily="2" charset="0"/>
                <a:cs typeface="NikoshBAN" pitchFamily="2" charset="0"/>
                <a:sym typeface="Wingdings"/>
              </a:rPr>
              <a:t>পিলার : প্রসঙ্গ-কাঠামো</a:t>
            </a:r>
            <a:endParaRPr lang="en-US" sz="2400" b="1" dirty="0">
              <a:effectLst>
                <a:outerShdw blurRad="38100" dist="38100" dir="2700000" algn="tl">
                  <a:srgbClr val="000000">
                    <a:alpha val="43137"/>
                  </a:srgbClr>
                </a:outerShdw>
              </a:effectLst>
            </a:endParaRPr>
          </a:p>
        </p:txBody>
      </p:sp>
      <p:grpSp>
        <p:nvGrpSpPr>
          <p:cNvPr id="19" name="Group 18"/>
          <p:cNvGrpSpPr/>
          <p:nvPr/>
        </p:nvGrpSpPr>
        <p:grpSpPr>
          <a:xfrm>
            <a:off x="1510145" y="3241950"/>
            <a:ext cx="5514110" cy="2618508"/>
            <a:chOff x="1510145" y="3685310"/>
            <a:chExt cx="5514110" cy="2618508"/>
          </a:xfrm>
        </p:grpSpPr>
        <p:cxnSp>
          <p:nvCxnSpPr>
            <p:cNvPr id="20" name="Straight Arrow Connector 19"/>
            <p:cNvCxnSpPr/>
            <p:nvPr/>
          </p:nvCxnSpPr>
          <p:spPr>
            <a:xfrm flipV="1">
              <a:off x="1565564" y="3685310"/>
              <a:ext cx="2951018" cy="2563090"/>
            </a:xfrm>
            <a:prstGeom prst="straightConnector1">
              <a:avLst/>
            </a:prstGeom>
            <a:ln w="5715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510145" y="6289964"/>
              <a:ext cx="5514110" cy="13854"/>
            </a:xfrm>
            <a:prstGeom prst="straightConnector1">
              <a:avLst/>
            </a:prstGeom>
            <a:ln w="5715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grpSp>
      <p:sp>
        <p:nvSpPr>
          <p:cNvPr id="22" name="Rectangle 21"/>
          <p:cNvSpPr/>
          <p:nvPr/>
        </p:nvSpPr>
        <p:spPr>
          <a:xfrm rot="19327688">
            <a:off x="3115971" y="4214140"/>
            <a:ext cx="702436" cy="523220"/>
          </a:xfrm>
          <a:prstGeom prst="rect">
            <a:avLst/>
          </a:prstGeom>
        </p:spPr>
        <p:txBody>
          <a:bodyPr wrap="none">
            <a:spAutoFit/>
          </a:bodyPr>
          <a:lstStyle/>
          <a:p>
            <a:r>
              <a:rPr lang="bn-BD" sz="2800" dirty="0" smtClean="0">
                <a:latin typeface="NikoshBAN" pitchFamily="2" charset="0"/>
                <a:cs typeface="NikoshBAN" pitchFamily="2" charset="0"/>
                <a:sym typeface="Wingdings"/>
              </a:rPr>
              <a:t>দূরত্ব</a:t>
            </a:r>
            <a:endParaRPr lang="en-US" sz="2800" dirty="0"/>
          </a:p>
        </p:txBody>
      </p:sp>
      <p:sp>
        <p:nvSpPr>
          <p:cNvPr id="23" name="Rectangle 22"/>
          <p:cNvSpPr/>
          <p:nvPr/>
        </p:nvSpPr>
        <p:spPr>
          <a:xfrm>
            <a:off x="4265898" y="5273706"/>
            <a:ext cx="702436" cy="523220"/>
          </a:xfrm>
          <a:prstGeom prst="rect">
            <a:avLst/>
          </a:prstGeom>
        </p:spPr>
        <p:txBody>
          <a:bodyPr wrap="none">
            <a:spAutoFit/>
          </a:bodyPr>
          <a:lstStyle/>
          <a:p>
            <a:r>
              <a:rPr lang="bn-BD" sz="2800" dirty="0" smtClean="0">
                <a:latin typeface="NikoshBAN" pitchFamily="2" charset="0"/>
                <a:cs typeface="NikoshBAN" pitchFamily="2" charset="0"/>
                <a:sym typeface="Wingdings"/>
              </a:rPr>
              <a:t>দূরত্ব</a:t>
            </a:r>
            <a:endParaRPr lang="en-US" sz="2800" dirty="0"/>
          </a:p>
        </p:txBody>
      </p:sp>
      <p:sp>
        <p:nvSpPr>
          <p:cNvPr id="8" name="Rectangle 7"/>
          <p:cNvSpPr/>
          <p:nvPr/>
        </p:nvSpPr>
        <p:spPr>
          <a:xfrm>
            <a:off x="3770338" y="3244334"/>
            <a:ext cx="1603324" cy="369332"/>
          </a:xfrm>
          <a:prstGeom prst="rect">
            <a:avLst/>
          </a:prstGeom>
        </p:spPr>
        <p:txBody>
          <a:bodyPr wrap="none">
            <a:spAutoFit/>
          </a:bodyPr>
          <a:lstStyle/>
          <a:p>
            <a:r>
              <a:rPr lang="en-US" dirty="0" err="1">
                <a:solidFill>
                  <a:srgbClr val="0070C0"/>
                </a:solidFill>
                <a:latin typeface="SutonnyMJ" pitchFamily="2" charset="0"/>
                <a:cs typeface="SutonnyMJ" pitchFamily="2" charset="0"/>
              </a:rPr>
              <a:t>Aveyj</a:t>
            </a:r>
            <a:r>
              <a:rPr lang="en-US" dirty="0">
                <a:solidFill>
                  <a:srgbClr val="0070C0"/>
                </a:solidFill>
                <a:latin typeface="SutonnyMJ" pitchFamily="2" charset="0"/>
                <a:cs typeface="SutonnyMJ" pitchFamily="2" charset="0"/>
              </a:rPr>
              <a:t> </a:t>
            </a:r>
            <a:r>
              <a:rPr lang="en-US" dirty="0" err="1">
                <a:solidFill>
                  <a:srgbClr val="0070C0"/>
                </a:solidFill>
                <a:latin typeface="SutonnyMJ" pitchFamily="2" charset="0"/>
                <a:cs typeface="SutonnyMJ" pitchFamily="2" charset="0"/>
              </a:rPr>
              <a:t>Kvjvg</a:t>
            </a:r>
            <a:r>
              <a:rPr lang="en-US" dirty="0">
                <a:solidFill>
                  <a:srgbClr val="0070C0"/>
                </a:solidFill>
                <a:latin typeface="SutonnyMJ" pitchFamily="2" charset="0"/>
                <a:cs typeface="SutonnyMJ" pitchFamily="2" charset="0"/>
              </a:rPr>
              <a:t> </a:t>
            </a:r>
            <a:r>
              <a:rPr lang="en-US" dirty="0" err="1">
                <a:solidFill>
                  <a:srgbClr val="0070C0"/>
                </a:solidFill>
                <a:latin typeface="SutonnyMJ" pitchFamily="2" charset="0"/>
                <a:cs typeface="SutonnyMJ" pitchFamily="2" charset="0"/>
              </a:rPr>
              <a:t>iæ‡ej</a:t>
            </a:r>
            <a:endParaRPr lang="en-US" dirty="0">
              <a:solidFill>
                <a:srgbClr val="0070C0"/>
              </a:solidFill>
              <a:latin typeface="SutonnyMJ" pitchFamily="2" charset="0"/>
              <a:cs typeface="SutonnyMJ" pitchFamily="2" charset="0"/>
            </a:endParaRPr>
          </a:p>
        </p:txBody>
      </p:sp>
    </p:spTree>
    <p:extLst>
      <p:ext uri="{BB962C8B-B14F-4D97-AF65-F5344CB8AC3E}">
        <p14:creationId xmlns:p14="http://schemas.microsoft.com/office/powerpoint/2010/main" val="32842300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repeatCount="300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2000"/>
                                        <p:tgtEl>
                                          <p:spTgt spid="19"/>
                                        </p:tgtEl>
                                      </p:cBhvr>
                                    </p:animEffect>
                                  </p:childTnLst>
                                </p:cTn>
                              </p:par>
                            </p:childTnLst>
                          </p:cTn>
                        </p:par>
                        <p:par>
                          <p:cTn id="8" fill="hold">
                            <p:stCondLst>
                              <p:cond delay="6000"/>
                            </p:stCondLst>
                            <p:childTnLst>
                              <p:par>
                                <p:cTn id="9" presetID="53" presetClass="entr" presetSubtype="16"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1000" fill="hold"/>
                                        <p:tgtEl>
                                          <p:spTgt spid="23"/>
                                        </p:tgtEl>
                                        <p:attrNameLst>
                                          <p:attrName>ppt_w</p:attrName>
                                        </p:attrNameLst>
                                      </p:cBhvr>
                                      <p:tavLst>
                                        <p:tav tm="0">
                                          <p:val>
                                            <p:fltVal val="0"/>
                                          </p:val>
                                        </p:tav>
                                        <p:tav tm="100000">
                                          <p:val>
                                            <p:strVal val="#ppt_w"/>
                                          </p:val>
                                        </p:tav>
                                      </p:tavLst>
                                    </p:anim>
                                    <p:anim calcmode="lin" valueType="num">
                                      <p:cBhvr>
                                        <p:cTn id="12" dur="1000" fill="hold"/>
                                        <p:tgtEl>
                                          <p:spTgt spid="23"/>
                                        </p:tgtEl>
                                        <p:attrNameLst>
                                          <p:attrName>ppt_h</p:attrName>
                                        </p:attrNameLst>
                                      </p:cBhvr>
                                      <p:tavLst>
                                        <p:tav tm="0">
                                          <p:val>
                                            <p:fltVal val="0"/>
                                          </p:val>
                                        </p:tav>
                                        <p:tav tm="100000">
                                          <p:val>
                                            <p:strVal val="#ppt_h"/>
                                          </p:val>
                                        </p:tav>
                                      </p:tavLst>
                                    </p:anim>
                                    <p:animEffect transition="in" filter="fade">
                                      <p:cBhvr>
                                        <p:cTn id="13" dur="1000"/>
                                        <p:tgtEl>
                                          <p:spTgt spid="23"/>
                                        </p:tgtEl>
                                      </p:cBhvr>
                                    </p:animEffect>
                                  </p:childTnLst>
                                </p:cTn>
                              </p:par>
                            </p:childTnLst>
                          </p:cTn>
                        </p:par>
                        <p:par>
                          <p:cTn id="14" fill="hold">
                            <p:stCondLst>
                              <p:cond delay="7000"/>
                            </p:stCondLst>
                            <p:childTnLst>
                              <p:par>
                                <p:cTn id="15" presetID="53" presetClass="entr" presetSubtype="16"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1000" fill="hold"/>
                                        <p:tgtEl>
                                          <p:spTgt spid="22"/>
                                        </p:tgtEl>
                                        <p:attrNameLst>
                                          <p:attrName>ppt_w</p:attrName>
                                        </p:attrNameLst>
                                      </p:cBhvr>
                                      <p:tavLst>
                                        <p:tav tm="0">
                                          <p:val>
                                            <p:fltVal val="0"/>
                                          </p:val>
                                        </p:tav>
                                        <p:tav tm="100000">
                                          <p:val>
                                            <p:strVal val="#ppt_w"/>
                                          </p:val>
                                        </p:tav>
                                      </p:tavLst>
                                    </p:anim>
                                    <p:anim calcmode="lin" valueType="num">
                                      <p:cBhvr>
                                        <p:cTn id="18" dur="1000" fill="hold"/>
                                        <p:tgtEl>
                                          <p:spTgt spid="22"/>
                                        </p:tgtEl>
                                        <p:attrNameLst>
                                          <p:attrName>ppt_h</p:attrName>
                                        </p:attrNameLst>
                                      </p:cBhvr>
                                      <p:tavLst>
                                        <p:tav tm="0">
                                          <p:val>
                                            <p:fltVal val="0"/>
                                          </p:val>
                                        </p:tav>
                                        <p:tav tm="100000">
                                          <p:val>
                                            <p:strVal val="#ppt_h"/>
                                          </p:val>
                                        </p:tav>
                                      </p:tavLst>
                                    </p:anim>
                                    <p:animEffect transition="in" filter="fade">
                                      <p:cBhvr>
                                        <p:cTn id="19" dur="10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9280" y="4426882"/>
            <a:ext cx="8275994" cy="2000548"/>
          </a:xfrm>
          <a:prstGeom prst="rect">
            <a:avLst/>
          </a:prstGeom>
          <a:noFill/>
          <a:ln w="28575">
            <a:solidFill>
              <a:schemeClr val="bg1">
                <a:lumMod val="75000"/>
              </a:schemeClr>
            </a:solid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just"/>
            <a:r>
              <a:rPr lang="en-US" sz="2400" dirty="0" smtClean="0">
                <a:latin typeface="NikoshBAN" pitchFamily="2" charset="0"/>
                <a:cs typeface="NikoshBAN" pitchFamily="2" charset="0"/>
                <a:sym typeface="Wingdings"/>
              </a:rPr>
              <a:t></a:t>
            </a:r>
            <a:r>
              <a:rPr lang="bn-BD" sz="2400" dirty="0" smtClean="0">
                <a:latin typeface="NikoshBAN" pitchFamily="2" charset="0"/>
                <a:cs typeface="NikoshBAN" pitchFamily="2" charset="0"/>
                <a:sym typeface="Wingdings"/>
              </a:rPr>
              <a:t> </a:t>
            </a:r>
            <a:r>
              <a:rPr lang="bn-BD" sz="2000" b="1" dirty="0" smtClean="0">
                <a:effectLst>
                  <a:outerShdw blurRad="38100" dist="38100" dir="2700000" algn="tl">
                    <a:srgbClr val="000000">
                      <a:alpha val="43137"/>
                    </a:srgbClr>
                  </a:outerShdw>
                </a:effectLst>
                <a:latin typeface="NikoshBAN" pitchFamily="2" charset="0"/>
                <a:cs typeface="NikoshBAN" pitchFamily="2" charset="0"/>
                <a:sym typeface="Wingdings"/>
              </a:rPr>
              <a:t>যে বস্তুর সাপেক্ষে গতি বা স্থিতি পরিমাপ করা হয়, তাকে বলা হয় প্রসঙ্গ-কাঠামো। সুতরাং প্রসঙ্গ কাঠামো হলো যেকোনো বস্তু বা বিন্দু যার সাপেক্ষে বস্তুর স্থিতি বা গতি নির্ণয় করা হয়। প্রসঙ্গ কাঠামো হতে পারে যেকোনো ব্যক্তি, যেকোনো বস্তু বা যেকোনো স্থান। কিন্তু সকল ক্ষেত্রেই এদের সুনির্দিষ্ট হতে হবে। যেমন: পৃথিবী থেকে সুর্যের দূরত্ব মাপতে হলে পৃথিবী হবে প্রসঙ্গ-কাঠামো।</a:t>
            </a:r>
            <a:endParaRPr lang="en-US" sz="2000" b="1" dirty="0">
              <a:effectLst>
                <a:outerShdw blurRad="38100" dist="38100" dir="2700000" algn="tl">
                  <a:srgbClr val="000000">
                    <a:alpha val="43137"/>
                  </a:srgbClr>
                </a:outerShdw>
              </a:effectLst>
              <a:latin typeface="NikoshBAN" pitchFamily="2" charset="0"/>
              <a:cs typeface="NikoshBAN" pitchFamily="2" charset="0"/>
            </a:endParaRPr>
          </a:p>
        </p:txBody>
      </p:sp>
      <p:pic>
        <p:nvPicPr>
          <p:cNvPr id="3" name="Picture 2" descr="C:\Users\DOEL\Desktop\animated_earth_84.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449779" y="2759513"/>
            <a:ext cx="1527915" cy="113361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C:\Users\DOEL\Desktop\7=cut\gotti\rt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7640" y="408713"/>
            <a:ext cx="836033" cy="83603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883238" y="1124585"/>
            <a:ext cx="975011" cy="646331"/>
          </a:xfrm>
          <a:prstGeom prst="rect">
            <a:avLst/>
          </a:prstGeom>
        </p:spPr>
        <p:txBody>
          <a:bodyPr wrap="square">
            <a:spAutoFit/>
          </a:bodyPr>
          <a:lstStyle/>
          <a:p>
            <a:r>
              <a:rPr lang="bn-BD" sz="3600" dirty="0" smtClean="0">
                <a:latin typeface="NikoshBAN" pitchFamily="2" charset="0"/>
                <a:cs typeface="NikoshBAN" pitchFamily="2" charset="0"/>
                <a:sym typeface="Wingdings"/>
              </a:rPr>
              <a:t>সূর্য</a:t>
            </a:r>
            <a:endParaRPr lang="en-US" sz="3600" dirty="0"/>
          </a:p>
        </p:txBody>
      </p:sp>
      <p:cxnSp>
        <p:nvCxnSpPr>
          <p:cNvPr id="7" name="Straight Arrow Connector 6"/>
          <p:cNvCxnSpPr/>
          <p:nvPr/>
        </p:nvCxnSpPr>
        <p:spPr>
          <a:xfrm flipV="1">
            <a:off x="4558145" y="1025238"/>
            <a:ext cx="3435928" cy="1953491"/>
          </a:xfrm>
          <a:prstGeom prst="straightConnector1">
            <a:avLst/>
          </a:prstGeom>
          <a:ln w="76200">
            <a:prstDash val="sysDash"/>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rot="19774340">
            <a:off x="5423298" y="2175383"/>
            <a:ext cx="1548606" cy="646331"/>
          </a:xfrm>
          <a:prstGeom prst="rect">
            <a:avLst/>
          </a:prstGeom>
        </p:spPr>
        <p:txBody>
          <a:bodyPr wrap="square">
            <a:spAutoFit/>
          </a:bodyPr>
          <a:lstStyle/>
          <a:p>
            <a:r>
              <a:rPr lang="bn-BD" sz="3600" dirty="0" smtClean="0">
                <a:latin typeface="NikoshBAN" pitchFamily="2" charset="0"/>
                <a:cs typeface="NikoshBAN" pitchFamily="2" charset="0"/>
                <a:sym typeface="Wingdings"/>
              </a:rPr>
              <a:t>দূরত্ব</a:t>
            </a:r>
            <a:endParaRPr lang="en-US" sz="3600" dirty="0"/>
          </a:p>
        </p:txBody>
      </p:sp>
      <p:sp>
        <p:nvSpPr>
          <p:cNvPr id="17" name="Rectangle 16"/>
          <p:cNvSpPr/>
          <p:nvPr/>
        </p:nvSpPr>
        <p:spPr>
          <a:xfrm>
            <a:off x="3061856" y="210184"/>
            <a:ext cx="3967069" cy="70788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bn-BD" sz="4000" b="1" dirty="0" smtClean="0">
                <a:solidFill>
                  <a:schemeClr val="tx1"/>
                </a:solidFill>
                <a:latin typeface="NikoshBAN" pitchFamily="2" charset="0"/>
                <a:cs typeface="NikoshBAN" pitchFamily="2" charset="0"/>
                <a:sym typeface="Wingdings"/>
              </a:rPr>
              <a:t>প্রসঙ্গ-কাঠামো</a:t>
            </a:r>
            <a:endParaRPr lang="en-US" sz="4000" b="1" dirty="0">
              <a:solidFill>
                <a:schemeClr val="tx1"/>
              </a:solidFill>
            </a:endParaRPr>
          </a:p>
        </p:txBody>
      </p:sp>
      <p:sp>
        <p:nvSpPr>
          <p:cNvPr id="18" name="Rectangle 17"/>
          <p:cNvSpPr/>
          <p:nvPr/>
        </p:nvSpPr>
        <p:spPr>
          <a:xfrm>
            <a:off x="2105890" y="3756954"/>
            <a:ext cx="6497783" cy="584775"/>
          </a:xfrm>
          <a:prstGeom prst="rect">
            <a:avLst/>
          </a:prstGeom>
        </p:spPr>
        <p:txBody>
          <a:bodyPr wrap="square">
            <a:spAutoFit/>
          </a:bodyPr>
          <a:lstStyle/>
          <a:p>
            <a:r>
              <a:rPr lang="bn-BD" sz="3200" b="1" dirty="0" smtClean="0">
                <a:latin typeface="NikoshBAN" pitchFamily="2" charset="0"/>
                <a:cs typeface="NikoshBAN" pitchFamily="2" charset="0"/>
                <a:sym typeface="Wingdings"/>
              </a:rPr>
              <a:t>পৃথিবী :  প্রসঙ্গ-কাঠামো</a:t>
            </a:r>
            <a:endParaRPr lang="en-US" sz="3200" b="1" dirty="0"/>
          </a:p>
        </p:txBody>
      </p:sp>
    </p:spTree>
    <p:extLst>
      <p:ext uri="{BB962C8B-B14F-4D97-AF65-F5344CB8AC3E}">
        <p14:creationId xmlns:p14="http://schemas.microsoft.com/office/powerpoint/2010/main" val="562420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Effect transition="in" filter="fade">
                                      <p:cBhvr>
                                        <p:cTn id="14" dur="1000"/>
                                        <p:tgtEl>
                                          <p:spTgt spid="2"/>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repeatCount="400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2000"/>
                                        <p:tgtEl>
                                          <p:spTgt spid="7"/>
                                        </p:tgtEl>
                                      </p:cBhvr>
                                    </p:animEffect>
                                  </p:childTnLst>
                                </p:cTn>
                              </p:par>
                            </p:childTnLst>
                          </p:cTn>
                        </p:par>
                        <p:par>
                          <p:cTn id="25" fill="hold">
                            <p:stCondLst>
                              <p:cond delay="10000"/>
                            </p:stCondLst>
                            <p:childTnLst>
                              <p:par>
                                <p:cTn id="26" presetID="42"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par>
                          <p:cTn id="31" fill="hold">
                            <p:stCondLst>
                              <p:cond delay="11000"/>
                            </p:stCondLst>
                            <p:childTnLst>
                              <p:par>
                                <p:cTn id="32" presetID="42" presetClass="entr" presetSubtype="0"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anim calcmode="lin" valueType="num">
                                      <p:cBhvr>
                                        <p:cTn id="35" dur="1000" fill="hold"/>
                                        <p:tgtEl>
                                          <p:spTgt spid="17"/>
                                        </p:tgtEl>
                                        <p:attrNameLst>
                                          <p:attrName>ppt_x</p:attrName>
                                        </p:attrNameLst>
                                      </p:cBhvr>
                                      <p:tavLst>
                                        <p:tav tm="0">
                                          <p:val>
                                            <p:strVal val="#ppt_x"/>
                                          </p:val>
                                        </p:tav>
                                        <p:tav tm="100000">
                                          <p:val>
                                            <p:strVal val="#ppt_x"/>
                                          </p:val>
                                        </p:tav>
                                      </p:tavLst>
                                    </p:anim>
                                    <p:anim calcmode="lin" valueType="num">
                                      <p:cBhvr>
                                        <p:cTn id="3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8" grpId="0"/>
      <p:bldP spid="17" grpId="0" animBg="1"/>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419682" y="1246911"/>
            <a:ext cx="8276588" cy="5299364"/>
          </a:xfrm>
          <a:prstGeom prst="rect">
            <a:avLst/>
          </a:prstGeom>
          <a:noFill/>
          <a:ln w="38100" cmpd="thickThin">
            <a:solidFill>
              <a:schemeClr val="bg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23" name="TextBox 22"/>
          <p:cNvSpPr txBox="1"/>
          <p:nvPr/>
        </p:nvSpPr>
        <p:spPr>
          <a:xfrm>
            <a:off x="630382" y="1274097"/>
            <a:ext cx="4648200" cy="584775"/>
          </a:xfrm>
          <a:prstGeom prst="rect">
            <a:avLst/>
          </a:prstGeom>
          <a:noFill/>
        </p:spPr>
        <p:txBody>
          <a:bodyPr wrap="square" rtlCol="0">
            <a:spAutoFit/>
          </a:bodyPr>
          <a:lstStyle/>
          <a:p>
            <a:r>
              <a:rPr lang="en-US" sz="3200" dirty="0" smtClean="0">
                <a:latin typeface="NikoshBAN" pitchFamily="2" charset="0"/>
                <a:cs typeface="NikoshBAN" pitchFamily="2" charset="0"/>
              </a:rPr>
              <a:t>1&gt;</a:t>
            </a:r>
            <a:r>
              <a:rPr lang="bn-BD" sz="3200" dirty="0" smtClean="0">
                <a:latin typeface="NikoshBAN" pitchFamily="2" charset="0"/>
                <a:cs typeface="NikoshBAN" pitchFamily="2" charset="0"/>
              </a:rPr>
              <a:t>প্র্রশ্ন: </a:t>
            </a:r>
            <a:r>
              <a:rPr lang="bn-BD" sz="3200" dirty="0" smtClean="0">
                <a:latin typeface="Mongolian Baiti" pitchFamily="66" charset="0"/>
                <a:cs typeface="NikoshBAN" pitchFamily="2" charset="0"/>
              </a:rPr>
              <a:t>স্থিতি কী?</a:t>
            </a:r>
            <a:endParaRPr lang="en-US" sz="3200" dirty="0">
              <a:latin typeface="NikoshBAN" pitchFamily="2" charset="0"/>
              <a:cs typeface="NikoshBAN" pitchFamily="2" charset="0"/>
            </a:endParaRPr>
          </a:p>
        </p:txBody>
      </p:sp>
      <p:sp>
        <p:nvSpPr>
          <p:cNvPr id="24" name="TextBox 23"/>
          <p:cNvSpPr txBox="1"/>
          <p:nvPr/>
        </p:nvSpPr>
        <p:spPr>
          <a:xfrm>
            <a:off x="557773" y="1924280"/>
            <a:ext cx="6508044" cy="584775"/>
          </a:xfrm>
          <a:prstGeom prst="rect">
            <a:avLst/>
          </a:prstGeom>
          <a:noFill/>
        </p:spPr>
        <p:txBody>
          <a:bodyPr wrap="square" rtlCol="0">
            <a:spAutoFit/>
          </a:bodyPr>
          <a:lstStyle/>
          <a:p>
            <a:r>
              <a:rPr lang="en-US" sz="3200" dirty="0" smtClean="0">
                <a:latin typeface="NikoshBAN" pitchFamily="2" charset="0"/>
                <a:cs typeface="NikoshBAN" pitchFamily="2" charset="0"/>
              </a:rPr>
              <a:t>2&gt; </a:t>
            </a:r>
            <a:r>
              <a:rPr lang="bn-BD" sz="3200" dirty="0" smtClean="0">
                <a:latin typeface="NikoshBAN" pitchFamily="2" charset="0"/>
                <a:cs typeface="NikoshBAN" pitchFamily="2" charset="0"/>
              </a:rPr>
              <a:t>প্রশ্ন: গতি কী?</a:t>
            </a:r>
            <a:endParaRPr lang="bn-BD" sz="3200" dirty="0">
              <a:latin typeface="NikoshBAN" pitchFamily="2" charset="0"/>
              <a:cs typeface="NikoshBAN" pitchFamily="2" charset="0"/>
            </a:endParaRPr>
          </a:p>
        </p:txBody>
      </p:sp>
      <p:sp>
        <p:nvSpPr>
          <p:cNvPr id="54" name="TextBox 53"/>
          <p:cNvSpPr txBox="1"/>
          <p:nvPr/>
        </p:nvSpPr>
        <p:spPr>
          <a:xfrm>
            <a:off x="505702" y="2608098"/>
            <a:ext cx="4648200" cy="584775"/>
          </a:xfrm>
          <a:prstGeom prst="rect">
            <a:avLst/>
          </a:prstGeom>
          <a:noFill/>
        </p:spPr>
        <p:txBody>
          <a:bodyPr wrap="square" rtlCol="0">
            <a:spAutoFit/>
          </a:bodyPr>
          <a:lstStyle/>
          <a:p>
            <a:r>
              <a:rPr lang="bn-BD" sz="3200" dirty="0">
                <a:latin typeface="NikoshBAN" pitchFamily="2" charset="0"/>
                <a:cs typeface="NikoshBAN" pitchFamily="2" charset="0"/>
              </a:rPr>
              <a:t>৩</a:t>
            </a:r>
            <a:r>
              <a:rPr lang="en-US" sz="2800" dirty="0" smtClean="0">
                <a:latin typeface="NikoshBAN" pitchFamily="2" charset="0"/>
                <a:cs typeface="NikoshBAN" pitchFamily="2" charset="0"/>
              </a:rPr>
              <a:t>&gt;</a:t>
            </a:r>
            <a:r>
              <a:rPr lang="bn-BD" sz="2800" dirty="0" smtClean="0">
                <a:latin typeface="NikoshBAN" pitchFamily="2" charset="0"/>
                <a:cs typeface="NikoshBAN" pitchFamily="2" charset="0"/>
              </a:rPr>
              <a:t>প্র্রশ্ন: প্রসঙ্গ-কাঠামো কী?</a:t>
            </a:r>
            <a:endParaRPr lang="en-US" sz="2800" dirty="0">
              <a:latin typeface="NikoshBAN" pitchFamily="2" charset="0"/>
              <a:cs typeface="NikoshBAN" pitchFamily="2" charset="0"/>
            </a:endParaRPr>
          </a:p>
        </p:txBody>
      </p:sp>
      <p:sp>
        <p:nvSpPr>
          <p:cNvPr id="10" name="Rectangle 9"/>
          <p:cNvSpPr/>
          <p:nvPr/>
        </p:nvSpPr>
        <p:spPr>
          <a:xfrm>
            <a:off x="440763" y="3281905"/>
            <a:ext cx="8232182" cy="1446550"/>
          </a:xfrm>
          <a:prstGeom prst="rect">
            <a:avLst/>
          </a:prstGeom>
        </p:spPr>
        <p:txBody>
          <a:bodyPr wrap="square">
            <a:spAutoFit/>
          </a:bodyPr>
          <a:lstStyle/>
          <a:p>
            <a:r>
              <a:rPr lang="bn-BD" sz="3200" dirty="0">
                <a:latin typeface="NikoshBAN" pitchFamily="2" charset="0"/>
                <a:cs typeface="NikoshBAN" pitchFamily="2" charset="0"/>
              </a:rPr>
              <a:t>৪</a:t>
            </a:r>
            <a:r>
              <a:rPr lang="en-US" sz="3200" dirty="0" smtClean="0">
                <a:latin typeface="NikoshBAN" pitchFamily="2" charset="0"/>
                <a:cs typeface="NikoshBAN" pitchFamily="2" charset="0"/>
              </a:rPr>
              <a:t>&gt; </a:t>
            </a:r>
            <a:r>
              <a:rPr lang="bn-BD" sz="2800" dirty="0" smtClean="0">
                <a:latin typeface="NikoshBAN" pitchFamily="2" charset="0"/>
                <a:cs typeface="NikoshBAN" pitchFamily="2" charset="0"/>
              </a:rPr>
              <a:t>প্রশ্ন: নিচের কোনটি গতির  উদাহরণ?</a:t>
            </a:r>
            <a:endParaRPr lang="en-US" sz="2800" dirty="0">
              <a:latin typeface="NikoshBAN" pitchFamily="2" charset="0"/>
              <a:cs typeface="NikoshBAN" pitchFamily="2" charset="0"/>
            </a:endParaRPr>
          </a:p>
          <a:p>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 (ক)   স্থির  বাস                (খ)</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 স্থির ফুটবল     </a:t>
            </a:r>
          </a:p>
          <a:p>
            <a:r>
              <a:rPr lang="bn-BD" sz="2800" dirty="0">
                <a:latin typeface="NikoshBAN" pitchFamily="2" charset="0"/>
                <a:cs typeface="NikoshBAN" pitchFamily="2" charset="0"/>
              </a:rPr>
              <a:t> </a:t>
            </a:r>
            <a:r>
              <a:rPr lang="bn-BD" sz="2800" dirty="0" smtClean="0">
                <a:latin typeface="NikoshBAN" pitchFamily="2" charset="0"/>
                <a:cs typeface="NikoshBAN" pitchFamily="2" charset="0"/>
              </a:rPr>
              <a:t> (গ) গাছ থেকে ফল পড়া </a:t>
            </a:r>
            <a:r>
              <a:rPr lang="bn-BD" sz="2400" dirty="0" smtClean="0">
                <a:latin typeface="NikoshBAN" pitchFamily="2" charset="0"/>
                <a:cs typeface="NikoshBAN" pitchFamily="2" charset="0"/>
              </a:rPr>
              <a:t>(ঘ) কোনো ব্যক্তির দা</a:t>
            </a:r>
            <a:r>
              <a:rPr lang="bn-BD" sz="2400" dirty="0">
                <a:latin typeface="NikoshBAN" pitchFamily="2" charset="0"/>
                <a:cs typeface="NikoshBAN" pitchFamily="2" charset="0"/>
              </a:rPr>
              <a:t>ঁ</a:t>
            </a:r>
            <a:r>
              <a:rPr lang="bn-BD" sz="2400" dirty="0" smtClean="0">
                <a:latin typeface="NikoshBAN" pitchFamily="2" charset="0"/>
                <a:cs typeface="NikoshBAN" pitchFamily="2" charset="0"/>
              </a:rPr>
              <a:t>ড়িয়ে থাকা।</a:t>
            </a:r>
            <a:endParaRPr lang="en-US" sz="2400" dirty="0">
              <a:latin typeface="NikoshBAN" pitchFamily="2" charset="0"/>
              <a:cs typeface="NikoshBAN" pitchFamily="2" charset="0"/>
            </a:endParaRPr>
          </a:p>
        </p:txBody>
      </p:sp>
      <p:sp>
        <p:nvSpPr>
          <p:cNvPr id="13" name="Rectangle 12"/>
          <p:cNvSpPr/>
          <p:nvPr/>
        </p:nvSpPr>
        <p:spPr>
          <a:xfrm>
            <a:off x="647585" y="4291635"/>
            <a:ext cx="3079287" cy="55154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4" name="Group 13"/>
          <p:cNvGrpSpPr/>
          <p:nvPr/>
        </p:nvGrpSpPr>
        <p:grpSpPr>
          <a:xfrm>
            <a:off x="249381" y="124696"/>
            <a:ext cx="2438400" cy="1025232"/>
            <a:chOff x="249381" y="110840"/>
            <a:chExt cx="2438400" cy="1149927"/>
          </a:xfrm>
        </p:grpSpPr>
        <p:sp>
          <p:nvSpPr>
            <p:cNvPr id="15" name="Right Arrow 14"/>
            <p:cNvSpPr/>
            <p:nvPr/>
          </p:nvSpPr>
          <p:spPr>
            <a:xfrm>
              <a:off x="249381" y="110840"/>
              <a:ext cx="2438400" cy="1149927"/>
            </a:xfrm>
            <a:prstGeom prst="rightArrow">
              <a:avLst>
                <a:gd name="adj1" fmla="val 81861"/>
                <a:gd name="adj2" fmla="val 53704"/>
              </a:avLst>
            </a:prstGeom>
            <a:gradFill flip="none" rotWithShape="1">
              <a:gsLst>
                <a:gs pos="97000">
                  <a:srgbClr val="03D4A8"/>
                </a:gs>
                <a:gs pos="100000">
                  <a:srgbClr val="0087E6"/>
                </a:gs>
                <a:gs pos="100000">
                  <a:srgbClr val="005CBF"/>
                </a:gs>
              </a:gsLst>
              <a:path path="shap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25819" y="317653"/>
              <a:ext cx="2126433" cy="707886"/>
            </a:xfrm>
            <a:prstGeom prst="rect">
              <a:avLst/>
            </a:prstGeom>
          </p:spPr>
          <p:txBody>
            <a:bodyPr wrap="square">
              <a:spAutoFit/>
            </a:bodyPr>
            <a:lstStyle/>
            <a:p>
              <a:pPr algn="ctr"/>
              <a:r>
                <a:rPr lang="bn-BD" sz="4000" b="1" dirty="0" smtClean="0">
                  <a:latin typeface="NikoshBAN" pitchFamily="2" charset="0"/>
                  <a:cs typeface="NikoshBAN" pitchFamily="2" charset="0"/>
                </a:rPr>
                <a:t>মূল্যায়ন</a:t>
              </a:r>
              <a:endParaRPr lang="en-US" sz="4000" b="1" dirty="0">
                <a:latin typeface="NikoshBAN" pitchFamily="2" charset="0"/>
                <a:cs typeface="NikoshBAN" pitchFamily="2" charset="0"/>
              </a:endParaRPr>
            </a:p>
          </p:txBody>
        </p:sp>
      </p:grpSp>
      <p:sp>
        <p:nvSpPr>
          <p:cNvPr id="17" name="Rectangle 16"/>
          <p:cNvSpPr/>
          <p:nvPr/>
        </p:nvSpPr>
        <p:spPr>
          <a:xfrm>
            <a:off x="510036" y="5041415"/>
            <a:ext cx="8204473" cy="1077218"/>
          </a:xfrm>
          <a:prstGeom prst="rect">
            <a:avLst/>
          </a:prstGeom>
        </p:spPr>
        <p:txBody>
          <a:bodyPr wrap="square">
            <a:spAutoFit/>
          </a:bodyPr>
          <a:lstStyle/>
          <a:p>
            <a:r>
              <a:rPr lang="bn-BD" sz="3200" dirty="0">
                <a:latin typeface="NikoshBAN" pitchFamily="2" charset="0"/>
                <a:cs typeface="NikoshBAN" pitchFamily="2" charset="0"/>
              </a:rPr>
              <a:t>৫</a:t>
            </a:r>
            <a:r>
              <a:rPr lang="en-US" sz="3200" dirty="0" smtClean="0">
                <a:latin typeface="NikoshBAN" pitchFamily="2" charset="0"/>
                <a:cs typeface="NikoshBAN" pitchFamily="2" charset="0"/>
              </a:rPr>
              <a:t>&gt; </a:t>
            </a:r>
            <a:r>
              <a:rPr lang="bn-BD" sz="3200" dirty="0" smtClean="0">
                <a:latin typeface="NikoshBAN" pitchFamily="2" charset="0"/>
                <a:cs typeface="NikoshBAN" pitchFamily="2" charset="0"/>
              </a:rPr>
              <a:t>প্রশ্ন: সমগ্র বিশ্বজগৎ কী অবস্থায় আছে?</a:t>
            </a:r>
            <a:endParaRPr lang="en-US" sz="3200" dirty="0">
              <a:latin typeface="NikoshBAN" pitchFamily="2" charset="0"/>
              <a:cs typeface="NikoshBAN" pitchFamily="2" charset="0"/>
            </a:endParaRPr>
          </a:p>
          <a:p>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(ক)   স্থির      (খ)</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 স্থিতিশীল      (গ)</a:t>
            </a:r>
            <a:r>
              <a:rPr lang="bn-BD" sz="3200" b="1" dirty="0">
                <a:latin typeface="Mongolian Baiti" pitchFamily="66" charset="0"/>
                <a:cs typeface="NikoshBAN" pitchFamily="2" charset="0"/>
              </a:rPr>
              <a:t> </a:t>
            </a:r>
            <a:r>
              <a:rPr lang="bn-BD" sz="3200" dirty="0" smtClean="0">
                <a:latin typeface="NikoshBAN" pitchFamily="2" charset="0"/>
                <a:cs typeface="NikoshBAN" pitchFamily="2" charset="0"/>
              </a:rPr>
              <a:t> চলন্ত      (ঘ) গতিশীল।</a:t>
            </a:r>
            <a:endParaRPr lang="en-US" sz="3200" dirty="0">
              <a:latin typeface="NikoshBAN" pitchFamily="2" charset="0"/>
              <a:cs typeface="NikoshBAN" pitchFamily="2" charset="0"/>
            </a:endParaRPr>
          </a:p>
        </p:txBody>
      </p:sp>
      <p:sp>
        <p:nvSpPr>
          <p:cNvPr id="18" name="Rectangle 17"/>
          <p:cNvSpPr/>
          <p:nvPr/>
        </p:nvSpPr>
        <p:spPr>
          <a:xfrm>
            <a:off x="6577333" y="5538544"/>
            <a:ext cx="1997762" cy="55154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40653211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0-#ppt_w/2"/>
                                          </p:val>
                                        </p:tav>
                                        <p:tav tm="100000">
                                          <p:val>
                                            <p:strVal val="#ppt_x"/>
                                          </p:val>
                                        </p:tav>
                                      </p:tavLst>
                                    </p:anim>
                                    <p:anim calcmode="lin" valueType="num">
                                      <p:cBhvr additive="base">
                                        <p:cTn id="14"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0-#ppt_w/2"/>
                                          </p:val>
                                        </p:tav>
                                        <p:tav tm="100000">
                                          <p:val>
                                            <p:strVal val="#ppt_x"/>
                                          </p:val>
                                        </p:tav>
                                      </p:tavLst>
                                    </p:anim>
                                    <p:anim calcmode="lin" valueType="num">
                                      <p:cBhvr additive="base">
                                        <p:cTn id="20" dur="500" fill="hold"/>
                                        <p:tgtEl>
                                          <p:spTgt spid="5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0-#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dissolve">
                                      <p:cBhvr>
                                        <p:cTn id="31" dur="500"/>
                                        <p:tgtEl>
                                          <p:spTgt spid="13"/>
                                        </p:tgtEl>
                                      </p:cBhvr>
                                    </p:animEffect>
                                  </p:childTnLst>
                                </p:cTn>
                              </p:par>
                            </p:childTnLst>
                          </p:cTn>
                        </p:par>
                        <p:par>
                          <p:cTn id="32" fill="hold">
                            <p:stCondLst>
                              <p:cond delay="500"/>
                            </p:stCondLst>
                            <p:childTnLst>
                              <p:par>
                                <p:cTn id="33" presetID="35" presetClass="emph" presetSubtype="0" repeatCount="3000" fill="hold" grpId="1" nodeType="afterEffect">
                                  <p:stCondLst>
                                    <p:cond delay="0"/>
                                  </p:stCondLst>
                                  <p:childTnLst>
                                    <p:anim calcmode="discrete" valueType="str">
                                      <p:cBhvr>
                                        <p:cTn id="34" dur="1000" fill="hold"/>
                                        <p:tgtEl>
                                          <p:spTgt spid="13"/>
                                        </p:tgtEl>
                                        <p:attrNameLst>
                                          <p:attrName>style.visibility</p:attrName>
                                        </p:attrNameLst>
                                      </p:cBhvr>
                                      <p:tavLst>
                                        <p:tav tm="0">
                                          <p:val>
                                            <p:strVal val="hidden"/>
                                          </p:val>
                                        </p:tav>
                                        <p:tav tm="50000">
                                          <p:val>
                                            <p:strVal val="visible"/>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0-#ppt_w/2"/>
                                          </p:val>
                                        </p:tav>
                                        <p:tav tm="100000">
                                          <p:val>
                                            <p:strVal val="#ppt_x"/>
                                          </p:val>
                                        </p:tav>
                                      </p:tavLst>
                                    </p:anim>
                                    <p:anim calcmode="lin" valueType="num">
                                      <p:cBhvr additive="base">
                                        <p:cTn id="40"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dissolve">
                                      <p:cBhvr>
                                        <p:cTn id="45" dur="500"/>
                                        <p:tgtEl>
                                          <p:spTgt spid="18"/>
                                        </p:tgtEl>
                                      </p:cBhvr>
                                    </p:animEffect>
                                  </p:childTnLst>
                                </p:cTn>
                              </p:par>
                            </p:childTnLst>
                          </p:cTn>
                        </p:par>
                        <p:par>
                          <p:cTn id="46" fill="hold">
                            <p:stCondLst>
                              <p:cond delay="500"/>
                            </p:stCondLst>
                            <p:childTnLst>
                              <p:par>
                                <p:cTn id="47" presetID="35" presetClass="emph" presetSubtype="0" repeatCount="3000" fill="hold" grpId="1" nodeType="afterEffect">
                                  <p:stCondLst>
                                    <p:cond delay="0"/>
                                  </p:stCondLst>
                                  <p:childTnLst>
                                    <p:anim calcmode="discrete" valueType="str">
                                      <p:cBhvr>
                                        <p:cTn id="48" dur="1000" fill="hold"/>
                                        <p:tgtEl>
                                          <p:spTgt spid="1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54" grpId="0"/>
      <p:bldP spid="10" grpId="0"/>
      <p:bldP spid="13" grpId="0" animBg="1"/>
      <p:bldP spid="13" grpId="1" animBg="1"/>
      <p:bldP spid="17" grpId="0"/>
      <p:bldP spid="18" grpId="0" animBg="1"/>
      <p:bldP spid="18"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5685" y="1530487"/>
            <a:ext cx="8111838" cy="4708981"/>
          </a:xfrm>
          <a:prstGeom prst="rect">
            <a:avLst/>
          </a:prstGeom>
          <a:noFill/>
          <a:ln w="28575">
            <a:solidFill>
              <a:schemeClr val="accent3">
                <a:lumMod val="60000"/>
                <a:lumOff val="40000"/>
              </a:schemeClr>
            </a:solidFill>
          </a:ln>
        </p:spPr>
        <p:txBody>
          <a:bodyPr wrap="square" rtlCol="0">
            <a:spAutoFit/>
          </a:bodyPr>
          <a:lstStyle/>
          <a:p>
            <a:pPr algn="just"/>
            <a:r>
              <a:rPr lang="bn-BD" sz="2000" b="1" dirty="0" smtClean="0">
                <a:effectLst>
                  <a:outerShdw blurRad="38100" dist="38100" dir="2700000" algn="tl">
                    <a:srgbClr val="000000">
                      <a:alpha val="43137"/>
                    </a:srgbClr>
                  </a:outerShdw>
                </a:effectLst>
                <a:latin typeface="NikoshBAN" pitchFamily="2" charset="0"/>
                <a:cs typeface="NikoshBAN" pitchFamily="2" charset="0"/>
              </a:rPr>
              <a:t>সৃজনশীল প্র্রশ্ন:</a:t>
            </a:r>
            <a:endParaRPr lang="en-US" sz="2000" b="1" dirty="0" smtClean="0">
              <a:effectLst>
                <a:outerShdw blurRad="38100" dist="38100" dir="2700000" algn="tl">
                  <a:srgbClr val="000000">
                    <a:alpha val="43137"/>
                  </a:srgbClr>
                </a:outerShdw>
              </a:effectLst>
              <a:latin typeface="NikoshBAN" pitchFamily="2" charset="0"/>
              <a:cs typeface="NikoshBAN" pitchFamily="2" charset="0"/>
            </a:endParaRPr>
          </a:p>
          <a:p>
            <a:pPr algn="just"/>
            <a:r>
              <a:rPr lang="en-US" sz="2000" b="1" dirty="0" smtClean="0">
                <a:effectLst>
                  <a:outerShdw blurRad="38100" dist="38100" dir="2700000" algn="tl">
                    <a:srgbClr val="000000">
                      <a:alpha val="43137"/>
                    </a:srgbClr>
                  </a:outerShdw>
                </a:effectLst>
                <a:latin typeface="NikoshBAN" pitchFamily="2" charset="0"/>
                <a:cs typeface="NikoshBAN" pitchFamily="2" charset="0"/>
              </a:rPr>
              <a:t>1</a:t>
            </a:r>
            <a:r>
              <a:rPr lang="bn-BD" sz="2000" b="1" dirty="0" smtClean="0">
                <a:effectLst>
                  <a:outerShdw blurRad="38100" dist="38100" dir="2700000" algn="tl">
                    <a:srgbClr val="000000">
                      <a:alpha val="43137"/>
                    </a:srgbClr>
                  </a:outerShdw>
                </a:effectLst>
                <a:latin typeface="NikoshBAN" pitchFamily="2" charset="0"/>
                <a:cs typeface="NikoshBAN" pitchFamily="2" charset="0"/>
              </a:rPr>
              <a:t>। মালিহা ঈদের ছুটিতে ওর বাবা মায়ের সাথে ট্রেনে চড়ে ঢাকা থেকে বাড়িতে বেড়াতে যাচ্ছে। ট্রেন চলার সময় মালিহা লক্ষ করল ট্রেনের দরজা ও জানালা এবং তার বাবা-মা সহ অন্যান্য যাত্রীদের তুলনায় তার অবস্থানের কোনো পরিবর্তন হচ্ছে না। অথচ সে বাইরে তাকিয়ে দেখল ট্রেনটি গতিশীল। মালিহা তার বাবা ও মাকে কথাটি বলায় তারা বললেন পৃথিবীর কোনো বস্তু স্থির নয়, সকলে গতিশীল।</a:t>
            </a:r>
          </a:p>
          <a:p>
            <a:pPr algn="just"/>
            <a:r>
              <a:rPr lang="bn-BD" sz="2000" b="1" dirty="0" smtClean="0">
                <a:effectLst>
                  <a:outerShdw blurRad="38100" dist="38100" dir="2700000" algn="tl">
                    <a:srgbClr val="000000">
                      <a:alpha val="43137"/>
                    </a:srgbClr>
                  </a:outerShdw>
                </a:effectLst>
                <a:latin typeface="NikoshBAN" pitchFamily="2" charset="0"/>
                <a:cs typeface="NikoshBAN" pitchFamily="2" charset="0"/>
              </a:rPr>
              <a:t> ক.</a:t>
            </a:r>
            <a:r>
              <a:rPr lang="bn-BD" sz="2000" b="1" dirty="0" smtClean="0">
                <a:effectLst>
                  <a:outerShdw blurRad="38100" dist="38100" dir="2700000" algn="tl">
                    <a:srgbClr val="000000">
                      <a:alpha val="43137"/>
                    </a:srgbClr>
                  </a:outerShdw>
                </a:effectLst>
                <a:latin typeface="Mongolian Baiti" pitchFamily="66" charset="0"/>
                <a:cs typeface="NikoshBAN" pitchFamily="2" charset="0"/>
              </a:rPr>
              <a:t> গতি  কী?</a:t>
            </a:r>
          </a:p>
          <a:p>
            <a:pPr algn="just"/>
            <a:r>
              <a:rPr lang="bn-BD" sz="2000" b="1" dirty="0" smtClean="0">
                <a:effectLst>
                  <a:outerShdw blurRad="38100" dist="38100" dir="2700000" algn="tl">
                    <a:srgbClr val="000000">
                      <a:alpha val="43137"/>
                    </a:srgbClr>
                  </a:outerShdw>
                </a:effectLst>
                <a:latin typeface="Mongolian Baiti" pitchFamily="66" charset="0"/>
                <a:cs typeface="NikoshBAN" pitchFamily="2" charset="0"/>
              </a:rPr>
              <a:t> খ. প্রসঙ্গ-কাঠামো বলতে কী বুঝ?</a:t>
            </a:r>
          </a:p>
          <a:p>
            <a:pPr algn="just"/>
            <a:r>
              <a:rPr lang="bn-BD" sz="2000" b="1" dirty="0">
                <a:effectLst>
                  <a:outerShdw blurRad="38100" dist="38100" dir="2700000" algn="tl">
                    <a:srgbClr val="000000">
                      <a:alpha val="43137"/>
                    </a:srgbClr>
                  </a:outerShdw>
                </a:effectLst>
                <a:latin typeface="Mongolian Baiti" pitchFamily="66" charset="0"/>
                <a:cs typeface="NikoshBAN" pitchFamily="2" charset="0"/>
              </a:rPr>
              <a:t> </a:t>
            </a:r>
            <a:r>
              <a:rPr lang="bn-BD" sz="2000" b="1" dirty="0" smtClean="0">
                <a:effectLst>
                  <a:outerShdw blurRad="38100" dist="38100" dir="2700000" algn="tl">
                    <a:srgbClr val="000000">
                      <a:alpha val="43137"/>
                    </a:srgbClr>
                  </a:outerShdw>
                </a:effectLst>
                <a:latin typeface="Mongolian Baiti" pitchFamily="66" charset="0"/>
                <a:cs typeface="NikoshBAN" pitchFamily="2" charset="0"/>
              </a:rPr>
              <a:t>গ. ট্রেনটি গতিশীল হলেও মালিহার কাছে ট্রেনের সকল কিছু স্থির মনে</a:t>
            </a:r>
          </a:p>
          <a:p>
            <a:pPr algn="just"/>
            <a:r>
              <a:rPr lang="bn-BD" sz="2000" b="1" dirty="0">
                <a:effectLst>
                  <a:outerShdw blurRad="38100" dist="38100" dir="2700000" algn="tl">
                    <a:srgbClr val="000000">
                      <a:alpha val="43137"/>
                    </a:srgbClr>
                  </a:outerShdw>
                </a:effectLst>
                <a:latin typeface="Mongolian Baiti" pitchFamily="66" charset="0"/>
                <a:cs typeface="NikoshBAN" pitchFamily="2" charset="0"/>
              </a:rPr>
              <a:t> </a:t>
            </a:r>
            <a:r>
              <a:rPr lang="bn-BD" sz="2000" b="1" dirty="0" smtClean="0">
                <a:effectLst>
                  <a:outerShdw blurRad="38100" dist="38100" dir="2700000" algn="tl">
                    <a:srgbClr val="000000">
                      <a:alpha val="43137"/>
                    </a:srgbClr>
                  </a:outerShdw>
                </a:effectLst>
                <a:latin typeface="Mongolian Baiti" pitchFamily="66" charset="0"/>
                <a:cs typeface="NikoshBAN" pitchFamily="2" charset="0"/>
              </a:rPr>
              <a:t>   হওয়ার কারণ ব্যাখ্যা কর।</a:t>
            </a:r>
          </a:p>
          <a:p>
            <a:pPr algn="just"/>
            <a:r>
              <a:rPr lang="bn-BD" sz="2000" b="1" dirty="0" smtClean="0">
                <a:effectLst>
                  <a:outerShdw blurRad="38100" dist="38100" dir="2700000" algn="tl">
                    <a:srgbClr val="000000">
                      <a:alpha val="43137"/>
                    </a:srgbClr>
                  </a:outerShdw>
                </a:effectLst>
                <a:latin typeface="Mongolian Baiti" pitchFamily="66" charset="0"/>
                <a:cs typeface="NikoshBAN" pitchFamily="2" charset="0"/>
              </a:rPr>
              <a:t>ঘ. মালিহার বাবা-মা পৃথিবীর সকল বস্তুর গতি সম্পর্কে যে মন্তব্য করলেন</a:t>
            </a:r>
          </a:p>
          <a:p>
            <a:pPr algn="just"/>
            <a:r>
              <a:rPr lang="bn-BD" sz="2000" b="1" dirty="0">
                <a:effectLst>
                  <a:outerShdw blurRad="38100" dist="38100" dir="2700000" algn="tl">
                    <a:srgbClr val="000000">
                      <a:alpha val="43137"/>
                    </a:srgbClr>
                  </a:outerShdw>
                </a:effectLst>
                <a:latin typeface="Mongolian Baiti" pitchFamily="66" charset="0"/>
                <a:cs typeface="NikoshBAN" pitchFamily="2" charset="0"/>
              </a:rPr>
              <a:t> </a:t>
            </a:r>
            <a:r>
              <a:rPr lang="bn-BD" sz="2000" b="1" dirty="0" smtClean="0">
                <a:effectLst>
                  <a:outerShdw blurRad="38100" dist="38100" dir="2700000" algn="tl">
                    <a:srgbClr val="000000">
                      <a:alpha val="43137"/>
                    </a:srgbClr>
                  </a:outerShdw>
                </a:effectLst>
                <a:latin typeface="Mongolian Baiti" pitchFamily="66" charset="0"/>
                <a:cs typeface="NikoshBAN" pitchFamily="2" charset="0"/>
              </a:rPr>
              <a:t>  তার যথার্থতা আলোচনা কর।</a:t>
            </a:r>
          </a:p>
        </p:txBody>
      </p:sp>
      <p:grpSp>
        <p:nvGrpSpPr>
          <p:cNvPr id="5" name="Group 4"/>
          <p:cNvGrpSpPr/>
          <p:nvPr/>
        </p:nvGrpSpPr>
        <p:grpSpPr>
          <a:xfrm>
            <a:off x="249381" y="110840"/>
            <a:ext cx="3817794" cy="1149927"/>
            <a:chOff x="249381" y="110840"/>
            <a:chExt cx="2438400" cy="1149927"/>
          </a:xfrm>
        </p:grpSpPr>
        <p:sp>
          <p:nvSpPr>
            <p:cNvPr id="6" name="Right Arrow 5"/>
            <p:cNvSpPr/>
            <p:nvPr/>
          </p:nvSpPr>
          <p:spPr>
            <a:xfrm>
              <a:off x="249381" y="110840"/>
              <a:ext cx="2438400" cy="1149927"/>
            </a:xfrm>
            <a:prstGeom prst="rightArrow">
              <a:avLst>
                <a:gd name="adj1" fmla="val 81861"/>
                <a:gd name="adj2" fmla="val 53704"/>
              </a:avLst>
            </a:prstGeom>
            <a:gradFill flip="none" rotWithShape="1">
              <a:gsLst>
                <a:gs pos="97000">
                  <a:srgbClr val="03D4A8"/>
                </a:gs>
                <a:gs pos="100000">
                  <a:srgbClr val="0087E6"/>
                </a:gs>
                <a:gs pos="100000">
                  <a:srgbClr val="005CBF"/>
                </a:gs>
              </a:gsLst>
              <a:path path="shap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25819" y="348734"/>
              <a:ext cx="2126433" cy="707886"/>
            </a:xfrm>
            <a:prstGeom prst="rect">
              <a:avLst/>
            </a:prstGeom>
          </p:spPr>
          <p:txBody>
            <a:bodyPr wrap="square">
              <a:spAutoFit/>
            </a:bodyPr>
            <a:lstStyle/>
            <a:p>
              <a:pPr algn="ctr"/>
              <a:r>
                <a:rPr lang="bn-BD" sz="4000" b="1" dirty="0" smtClean="0">
                  <a:latin typeface="NikoshBAN" pitchFamily="2" charset="0"/>
                  <a:cs typeface="NikoshBAN" pitchFamily="2" charset="0"/>
                </a:rPr>
                <a:t>বাড়ির</a:t>
              </a:r>
              <a:r>
                <a:rPr lang="en-US" sz="4000" b="1" dirty="0" smtClean="0">
                  <a:latin typeface="NikoshBAN" pitchFamily="2" charset="0"/>
                  <a:cs typeface="NikoshBAN" pitchFamily="2" charset="0"/>
                </a:rPr>
                <a:t> </a:t>
              </a:r>
              <a:r>
                <a:rPr lang="bn-BD" sz="4000" b="1" dirty="0" smtClean="0">
                  <a:latin typeface="NikoshBAN" pitchFamily="2" charset="0"/>
                  <a:cs typeface="NikoshBAN" pitchFamily="2" charset="0"/>
                </a:rPr>
                <a:t>কাজ</a:t>
              </a:r>
              <a:endParaRPr lang="en-US" sz="4000" b="1" dirty="0">
                <a:latin typeface="NikoshBAN" pitchFamily="2" charset="0"/>
                <a:cs typeface="NikoshBAN" pitchFamily="2" charset="0"/>
              </a:endParaRPr>
            </a:p>
          </p:txBody>
        </p:sp>
      </p:grpSp>
    </p:spTree>
    <p:extLst>
      <p:ext uri="{BB962C8B-B14F-4D97-AF65-F5344CB8AC3E}">
        <p14:creationId xmlns:p14="http://schemas.microsoft.com/office/powerpoint/2010/main" val="36775450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372922" y="1217221"/>
            <a:ext cx="6183085" cy="2344058"/>
          </a:xfrm>
          <a:prstGeom prst="rect">
            <a:avLst/>
          </a:prstGeom>
          <a:ln>
            <a:noFill/>
          </a:ln>
          <a:effectLst>
            <a:outerShdw blurRad="190500" dist="228600" dir="2700000" algn="ctr">
              <a:srgbClr val="000000">
                <a:alpha val="30000"/>
              </a:srgbClr>
            </a:outerShdw>
          </a:effectLst>
          <a:scene3d>
            <a:camera prst="orthographicFront"/>
            <a:lightRig rig="glow" dir="t">
              <a:rot lat="0" lon="0" rev="4800000"/>
            </a:lightRig>
          </a:scene3d>
          <a:sp3d prstMaterial="matte">
            <a:bevelT w="127000" h="63500"/>
          </a:sp3d>
        </p:spPr>
        <p:txBody>
          <a:bodyPr wrap="none">
            <a:prstTxWarp prst="textPlain">
              <a:avLst/>
            </a:prstTxWarp>
            <a:spAutoFit/>
          </a:bodyPr>
          <a:lstStyle/>
          <a:p>
            <a:pPr algn="ctr"/>
            <a:r>
              <a:rPr lang="bn-BD" sz="41300" b="1" dirty="0" smtClean="0">
                <a:ln w="12700" cmpd="sng">
                  <a:solidFill>
                    <a:srgbClr val="FF0000"/>
                  </a:solidFill>
                  <a:prstDash val="solid"/>
                </a:ln>
                <a:blipFill dpi="0" rotWithShape="1">
                  <a:blip r:embed="rId3">
                    <a:extLst>
                      <a:ext uri="{28A0092B-C50C-407E-A947-70E740481C1C}">
                        <a14:useLocalDpi xmlns:a14="http://schemas.microsoft.com/office/drawing/2010/main" val="0"/>
                      </a:ext>
                    </a:extLst>
                  </a:blip>
                  <a:srcRect/>
                  <a:stretch>
                    <a:fillRect/>
                  </a:stretch>
                </a:blipFill>
                <a:effectLst>
                  <a:outerShdw blurRad="50800" dist="40000" dir="5400000" algn="tl" rotWithShape="0">
                    <a:srgbClr val="000000">
                      <a:shade val="5000"/>
                      <a:satMod val="120000"/>
                      <a:alpha val="33000"/>
                    </a:srgbClr>
                  </a:outerShdw>
                </a:effectLst>
                <a:latin typeface="NikoshBAN" pitchFamily="2" charset="0"/>
                <a:cs typeface="NikoshBAN" pitchFamily="2" charset="0"/>
              </a:rPr>
              <a:t>ধন্যবাদ</a:t>
            </a:r>
            <a:endParaRPr lang="en-US" sz="41300" b="1" dirty="0">
              <a:ln w="12700" cmpd="sng">
                <a:solidFill>
                  <a:srgbClr val="FF0000"/>
                </a:solidFill>
                <a:prstDash val="solid"/>
              </a:ln>
              <a:blipFill dpi="0" rotWithShape="1">
                <a:blip r:embed="rId3">
                  <a:extLst>
                    <a:ext uri="{28A0092B-C50C-407E-A947-70E740481C1C}">
                      <a14:useLocalDpi xmlns:a14="http://schemas.microsoft.com/office/drawing/2010/main" val="0"/>
                    </a:ext>
                  </a:extLst>
                </a:blip>
                <a:srcRect/>
                <a:stretch>
                  <a:fillRect/>
                </a:stretch>
              </a:blipFill>
              <a:effectLst>
                <a:outerShdw blurRad="50800" dist="40000" dir="5400000" algn="tl" rotWithShape="0">
                  <a:srgbClr val="000000">
                    <a:shade val="5000"/>
                    <a:satMod val="120000"/>
                    <a:alpha val="33000"/>
                  </a:srgbClr>
                </a:outerShdw>
              </a:effectLst>
              <a:latin typeface="NikoshBAN" pitchFamily="2" charset="0"/>
              <a:cs typeface="NikoshBAN" pitchFamily="2" charset="0"/>
            </a:endParaRPr>
          </a:p>
        </p:txBody>
      </p:sp>
      <p:sp>
        <p:nvSpPr>
          <p:cNvPr id="13" name="Rectangle 12"/>
          <p:cNvSpPr/>
          <p:nvPr/>
        </p:nvSpPr>
        <p:spPr>
          <a:xfrm>
            <a:off x="457200" y="4090781"/>
            <a:ext cx="7648575" cy="186204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r>
              <a:rPr lang="bn-BD" sz="11500" b="1" dirty="0" smtClean="0">
                <a:ln w="1905"/>
                <a:effectLst>
                  <a:outerShdw blurRad="38100" dist="38100" dir="2700000" algn="tl">
                    <a:srgbClr val="000000">
                      <a:alpha val="43137"/>
                    </a:srgbClr>
                  </a:outerShdw>
                </a:effectLst>
                <a:latin typeface="NikoshBAN" pitchFamily="2" charset="0"/>
                <a:cs typeface="NikoshBAN" pitchFamily="2" charset="0"/>
              </a:rPr>
              <a:t>সকলকে</a:t>
            </a:r>
            <a:endParaRPr lang="en-US" sz="11500" b="1" dirty="0">
              <a:ln w="1905"/>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2159422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3000" fill="hold"/>
                                        <p:tgtEl>
                                          <p:spTgt spid="13"/>
                                        </p:tgtEl>
                                        <p:attrNameLst>
                                          <p:attrName>ppt_x</p:attrName>
                                        </p:attrNameLst>
                                      </p:cBhvr>
                                      <p:tavLst>
                                        <p:tav tm="0">
                                          <p:val>
                                            <p:strVal val="#ppt_x"/>
                                          </p:val>
                                        </p:tav>
                                        <p:tav tm="100000">
                                          <p:val>
                                            <p:strVal val="#ppt_x"/>
                                          </p:val>
                                        </p:tav>
                                      </p:tavLst>
                                    </p:anim>
                                    <p:anim calcmode="lin" valueType="num">
                                      <p:cBhvr additive="base">
                                        <p:cTn id="8" dur="3000" fill="hold"/>
                                        <p:tgtEl>
                                          <p:spTgt spid="13"/>
                                        </p:tgtEl>
                                        <p:attrNameLst>
                                          <p:attrName>ppt_y</p:attrName>
                                        </p:attrNameLst>
                                      </p:cBhvr>
                                      <p:tavLst>
                                        <p:tav tm="0">
                                          <p:val>
                                            <p:strVal val="1+#ppt_h/2"/>
                                          </p:val>
                                        </p:tav>
                                        <p:tav tm="100000">
                                          <p:val>
                                            <p:strVal val="#ppt_y"/>
                                          </p:val>
                                        </p:tav>
                                      </p:tavLst>
                                    </p:anim>
                                  </p:childTnLst>
                                </p:cTn>
                              </p:par>
                              <p:par>
                                <p:cTn id="9" presetID="55"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1000" fill="hold"/>
                                        <p:tgtEl>
                                          <p:spTgt spid="12"/>
                                        </p:tgtEl>
                                        <p:attrNameLst>
                                          <p:attrName>ppt_w</p:attrName>
                                        </p:attrNameLst>
                                      </p:cBhvr>
                                      <p:tavLst>
                                        <p:tav tm="0">
                                          <p:val>
                                            <p:strVal val="#ppt_w*0.70"/>
                                          </p:val>
                                        </p:tav>
                                        <p:tav tm="100000">
                                          <p:val>
                                            <p:strVal val="#ppt_w"/>
                                          </p:val>
                                        </p:tav>
                                      </p:tavLst>
                                    </p:anim>
                                    <p:anim calcmode="lin" valueType="num">
                                      <p:cBhvr>
                                        <p:cTn id="12" dur="1000" fill="hold"/>
                                        <p:tgtEl>
                                          <p:spTgt spid="12"/>
                                        </p:tgtEl>
                                        <p:attrNameLst>
                                          <p:attrName>ppt_h</p:attrName>
                                        </p:attrNameLst>
                                      </p:cBhvr>
                                      <p:tavLst>
                                        <p:tav tm="0">
                                          <p:val>
                                            <p:strVal val="#ppt_h"/>
                                          </p:val>
                                        </p:tav>
                                        <p:tav tm="100000">
                                          <p:val>
                                            <p:strVal val="#ppt_h"/>
                                          </p:val>
                                        </p:tav>
                                      </p:tavLst>
                                    </p:anim>
                                    <p:animEffect transition="in" filter="fade">
                                      <p:cBhvr>
                                        <p:cTn id="1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96191" y="3691972"/>
            <a:ext cx="6515100" cy="2700739"/>
          </a:xfrm>
          <a:prstGeom prst="rect">
            <a:avLst/>
          </a:prstGeom>
          <a:noFill/>
        </p:spPr>
        <p:txBody>
          <a:bodyPr wrap="square" rtlCol="0">
            <a:spAutoFit/>
          </a:bodyPr>
          <a:lstStyle/>
          <a:p>
            <a:pPr algn="ctr"/>
            <a:r>
              <a:rPr lang="en-US" sz="4950" dirty="0" err="1">
                <a:latin typeface="SutonnyMJ" pitchFamily="2" charset="0"/>
                <a:cs typeface="SutonnyMJ" pitchFamily="2" charset="0"/>
              </a:rPr>
              <a:t>Aveyj</a:t>
            </a:r>
            <a:r>
              <a:rPr lang="en-US" sz="4950" dirty="0">
                <a:latin typeface="SutonnyMJ" pitchFamily="2" charset="0"/>
                <a:cs typeface="SutonnyMJ" pitchFamily="2" charset="0"/>
              </a:rPr>
              <a:t> </a:t>
            </a:r>
            <a:r>
              <a:rPr lang="en-US" sz="4950" dirty="0" err="1">
                <a:latin typeface="SutonnyMJ" pitchFamily="2" charset="0"/>
                <a:cs typeface="SutonnyMJ" pitchFamily="2" charset="0"/>
              </a:rPr>
              <a:t>Kvjvg</a:t>
            </a:r>
            <a:r>
              <a:rPr lang="en-US" sz="4950" dirty="0">
                <a:latin typeface="SutonnyMJ" pitchFamily="2" charset="0"/>
                <a:cs typeface="SutonnyMJ" pitchFamily="2" charset="0"/>
              </a:rPr>
              <a:t> </a:t>
            </a:r>
            <a:r>
              <a:rPr lang="en-US" sz="4950" dirty="0" err="1">
                <a:latin typeface="SutonnyMJ" pitchFamily="2" charset="0"/>
                <a:cs typeface="SutonnyMJ" pitchFamily="2" charset="0"/>
              </a:rPr>
              <a:t>AvRv</a:t>
            </a:r>
            <a:r>
              <a:rPr lang="en-US" sz="4950" dirty="0">
                <a:latin typeface="SutonnyMJ" pitchFamily="2" charset="0"/>
                <a:cs typeface="SutonnyMJ" pitchFamily="2" charset="0"/>
              </a:rPr>
              <a:t>` </a:t>
            </a:r>
            <a:r>
              <a:rPr lang="en-US" sz="4950" dirty="0" err="1">
                <a:latin typeface="SutonnyMJ" pitchFamily="2" charset="0"/>
                <a:cs typeface="SutonnyMJ" pitchFamily="2" charset="0"/>
              </a:rPr>
              <a:t>iæ‡ej</a:t>
            </a:r>
            <a:r>
              <a:rPr lang="en-US" sz="4950" dirty="0">
                <a:latin typeface="SutonnyMJ" pitchFamily="2" charset="0"/>
                <a:cs typeface="SutonnyMJ" pitchFamily="2" charset="0"/>
              </a:rPr>
              <a:t>,</a:t>
            </a:r>
            <a:endParaRPr lang="bn-BD" sz="4950" dirty="0">
              <a:latin typeface="NikoshBAN" pitchFamily="2" charset="0"/>
              <a:cs typeface="NikoshBAN" pitchFamily="2" charset="0"/>
            </a:endParaRPr>
          </a:p>
          <a:p>
            <a:pPr algn="ctr"/>
            <a:r>
              <a:rPr lang="bn-BD" sz="2400" dirty="0">
                <a:latin typeface="NikoshBAN" pitchFamily="2" charset="0"/>
                <a:cs typeface="NikoshBAN" pitchFamily="2" charset="0"/>
              </a:rPr>
              <a:t>সহকারী শিক্ষক</a:t>
            </a:r>
          </a:p>
          <a:p>
            <a:pPr algn="ctr"/>
            <a:r>
              <a:rPr lang="en-US" sz="3600" dirty="0" err="1">
                <a:latin typeface="SutonnyMJ" pitchFamily="2" charset="0"/>
                <a:cs typeface="SutonnyMJ" pitchFamily="2" charset="0"/>
              </a:rPr>
              <a:t>knx</a:t>
            </a:r>
            <a:r>
              <a:rPr lang="en-US" sz="3600" dirty="0">
                <a:latin typeface="SutonnyMJ" pitchFamily="2" charset="0"/>
                <a:cs typeface="SutonnyMJ" pitchFamily="2" charset="0"/>
              </a:rPr>
              <a:t>` </a:t>
            </a:r>
            <a:r>
              <a:rPr lang="en-US" sz="3600" dirty="0" err="1">
                <a:latin typeface="SutonnyMJ" pitchFamily="2" charset="0"/>
                <a:cs typeface="SutonnyMJ" pitchFamily="2" charset="0"/>
              </a:rPr>
              <a:t>AvjvDwÏb</a:t>
            </a:r>
            <a:r>
              <a:rPr lang="en-US" sz="3600" dirty="0">
                <a:latin typeface="SutonnyMJ" pitchFamily="2" charset="0"/>
                <a:cs typeface="SutonnyMJ" pitchFamily="2" charset="0"/>
              </a:rPr>
              <a:t> D”P we`¨</a:t>
            </a:r>
            <a:r>
              <a:rPr lang="en-US" sz="3600" dirty="0" err="1">
                <a:latin typeface="SutonnyMJ" pitchFamily="2" charset="0"/>
                <a:cs typeface="SutonnyMJ" pitchFamily="2" charset="0"/>
              </a:rPr>
              <a:t>vjq</a:t>
            </a:r>
            <a:r>
              <a:rPr lang="en-US" sz="3600" dirty="0">
                <a:latin typeface="SutonnyMJ" pitchFamily="2" charset="0"/>
                <a:cs typeface="SutonnyMJ" pitchFamily="2" charset="0"/>
              </a:rPr>
              <a:t>, </a:t>
            </a:r>
            <a:r>
              <a:rPr lang="en-US" sz="3600" dirty="0" err="1">
                <a:latin typeface="SutonnyMJ" pitchFamily="2" charset="0"/>
                <a:cs typeface="SutonnyMJ" pitchFamily="2" charset="0"/>
              </a:rPr>
              <a:t>wgR©vcyi</a:t>
            </a:r>
            <a:r>
              <a:rPr lang="en-US" sz="3600" dirty="0">
                <a:latin typeface="SutonnyMJ" pitchFamily="2" charset="0"/>
                <a:cs typeface="SutonnyMJ" pitchFamily="2" charset="0"/>
              </a:rPr>
              <a:t>, </a:t>
            </a:r>
            <a:r>
              <a:rPr lang="en-US" sz="3600" dirty="0" err="1">
                <a:latin typeface="SutonnyMJ" pitchFamily="2" charset="0"/>
                <a:cs typeface="SutonnyMJ" pitchFamily="2" charset="0"/>
              </a:rPr>
              <a:t>cvKzw</a:t>
            </a:r>
            <a:r>
              <a:rPr lang="en-US" sz="3600" dirty="0">
                <a:latin typeface="SutonnyMJ" pitchFamily="2" charset="0"/>
                <a:cs typeface="SutonnyMJ" pitchFamily="2" charset="0"/>
              </a:rPr>
              <a:t>›`qv, </a:t>
            </a:r>
            <a:r>
              <a:rPr lang="en-US" sz="3600" dirty="0" err="1">
                <a:latin typeface="SutonnyMJ" pitchFamily="2" charset="0"/>
                <a:cs typeface="SutonnyMJ" pitchFamily="2" charset="0"/>
              </a:rPr>
              <a:t>wK‡kviMÄ</a:t>
            </a:r>
            <a:r>
              <a:rPr lang="en-US" sz="3600" dirty="0">
                <a:latin typeface="SutonnyMJ" pitchFamily="2" charset="0"/>
                <a:cs typeface="SutonnyMJ" pitchFamily="2" charset="0"/>
              </a:rPr>
              <a:t>| </a:t>
            </a:r>
          </a:p>
          <a:p>
            <a:pPr algn="ctr"/>
            <a:endParaRPr lang="bn-BD" sz="2400" dirty="0">
              <a:latin typeface="NikoshBAN" pitchFamily="2" charset="0"/>
              <a:cs typeface="NikoshBAN" pitchFamily="2"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4600" y="1028700"/>
            <a:ext cx="2571750" cy="2450753"/>
          </a:xfrm>
          <a:prstGeom prst="rect">
            <a:avLst/>
          </a:prstGeom>
        </p:spPr>
      </p:pic>
      <p:sp>
        <p:nvSpPr>
          <p:cNvPr id="2" name="Rectangle 1"/>
          <p:cNvSpPr/>
          <p:nvPr/>
        </p:nvSpPr>
        <p:spPr>
          <a:xfrm>
            <a:off x="1600200" y="341147"/>
            <a:ext cx="4572000" cy="584775"/>
          </a:xfrm>
          <a:prstGeom prst="rect">
            <a:avLst/>
          </a:prstGeom>
        </p:spPr>
        <p:txBody>
          <a:bodyPr wrap="square">
            <a:spAutoFit/>
          </a:bodyPr>
          <a:lstStyle/>
          <a:p>
            <a:pPr algn="ctr"/>
            <a:r>
              <a:rPr lang="bn-BD" sz="3200" b="1" dirty="0">
                <a:effectLst>
                  <a:outerShdw blurRad="38100" dist="38100" dir="2700000" algn="tl">
                    <a:srgbClr val="000000">
                      <a:alpha val="43137"/>
                    </a:srgbClr>
                  </a:outerShdw>
                </a:effectLst>
              </a:rPr>
              <a:t>শিক্ষক পরিচিতি</a:t>
            </a:r>
            <a:endParaRPr 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47486372"/>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path" presetSubtype="0" accel="50000" decel="50000" fill="hold" nodeType="clickEffect">
                                  <p:stCondLst>
                                    <p:cond delay="0"/>
                                  </p:stCondLst>
                                  <p:childTnLst>
                                    <p:animMotion origin="layout" path="M 0 0 C 0.069 0 0.125 0.056 0.125 0.125 C 0.125 0.194 0.069 0.25 0 0.25 C -0.069 0.25 -0.125 0.194 -0.125 0.125 C -0.125 0.056 -0.069 0 0 0 Z" pathEditMode="relative" ptsTypes="">
                                      <p:cBhvr>
                                        <p:cTn id="16" dur="2000" fill="hold"/>
                                        <p:tgtEl>
                                          <p:spTgt spid="3">
                                            <p:txEl>
                                              <p:pRg st="1" end="1"/>
                                            </p:txEl>
                                          </p:spTgt>
                                        </p:tgtEl>
                                        <p:attrNameLst>
                                          <p:attrName>ppt_x</p:attrName>
                                          <p:attrName>ppt_y</p:attrName>
                                        </p:attrNameLst>
                                      </p:cBhvr>
                                    </p:animMotion>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3"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2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54842" y="1034520"/>
            <a:ext cx="8276542" cy="5429812"/>
            <a:chOff x="4682836" y="1048375"/>
            <a:chExt cx="3948548" cy="5429812"/>
          </a:xfrm>
        </p:grpSpPr>
        <p:pic>
          <p:nvPicPr>
            <p:cNvPr id="6" name="Picture Placeholder 6" descr="Monogram College.jpg"/>
            <p:cNvPicPr>
              <a:picLocks noChangeAspect="1"/>
            </p:cNvPicPr>
            <p:nvPr/>
          </p:nvPicPr>
          <p:blipFill>
            <a:blip r:embed="rId2"/>
            <a:stretch>
              <a:fillRect/>
            </a:stretch>
          </p:blipFill>
          <p:spPr>
            <a:xfrm>
              <a:off x="6054435" y="1048375"/>
              <a:ext cx="1482436" cy="1805665"/>
            </a:xfrm>
            <a:prstGeom prst="round2DiagRect">
              <a:avLst>
                <a:gd name="adj1" fmla="val 16667"/>
                <a:gd name="adj2" fmla="val 18261"/>
              </a:avLst>
            </a:prstGeom>
            <a:ln w="88900" cap="sq">
              <a:solidFill>
                <a:srgbClr val="FFFFFF"/>
              </a:solidFill>
              <a:miter lim="800000"/>
            </a:ln>
            <a:effectLst>
              <a:outerShdw blurRad="254000" algn="tl" rotWithShape="0">
                <a:srgbClr val="000000">
                  <a:alpha val="43000"/>
                </a:srgbClr>
              </a:outerShdw>
            </a:effectLst>
            <a:scene3d>
              <a:camera prst="orthographicFront"/>
              <a:lightRig rig="threePt" dir="t"/>
            </a:scene3d>
            <a:sp3d>
              <a:bevelT prst="angle"/>
            </a:sp3d>
          </p:spPr>
        </p:pic>
        <p:sp>
          <p:nvSpPr>
            <p:cNvPr id="7" name="TextBox 6"/>
            <p:cNvSpPr txBox="1"/>
            <p:nvPr/>
          </p:nvSpPr>
          <p:spPr>
            <a:xfrm>
              <a:off x="4682836" y="3061867"/>
              <a:ext cx="3948548" cy="3416320"/>
            </a:xfrm>
            <a:prstGeom prst="rect">
              <a:avLst/>
            </a:prstGeom>
            <a:noFill/>
            <a:ln w="130175">
              <a:solidFill>
                <a:schemeClr val="accent3">
                  <a:lumMod val="40000"/>
                  <a:lumOff val="60000"/>
                </a:schemeClr>
              </a:solidFill>
            </a:ln>
          </p:spPr>
          <p:txBody>
            <a:bodyPr wrap="square" rtlCol="0">
              <a:spAutoFit/>
            </a:bodyPr>
            <a:lstStyle/>
            <a:p>
              <a:pPr algn="ctr">
                <a:defRPr/>
              </a:pPr>
              <a:r>
                <a:rPr lang="bn-BD" sz="4800" dirty="0">
                  <a:solidFill>
                    <a:srgbClr val="008000"/>
                  </a:solidFill>
                  <a:effectLst>
                    <a:outerShdw blurRad="38100" dist="38100" dir="2700000" algn="tl">
                      <a:srgbClr val="000000">
                        <a:alpha val="43137"/>
                      </a:srgbClr>
                    </a:outerShdw>
                  </a:effectLst>
                  <a:latin typeface="NikoshBAN" pitchFamily="2" charset="0"/>
                  <a:cs typeface="NikoshBAN" pitchFamily="2" charset="0"/>
                </a:rPr>
                <a:t>শ্রেণি:</a:t>
              </a:r>
              <a:r>
                <a:rPr lang="en-US" sz="4800" dirty="0">
                  <a:solidFill>
                    <a:srgbClr val="008000"/>
                  </a:solidFill>
                  <a:effectLst>
                    <a:outerShdw blurRad="38100" dist="38100" dir="2700000" algn="tl">
                      <a:srgbClr val="000000">
                        <a:alpha val="43137"/>
                      </a:srgbClr>
                    </a:outerShdw>
                  </a:effectLst>
                  <a:latin typeface="NikoshBAN" pitchFamily="2" charset="0"/>
                  <a:cs typeface="NikoshBAN" pitchFamily="2" charset="0"/>
                </a:rPr>
                <a:t> </a:t>
              </a:r>
              <a:r>
                <a:rPr lang="bn-BD" sz="4800" dirty="0">
                  <a:solidFill>
                    <a:srgbClr val="008000"/>
                  </a:solidFill>
                  <a:effectLst>
                    <a:outerShdw blurRad="38100" dist="38100" dir="2700000" algn="tl">
                      <a:srgbClr val="000000">
                        <a:alpha val="43137"/>
                      </a:srgbClr>
                    </a:outerShdw>
                  </a:effectLst>
                  <a:latin typeface="NikoshBAN" pitchFamily="2" charset="0"/>
                  <a:cs typeface="NikoshBAN" pitchFamily="2" charset="0"/>
                </a:rPr>
                <a:t>ষষ্ঠ</a:t>
              </a:r>
            </a:p>
            <a:p>
              <a:pPr algn="ctr"/>
              <a:r>
                <a:rPr lang="bn-BD" sz="4400" dirty="0">
                  <a:solidFill>
                    <a:srgbClr val="0070C0"/>
                  </a:solidFill>
                  <a:latin typeface="NikoshBAN" pitchFamily="2" charset="0"/>
                  <a:cs typeface="NikoshBAN" pitchFamily="2" charset="0"/>
                </a:rPr>
                <a:t>বিষয়</a:t>
              </a:r>
              <a:r>
                <a:rPr lang="en-US" sz="4400" dirty="0">
                  <a:solidFill>
                    <a:srgbClr val="0070C0"/>
                  </a:solidFill>
                  <a:latin typeface="NikoshBAN" pitchFamily="2" charset="0"/>
                  <a:cs typeface="NikoshBAN" pitchFamily="2" charset="0"/>
                </a:rPr>
                <a:t>:</a:t>
              </a:r>
              <a:r>
                <a:rPr lang="bn-BD" sz="4400" dirty="0">
                  <a:solidFill>
                    <a:srgbClr val="0070C0"/>
                  </a:solidFill>
                  <a:latin typeface="NikoshBAN" pitchFamily="2" charset="0"/>
                  <a:cs typeface="NikoshBAN" pitchFamily="2" charset="0"/>
                </a:rPr>
                <a:t> বিজ্ঞান </a:t>
              </a:r>
            </a:p>
            <a:p>
              <a:pPr algn="ctr">
                <a:defRPr/>
              </a:pPr>
              <a:r>
                <a:rPr lang="bn-BD" sz="4400" dirty="0" smtClean="0">
                  <a:solidFill>
                    <a:srgbClr val="008000"/>
                  </a:solidFill>
                  <a:latin typeface="NikoshBAN" pitchFamily="2" charset="0"/>
                  <a:cs typeface="NikoshBAN" pitchFamily="2" charset="0"/>
                </a:rPr>
                <a:t>অধ্যায়: দশম</a:t>
              </a:r>
              <a:endParaRPr lang="bn-BD" sz="4400" dirty="0">
                <a:solidFill>
                  <a:srgbClr val="008000"/>
                </a:solidFill>
                <a:latin typeface="NikoshBAN" pitchFamily="2" charset="0"/>
                <a:cs typeface="NikoshBAN" pitchFamily="2" charset="0"/>
              </a:endParaRPr>
            </a:p>
            <a:p>
              <a:pPr algn="ctr">
                <a:defRPr/>
              </a:pPr>
              <a:r>
                <a:rPr lang="bn-BD" sz="4000" dirty="0" smtClean="0">
                  <a:solidFill>
                    <a:schemeClr val="tx2">
                      <a:lumMod val="60000"/>
                      <a:lumOff val="40000"/>
                    </a:schemeClr>
                  </a:solidFill>
                  <a:latin typeface="NikoshBAN" pitchFamily="2" charset="0"/>
                  <a:cs typeface="NikoshBAN" pitchFamily="2" charset="0"/>
                </a:rPr>
                <a:t>সময়:</a:t>
              </a:r>
              <a:r>
                <a:rPr lang="en-US" sz="4000" dirty="0">
                  <a:solidFill>
                    <a:schemeClr val="tx2">
                      <a:lumMod val="60000"/>
                      <a:lumOff val="40000"/>
                    </a:schemeClr>
                  </a:solidFill>
                  <a:latin typeface="NikoshBAN" pitchFamily="2" charset="0"/>
                  <a:cs typeface="NikoshBAN" pitchFamily="2" charset="0"/>
                </a:rPr>
                <a:t> </a:t>
              </a:r>
              <a:r>
                <a:rPr lang="en-US" sz="4000" dirty="0" smtClean="0">
                  <a:solidFill>
                    <a:schemeClr val="tx2">
                      <a:lumMod val="60000"/>
                      <a:lumOff val="40000"/>
                    </a:schemeClr>
                  </a:solidFill>
                  <a:latin typeface="NikoshBAN" pitchFamily="2" charset="0"/>
                  <a:cs typeface="NikoshBAN" pitchFamily="2" charset="0"/>
                </a:rPr>
                <a:t>৪০ </a:t>
              </a:r>
              <a:r>
                <a:rPr lang="bn-BD" sz="4000" dirty="0" smtClean="0">
                  <a:solidFill>
                    <a:schemeClr val="tx2">
                      <a:lumMod val="60000"/>
                      <a:lumOff val="40000"/>
                    </a:schemeClr>
                  </a:solidFill>
                  <a:latin typeface="NikoshBAN" pitchFamily="2" charset="0"/>
                  <a:cs typeface="NikoshBAN" pitchFamily="2" charset="0"/>
                </a:rPr>
                <a:t>মিনিট</a:t>
              </a:r>
              <a:r>
                <a:rPr lang="bn-BD" sz="4000" dirty="0">
                  <a:solidFill>
                    <a:schemeClr val="tx2">
                      <a:lumMod val="60000"/>
                      <a:lumOff val="40000"/>
                    </a:schemeClr>
                  </a:solidFill>
                  <a:latin typeface="NikoshBAN" pitchFamily="2" charset="0"/>
                  <a:cs typeface="NikoshBAN" pitchFamily="2" charset="0"/>
                </a:rPr>
                <a:t>।</a:t>
              </a:r>
            </a:p>
            <a:p>
              <a:pPr algn="ctr">
                <a:defRPr/>
              </a:pPr>
              <a:r>
                <a:rPr lang="bn-BD" sz="3200" dirty="0">
                  <a:solidFill>
                    <a:schemeClr val="accent6">
                      <a:lumMod val="50000"/>
                    </a:schemeClr>
                  </a:solidFill>
                  <a:latin typeface="NikoshBAN" pitchFamily="2" charset="0"/>
                  <a:cs typeface="NikoshBAN" pitchFamily="2" charset="0"/>
                </a:rPr>
                <a:t>তারিখ: </a:t>
              </a:r>
              <a:r>
                <a:rPr lang="bn-BD" sz="3200" dirty="0" smtClean="0">
                  <a:solidFill>
                    <a:schemeClr val="accent6">
                      <a:lumMod val="50000"/>
                    </a:schemeClr>
                  </a:solidFill>
                  <a:latin typeface="NikoshBAN" pitchFamily="2" charset="0"/>
                  <a:cs typeface="NikoshBAN" pitchFamily="2" charset="0"/>
                </a:rPr>
                <a:t>২৪/</a:t>
              </a:r>
              <a:r>
                <a:rPr lang="en-US" sz="3200" smtClean="0">
                  <a:solidFill>
                    <a:schemeClr val="accent6">
                      <a:lumMod val="50000"/>
                    </a:schemeClr>
                  </a:solidFill>
                  <a:latin typeface="NikoshBAN" pitchFamily="2" charset="0"/>
                  <a:cs typeface="NikoshBAN" pitchFamily="2" charset="0"/>
                </a:rPr>
                <a:t>11</a:t>
              </a:r>
              <a:r>
                <a:rPr lang="bn-BD" sz="3200" smtClean="0">
                  <a:solidFill>
                    <a:schemeClr val="accent6">
                      <a:lumMod val="50000"/>
                    </a:schemeClr>
                  </a:solidFill>
                  <a:latin typeface="NikoshBAN" pitchFamily="2" charset="0"/>
                  <a:cs typeface="NikoshBAN" pitchFamily="2" charset="0"/>
                </a:rPr>
                <a:t>/২০</a:t>
              </a:r>
              <a:r>
                <a:rPr lang="en-US" sz="3200" dirty="0" smtClean="0">
                  <a:solidFill>
                    <a:schemeClr val="accent6">
                      <a:lumMod val="50000"/>
                    </a:schemeClr>
                  </a:solidFill>
                  <a:latin typeface="SumeshwariMJ" pitchFamily="2" charset="0"/>
                  <a:cs typeface="NikoshBAN" pitchFamily="2" charset="0"/>
                </a:rPr>
                <a:t>১৯</a:t>
              </a:r>
              <a:r>
                <a:rPr lang="bn-BD" sz="3200" dirty="0" smtClean="0">
                  <a:solidFill>
                    <a:schemeClr val="accent6">
                      <a:lumMod val="50000"/>
                    </a:schemeClr>
                  </a:solidFill>
                  <a:latin typeface="NikoshBAN" pitchFamily="2" charset="0"/>
                  <a:cs typeface="NikoshBAN" pitchFamily="2" charset="0"/>
                </a:rPr>
                <a:t> </a:t>
              </a:r>
              <a:r>
                <a:rPr lang="bn-BD" sz="3200" dirty="0">
                  <a:solidFill>
                    <a:schemeClr val="accent6">
                      <a:lumMod val="50000"/>
                    </a:schemeClr>
                  </a:solidFill>
                  <a:latin typeface="NikoshBAN" pitchFamily="2" charset="0"/>
                  <a:cs typeface="NikoshBAN" pitchFamily="2" charset="0"/>
                </a:rPr>
                <a:t>ইং</a:t>
              </a:r>
              <a:endParaRPr lang="en-US" sz="3200" dirty="0">
                <a:solidFill>
                  <a:schemeClr val="accent6">
                    <a:lumMod val="50000"/>
                  </a:schemeClr>
                </a:solidFill>
                <a:latin typeface="NikoshBAN" pitchFamily="2" charset="0"/>
                <a:cs typeface="NikoshBAN" pitchFamily="2" charset="0"/>
              </a:endParaRPr>
            </a:p>
          </p:txBody>
        </p:sp>
      </p:grpSp>
      <p:grpSp>
        <p:nvGrpSpPr>
          <p:cNvPr id="11" name="Group 10"/>
          <p:cNvGrpSpPr/>
          <p:nvPr/>
        </p:nvGrpSpPr>
        <p:grpSpPr>
          <a:xfrm>
            <a:off x="3128481" y="157024"/>
            <a:ext cx="2842492" cy="979049"/>
            <a:chOff x="986972" y="217718"/>
            <a:chExt cx="7077365" cy="1063831"/>
          </a:xfrm>
        </p:grpSpPr>
        <p:sp>
          <p:nvSpPr>
            <p:cNvPr id="12" name="Right Arrow 11"/>
            <p:cNvSpPr/>
            <p:nvPr/>
          </p:nvSpPr>
          <p:spPr>
            <a:xfrm rot="5400000">
              <a:off x="3993739" y="-2789049"/>
              <a:ext cx="1063831" cy="7077365"/>
            </a:xfrm>
            <a:prstGeom prst="rightArrow">
              <a:avLst>
                <a:gd name="adj1" fmla="val 81861"/>
                <a:gd name="adj2" fmla="val 53704"/>
              </a:avLst>
            </a:prstGeom>
            <a:solidFill>
              <a:schemeClr val="accent5">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1372923" y="224974"/>
              <a:ext cx="6470074" cy="836072"/>
            </a:xfrm>
            <a:prstGeom prst="rect">
              <a:avLst/>
            </a:prstGeom>
            <a:noFill/>
          </p:spPr>
          <p:txBody>
            <a:bodyPr wrap="square" rtlCol="0">
              <a:spAutoFit/>
            </a:bodyPr>
            <a:lstStyle/>
            <a:p>
              <a:pPr algn="ctr"/>
              <a:r>
                <a:rPr lang="bn-BD" sz="4400" dirty="0" smtClean="0">
                  <a:solidFill>
                    <a:schemeClr val="bg1"/>
                  </a:solidFill>
                  <a:latin typeface="NikoshBAN" pitchFamily="2" charset="0"/>
                  <a:cs typeface="NikoshBAN" pitchFamily="2" charset="0"/>
                  <a:sym typeface="Wingdings"/>
                </a:rPr>
                <a:t>পরিচিতি</a:t>
              </a:r>
              <a:endParaRPr lang="en-US" sz="4400" dirty="0">
                <a:solidFill>
                  <a:schemeClr val="bg1"/>
                </a:solidFill>
                <a:latin typeface="NikoshBAN" pitchFamily="2" charset="0"/>
                <a:cs typeface="NikoshBAN" pitchFamily="2" charset="0"/>
              </a:endParaRPr>
            </a:p>
          </p:txBody>
        </p:sp>
      </p:grpSp>
    </p:spTree>
    <p:extLst>
      <p:ext uri="{BB962C8B-B14F-4D97-AF65-F5344CB8AC3E}">
        <p14:creationId xmlns:p14="http://schemas.microsoft.com/office/powerpoint/2010/main" val="2135600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p:cNvGrpSpPr/>
          <p:nvPr/>
        </p:nvGrpSpPr>
        <p:grpSpPr>
          <a:xfrm>
            <a:off x="166253" y="1094510"/>
            <a:ext cx="8783783" cy="4975549"/>
            <a:chOff x="166253" y="1011380"/>
            <a:chExt cx="8783783" cy="4975549"/>
          </a:xfrm>
        </p:grpSpPr>
        <p:grpSp>
          <p:nvGrpSpPr>
            <p:cNvPr id="31" name="Group 30"/>
            <p:cNvGrpSpPr/>
            <p:nvPr/>
          </p:nvGrpSpPr>
          <p:grpSpPr>
            <a:xfrm>
              <a:off x="166253" y="1011380"/>
              <a:ext cx="8728364" cy="3119008"/>
              <a:chOff x="166253" y="1011380"/>
              <a:chExt cx="8728364" cy="3119008"/>
            </a:xfrm>
          </p:grpSpPr>
          <p:grpSp>
            <p:nvGrpSpPr>
              <p:cNvPr id="12" name="Group 11"/>
              <p:cNvGrpSpPr/>
              <p:nvPr/>
            </p:nvGrpSpPr>
            <p:grpSpPr>
              <a:xfrm>
                <a:off x="290944" y="1011380"/>
                <a:ext cx="8467726" cy="2840184"/>
                <a:chOff x="290944" y="1011380"/>
                <a:chExt cx="8467726" cy="2840184"/>
              </a:xfrm>
            </p:grpSpPr>
            <p:pic>
              <p:nvPicPr>
                <p:cNvPr id="13" name="Picture 11" descr="C:\Users\DOEL\Desktop\7=cut\gotti\rty54y645y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944" y="1440873"/>
                  <a:ext cx="1773383" cy="241069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C:\Users\DOEL\Desktop\ata\IMG_20140923_123833.jpg"/>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2119744" y="1011380"/>
                  <a:ext cx="4918366" cy="278476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C:\Users\DOEL\Desktop\7=cut\gotti\54y54yh.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63220" y="1342159"/>
                  <a:ext cx="1695450" cy="2495550"/>
                </a:xfrm>
                <a:prstGeom prst="rect">
                  <a:avLst/>
                </a:prstGeom>
                <a:noFill/>
                <a:extLst>
                  <a:ext uri="{909E8E84-426E-40DD-AFC4-6F175D3DCCD1}">
                    <a14:hiddenFill xmlns:a14="http://schemas.microsoft.com/office/drawing/2010/main">
                      <a:solidFill>
                        <a:srgbClr val="FFFFFF"/>
                      </a:solidFill>
                    </a14:hiddenFill>
                  </a:ext>
                </a:extLst>
              </p:spPr>
            </p:pic>
          </p:grpSp>
          <p:pic>
            <p:nvPicPr>
              <p:cNvPr id="3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6253" y="3782293"/>
                <a:ext cx="8728364" cy="34809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3236" y="5638834"/>
              <a:ext cx="8686800" cy="34809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7153" y="4067548"/>
            <a:ext cx="1052083" cy="1097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6" descr="C:\Users\DOEL\Desktop\graphics-walking-796733.gif"/>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358755" y="3034147"/>
            <a:ext cx="619125" cy="10668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1" descr="C:\Users\DOEL\Desktop\GIF=25-9-14\school20.gif"/>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flipH="1">
            <a:off x="-2590801" y="5098474"/>
            <a:ext cx="11568545" cy="71765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C:\Users\DOEL\Desktop\GIF=25-9-14\animated-bicycle-image-0016.gif"/>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7835240" y="4058672"/>
            <a:ext cx="990600" cy="809625"/>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319314" y="6060106"/>
            <a:ext cx="5500914" cy="584775"/>
          </a:xfrm>
          <a:prstGeom prst="rect">
            <a:avLst/>
          </a:prstGeom>
        </p:spPr>
        <p:txBody>
          <a:bodyPr wrap="square">
            <a:spAutoFit/>
          </a:bodyPr>
          <a:lstStyle/>
          <a:p>
            <a:pPr algn="ctr"/>
            <a:r>
              <a:rPr lang="bn-BD" sz="3200" b="1"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sym typeface="Wingdings"/>
              </a:rPr>
              <a:t></a:t>
            </a:r>
            <a:r>
              <a:rPr lang="bn-BD" sz="3200" b="1"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rPr>
              <a:t>উপরের দৃশ্য থেকে তোমরা কী বুঝেছ?</a:t>
            </a:r>
            <a:endParaRPr lang="bn-BD" sz="3200" b="1" dirty="0">
              <a:solidFill>
                <a:srgbClr val="00B05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26" name="Rectangle 25"/>
          <p:cNvSpPr/>
          <p:nvPr/>
        </p:nvSpPr>
        <p:spPr>
          <a:xfrm>
            <a:off x="5791197" y="6074620"/>
            <a:ext cx="2859315" cy="584775"/>
          </a:xfrm>
          <a:prstGeom prst="rect">
            <a:avLst/>
          </a:prstGeom>
        </p:spPr>
        <p:txBody>
          <a:bodyPr wrap="square">
            <a:spAutoFit/>
          </a:bodyPr>
          <a:lstStyle/>
          <a:p>
            <a:pPr algn="ctr"/>
            <a:r>
              <a:rPr lang="bn-BD" sz="3200" b="1" dirty="0" smtClean="0">
                <a:solidFill>
                  <a:srgbClr val="FF00FF"/>
                </a:solidFill>
                <a:effectLst>
                  <a:outerShdw blurRad="38100" dist="38100" dir="2700000" algn="tl">
                    <a:srgbClr val="000000">
                      <a:alpha val="43137"/>
                    </a:srgbClr>
                  </a:outerShdw>
                </a:effectLst>
                <a:latin typeface="NikoshBAN" pitchFamily="2" charset="0"/>
                <a:cs typeface="NikoshBAN" pitchFamily="2" charset="0"/>
                <a:sym typeface="Wingdings"/>
              </a:rPr>
              <a:t></a:t>
            </a:r>
            <a:r>
              <a:rPr lang="en-US" sz="3200" b="1" dirty="0" smtClean="0">
                <a:solidFill>
                  <a:srgbClr val="FF00FF"/>
                </a:solidFill>
                <a:effectLst>
                  <a:outerShdw blurRad="38100" dist="38100" dir="2700000" algn="tl">
                    <a:srgbClr val="000000">
                      <a:alpha val="43137"/>
                    </a:srgbClr>
                  </a:outerShdw>
                </a:effectLst>
                <a:latin typeface="NikoshBAN" pitchFamily="2" charset="0"/>
                <a:cs typeface="NikoshBAN" pitchFamily="2" charset="0"/>
                <a:sym typeface="Wingdings"/>
              </a:rPr>
              <a:t> </a:t>
            </a:r>
            <a:r>
              <a:rPr lang="bn-BD" sz="3200" b="1" dirty="0" smtClean="0">
                <a:solidFill>
                  <a:srgbClr val="FF00FF"/>
                </a:solidFill>
                <a:effectLst>
                  <a:outerShdw blurRad="38100" dist="38100" dir="2700000" algn="tl">
                    <a:srgbClr val="000000">
                      <a:alpha val="43137"/>
                    </a:srgbClr>
                  </a:outerShdw>
                </a:effectLst>
                <a:latin typeface="NikoshBAN" pitchFamily="2" charset="0"/>
                <a:cs typeface="NikoshBAN" pitchFamily="2" charset="0"/>
                <a:sym typeface="Wingdings"/>
              </a:rPr>
              <a:t>স্থিতি ও গতি।</a:t>
            </a:r>
            <a:endParaRPr lang="bn-BD" sz="3200" b="1" dirty="0">
              <a:solidFill>
                <a:srgbClr val="FF00FF"/>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21" name="Rectangle 20"/>
          <p:cNvSpPr/>
          <p:nvPr/>
        </p:nvSpPr>
        <p:spPr>
          <a:xfrm rot="5400000">
            <a:off x="-3114794" y="994215"/>
            <a:ext cx="2126433" cy="1191427"/>
          </a:xfrm>
          <a:prstGeom prst="rect">
            <a:avLst/>
          </a:prstGeom>
        </p:spPr>
        <p:txBody>
          <a:bodyPr wrap="square">
            <a:spAutoFit/>
          </a:bodyPr>
          <a:lstStyle/>
          <a:p>
            <a:pPr algn="ctr"/>
            <a:endParaRPr lang="en-US" sz="4800" b="1" dirty="0">
              <a:latin typeface="NikoshBAN" pitchFamily="2" charset="0"/>
              <a:cs typeface="NikoshBAN" pitchFamily="2" charset="0"/>
            </a:endParaRPr>
          </a:p>
        </p:txBody>
      </p:sp>
      <p:grpSp>
        <p:nvGrpSpPr>
          <p:cNvPr id="5" name="Group 4"/>
          <p:cNvGrpSpPr/>
          <p:nvPr/>
        </p:nvGrpSpPr>
        <p:grpSpPr>
          <a:xfrm>
            <a:off x="3131128" y="113202"/>
            <a:ext cx="3228107" cy="870472"/>
            <a:chOff x="3131128" y="113201"/>
            <a:chExt cx="3228107" cy="925893"/>
          </a:xfrm>
        </p:grpSpPr>
        <p:sp>
          <p:nvSpPr>
            <p:cNvPr id="20" name="Right Arrow 19"/>
            <p:cNvSpPr/>
            <p:nvPr/>
          </p:nvSpPr>
          <p:spPr>
            <a:xfrm rot="5400000">
              <a:off x="4312227" y="-1007914"/>
              <a:ext cx="865909" cy="3228107"/>
            </a:xfrm>
            <a:prstGeom prst="rightArrow">
              <a:avLst>
                <a:gd name="adj1" fmla="val 81861"/>
                <a:gd name="adj2" fmla="val 53704"/>
              </a:avLst>
            </a:prstGeom>
            <a:gradFill flip="none" rotWithShape="1">
              <a:gsLst>
                <a:gs pos="97000">
                  <a:srgbClr val="03D4A8"/>
                </a:gs>
                <a:gs pos="100000">
                  <a:srgbClr val="0087E6"/>
                </a:gs>
                <a:gs pos="100000">
                  <a:srgbClr val="005CBF"/>
                </a:gs>
              </a:gsLst>
              <a:path path="shap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877283" y="113201"/>
              <a:ext cx="1721946" cy="830997"/>
            </a:xfrm>
            <a:prstGeom prst="rect">
              <a:avLst/>
            </a:prstGeom>
          </p:spPr>
          <p:txBody>
            <a:bodyPr wrap="none">
              <a:spAutoFit/>
            </a:bodyPr>
            <a:lstStyle/>
            <a:p>
              <a:pPr algn="ctr"/>
              <a:r>
                <a:rPr lang="bn-BD" sz="4800" b="1" dirty="0">
                  <a:latin typeface="NikoshBAN" pitchFamily="2" charset="0"/>
                  <a:cs typeface="NikoshBAN" pitchFamily="2" charset="0"/>
                </a:rPr>
                <a:t>লক্ষ কর</a:t>
              </a:r>
              <a:endParaRPr lang="en-US" sz="4800" b="1" dirty="0">
                <a:latin typeface="NikoshBAN" pitchFamily="2" charset="0"/>
                <a:cs typeface="NikoshBAN" pitchFamily="2" charset="0"/>
              </a:endParaRPr>
            </a:p>
          </p:txBody>
        </p:sp>
      </p:grpSp>
    </p:spTree>
    <p:extLst>
      <p:ext uri="{BB962C8B-B14F-4D97-AF65-F5344CB8AC3E}">
        <p14:creationId xmlns:p14="http://schemas.microsoft.com/office/powerpoint/2010/main" val="23298766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ccel="50000" decel="50000" fill="hold" nodeType="withEffect">
                                  <p:stCondLst>
                                    <p:cond delay="0"/>
                                  </p:stCondLst>
                                  <p:childTnLst>
                                    <p:animMotion origin="layout" path="M -1.66667E-6 -7.40741E-7 L 1.04705 -0.01389 " pathEditMode="relative" rAng="0" ptsTypes="AA">
                                      <p:cBhvr>
                                        <p:cTn id="6" dur="2000" fill="hold"/>
                                        <p:tgtEl>
                                          <p:spTgt spid="2"/>
                                        </p:tgtEl>
                                        <p:attrNameLst>
                                          <p:attrName>ppt_x</p:attrName>
                                          <p:attrName>ppt_y</p:attrName>
                                        </p:attrNameLst>
                                      </p:cBhvr>
                                      <p:rCtr x="52344" y="-694"/>
                                    </p:animMotion>
                                  </p:childTnLst>
                                </p:cTn>
                              </p:par>
                              <p:par>
                                <p:cTn id="7" presetID="63" presetClass="path" presetSubtype="0" repeatCount="indefinite" accel="50000" decel="50000" fill="hold" nodeType="withEffect">
                                  <p:stCondLst>
                                    <p:cond delay="0"/>
                                  </p:stCondLst>
                                  <p:childTnLst>
                                    <p:animMotion origin="layout" path="M -2.77778E-7 -4.45087E-6 L 0.98819 -0.00624 " pathEditMode="relative" rAng="0" ptsTypes="AA">
                                      <p:cBhvr>
                                        <p:cTn id="8" dur="5000" fill="hold"/>
                                        <p:tgtEl>
                                          <p:spTgt spid="18"/>
                                        </p:tgtEl>
                                        <p:attrNameLst>
                                          <p:attrName>ppt_x</p:attrName>
                                          <p:attrName>ppt_y</p:attrName>
                                        </p:attrNameLst>
                                      </p:cBhvr>
                                      <p:rCtr x="49410" y="-324"/>
                                    </p:animMotion>
                                  </p:childTnLst>
                                </p:cTn>
                              </p:par>
                              <p:par>
                                <p:cTn id="9" presetID="35" presetClass="path" presetSubtype="0" repeatCount="indefinite" accel="50000" decel="50000" fill="hold" nodeType="withEffect">
                                  <p:stCondLst>
                                    <p:cond delay="0"/>
                                  </p:stCondLst>
                                  <p:childTnLst>
                                    <p:animMotion origin="layout" path="M -1.11111E-6 -1.85185E-6 L -1.01371 -0.00046 " pathEditMode="relative" rAng="0" ptsTypes="AA">
                                      <p:cBhvr>
                                        <p:cTn id="10" dur="5000" fill="hold"/>
                                        <p:tgtEl>
                                          <p:spTgt spid="24"/>
                                        </p:tgtEl>
                                        <p:attrNameLst>
                                          <p:attrName>ppt_x</p:attrName>
                                          <p:attrName>ppt_y</p:attrName>
                                        </p:attrNameLst>
                                      </p:cBhvr>
                                      <p:rCtr x="-50694" y="-23"/>
                                    </p:animMotion>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0-#ppt_w/2"/>
                                          </p:val>
                                        </p:tav>
                                        <p:tav tm="100000">
                                          <p:val>
                                            <p:strVal val="#ppt_x"/>
                                          </p:val>
                                        </p:tav>
                                      </p:tavLst>
                                    </p:anim>
                                    <p:anim calcmode="lin" valueType="num">
                                      <p:cBhvr additive="base">
                                        <p:cTn id="16"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1+#ppt_w/2"/>
                                          </p:val>
                                        </p:tav>
                                        <p:tav tm="100000">
                                          <p:val>
                                            <p:strVal val="#ppt_x"/>
                                          </p:val>
                                        </p:tav>
                                      </p:tavLst>
                                    </p:anim>
                                    <p:anim calcmode="lin" valueType="num">
                                      <p:cBhvr additive="base">
                                        <p:cTn id="22"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42938"/>
            <a:ext cx="9144000" cy="1200329"/>
          </a:xfrm>
          <a:prstGeom prst="rect">
            <a:avLst/>
          </a:prstGeom>
        </p:spPr>
        <p:txBody>
          <a:bodyPr wrap="square">
            <a:spAutoFit/>
          </a:bodyPr>
          <a:lstStyle/>
          <a:p>
            <a:pPr algn="ctr"/>
            <a:r>
              <a:rPr lang="bn-BD" sz="7200" b="1" dirty="0" smtClean="0">
                <a:solidFill>
                  <a:srgbClr val="008000"/>
                </a:solidFill>
                <a:latin typeface="NikoshBAN" pitchFamily="2" charset="0"/>
                <a:cs typeface="NikoshBAN" pitchFamily="2" charset="0"/>
                <a:sym typeface="Wingdings"/>
              </a:rPr>
              <a:t>স্থিতি ও গতি</a:t>
            </a:r>
            <a:endParaRPr lang="bn-BD" sz="7200" b="1" dirty="0">
              <a:solidFill>
                <a:srgbClr val="008000"/>
              </a:solidFill>
              <a:latin typeface="NikoshBAN" pitchFamily="2" charset="0"/>
              <a:cs typeface="NikoshBAN" pitchFamily="2" charset="0"/>
            </a:endParaRPr>
          </a:p>
        </p:txBody>
      </p:sp>
      <p:sp>
        <p:nvSpPr>
          <p:cNvPr id="11" name="Rectangle 10"/>
          <p:cNvSpPr/>
          <p:nvPr/>
        </p:nvSpPr>
        <p:spPr>
          <a:xfrm>
            <a:off x="354842" y="5045424"/>
            <a:ext cx="7916322" cy="923330"/>
          </a:xfrm>
          <a:prstGeom prst="rect">
            <a:avLst/>
          </a:prstGeom>
        </p:spPr>
        <p:txBody>
          <a:bodyPr wrap="square">
            <a:spAutoFit/>
          </a:bodyPr>
          <a:lstStyle/>
          <a:p>
            <a:pPr algn="ctr">
              <a:defRPr/>
            </a:pPr>
            <a:r>
              <a:rPr lang="bn-BD" sz="5400" dirty="0" smtClean="0">
                <a:effectLst>
                  <a:outerShdw blurRad="38100" dist="38100" dir="2700000" algn="tl">
                    <a:srgbClr val="000000">
                      <a:alpha val="43137"/>
                    </a:srgbClr>
                  </a:outerShdw>
                </a:effectLst>
                <a:latin typeface="NikoshBAN" pitchFamily="2" charset="0"/>
                <a:cs typeface="NikoshBAN" pitchFamily="2" charset="0"/>
              </a:rPr>
              <a:t>( পাঠ: ১ ও ২ )</a:t>
            </a:r>
            <a:endParaRPr lang="bn-BD" sz="5400" dirty="0">
              <a:effectLst>
                <a:outerShdw blurRad="38100" dist="38100" dir="2700000" algn="tl">
                  <a:srgbClr val="000000">
                    <a:alpha val="43137"/>
                  </a:srgbClr>
                </a:outerShdw>
              </a:effectLst>
              <a:latin typeface="NikoshBAN" pitchFamily="2" charset="0"/>
              <a:cs typeface="NikoshBAN" pitchFamily="2" charset="0"/>
            </a:endParaRPr>
          </a:p>
        </p:txBody>
      </p:sp>
      <p:grpSp>
        <p:nvGrpSpPr>
          <p:cNvPr id="13" name="Group 12"/>
          <p:cNvGrpSpPr/>
          <p:nvPr/>
        </p:nvGrpSpPr>
        <p:grpSpPr>
          <a:xfrm>
            <a:off x="1050878" y="154692"/>
            <a:ext cx="7547212" cy="1569660"/>
            <a:chOff x="761998" y="334805"/>
            <a:chExt cx="3077912" cy="1997461"/>
          </a:xfrm>
          <a:solidFill>
            <a:schemeClr val="tx2">
              <a:lumMod val="40000"/>
              <a:lumOff val="60000"/>
            </a:schemeClr>
          </a:solidFill>
          <a:scene3d>
            <a:camera prst="orthographicFront">
              <a:rot lat="0" lon="0" rev="0"/>
            </a:camera>
            <a:lightRig rig="glow" dir="t">
              <a:rot lat="0" lon="0" rev="4800000"/>
            </a:lightRig>
          </a:scene3d>
        </p:grpSpPr>
        <p:sp>
          <p:nvSpPr>
            <p:cNvPr id="14" name="Rounded Rectangle 13"/>
            <p:cNvSpPr/>
            <p:nvPr/>
          </p:nvSpPr>
          <p:spPr>
            <a:xfrm>
              <a:off x="761998" y="374004"/>
              <a:ext cx="3077912" cy="858985"/>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600" b="1">
                <a:solidFill>
                  <a:schemeClr val="tx1"/>
                </a:solidFill>
              </a:endParaRPr>
            </a:p>
          </p:txBody>
        </p:sp>
        <p:sp>
          <p:nvSpPr>
            <p:cNvPr id="15" name="Rectangle 14"/>
            <p:cNvSpPr/>
            <p:nvPr/>
          </p:nvSpPr>
          <p:spPr>
            <a:xfrm>
              <a:off x="761998" y="334805"/>
              <a:ext cx="2951023" cy="1997461"/>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a:r>
                <a:rPr lang="bn-BD" sz="4800" b="1" dirty="0" smtClean="0">
                  <a:solidFill>
                    <a:schemeClr val="bg1"/>
                  </a:solidFill>
                  <a:latin typeface="NikoshBAN" pitchFamily="2" charset="0"/>
                  <a:cs typeface="NikoshBAN" pitchFamily="2" charset="0"/>
                </a:rPr>
                <a:t>পাঠ শিরোনাম</a:t>
              </a:r>
              <a:endParaRPr lang="en-US" sz="4800" b="1" dirty="0">
                <a:solidFill>
                  <a:schemeClr val="bg1"/>
                </a:solidFill>
                <a:latin typeface="NikoshBAN" pitchFamily="2" charset="0"/>
                <a:cs typeface="NikoshBAN" pitchFamily="2" charset="0"/>
              </a:endParaRPr>
            </a:p>
          </p:txBody>
        </p:sp>
      </p:grpSp>
    </p:spTree>
    <p:extLst>
      <p:ext uri="{BB962C8B-B14F-4D97-AF65-F5344CB8AC3E}">
        <p14:creationId xmlns:p14="http://schemas.microsoft.com/office/powerpoint/2010/main" val="6166135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2000"/>
                                        <p:tgtEl>
                                          <p:spTgt spid="10"/>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1000" fill="hold"/>
                                        <p:tgtEl>
                                          <p:spTgt spid="11"/>
                                        </p:tgtEl>
                                        <p:attrNameLst>
                                          <p:attrName>ppt_x</p:attrName>
                                        </p:attrNameLst>
                                      </p:cBhvr>
                                      <p:tavLst>
                                        <p:tav tm="0">
                                          <p:val>
                                            <p:strVal val="#ppt_x"/>
                                          </p:val>
                                        </p:tav>
                                        <p:tav tm="100000">
                                          <p:val>
                                            <p:strVal val="#ppt_x"/>
                                          </p:val>
                                        </p:tav>
                                      </p:tavLst>
                                    </p:anim>
                                    <p:anim calcmode="lin" valueType="num">
                                      <p:cBhvr additive="base">
                                        <p:cTn id="11"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15497" y="415275"/>
            <a:ext cx="4571993" cy="46166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r>
              <a:rPr lang="bn-BD" sz="2400" b="1" dirty="0" smtClean="0">
                <a:effectLst>
                  <a:outerShdw blurRad="38100" dist="38100" dir="2700000" algn="tl">
                    <a:srgbClr val="000000">
                      <a:alpha val="43137"/>
                    </a:srgbClr>
                  </a:outerShdw>
                </a:effectLst>
                <a:latin typeface="NikoshBAN" pitchFamily="2" charset="0"/>
                <a:cs typeface="NikoshBAN" pitchFamily="2" charset="0"/>
              </a:rPr>
              <a:t>এই পাঠ শেষে শিক্ষার্থীরা---</a:t>
            </a:r>
            <a:endParaRPr lang="en-US" b="1" dirty="0">
              <a:effectLst>
                <a:outerShdw blurRad="38100" dist="38100" dir="2700000" algn="tl">
                  <a:srgbClr val="000000">
                    <a:alpha val="43137"/>
                  </a:srgbClr>
                </a:outerShdw>
              </a:effectLst>
              <a:latin typeface="NikoshBAN" pitchFamily="2" charset="0"/>
              <a:cs typeface="NikoshBAN" pitchFamily="2" charset="0"/>
            </a:endParaRPr>
          </a:p>
        </p:txBody>
      </p:sp>
      <p:grpSp>
        <p:nvGrpSpPr>
          <p:cNvPr id="30" name="Group 29"/>
          <p:cNvGrpSpPr/>
          <p:nvPr/>
        </p:nvGrpSpPr>
        <p:grpSpPr>
          <a:xfrm>
            <a:off x="609599" y="1967337"/>
            <a:ext cx="7910941" cy="1161634"/>
            <a:chOff x="1136076" y="2299851"/>
            <a:chExt cx="7910941" cy="1161634"/>
          </a:xfrm>
        </p:grpSpPr>
        <p:grpSp>
          <p:nvGrpSpPr>
            <p:cNvPr id="31" name="Group 30"/>
            <p:cNvGrpSpPr/>
            <p:nvPr/>
          </p:nvGrpSpPr>
          <p:grpSpPr>
            <a:xfrm>
              <a:off x="1884216" y="2299851"/>
              <a:ext cx="7162801" cy="1161634"/>
              <a:chOff x="928258" y="1440874"/>
              <a:chExt cx="7764588" cy="1161634"/>
            </a:xfrm>
            <a:gradFill>
              <a:gsLst>
                <a:gs pos="0">
                  <a:srgbClr val="8488C4"/>
                </a:gs>
                <a:gs pos="53000">
                  <a:srgbClr val="D4DEFF"/>
                </a:gs>
                <a:gs pos="83000">
                  <a:srgbClr val="D4DEFF"/>
                </a:gs>
                <a:gs pos="100000">
                  <a:srgbClr val="96AB94"/>
                </a:gs>
              </a:gsLst>
              <a:lin ang="5400000" scaled="0"/>
            </a:gradFill>
          </p:grpSpPr>
          <p:sp>
            <p:nvSpPr>
              <p:cNvPr id="34" name="Rounded Rectangle 33"/>
              <p:cNvSpPr/>
              <p:nvPr/>
            </p:nvSpPr>
            <p:spPr>
              <a:xfrm>
                <a:off x="928258" y="1440874"/>
                <a:ext cx="7764588" cy="1161634"/>
              </a:xfrm>
              <a:prstGeom prst="roundRect">
                <a:avLst/>
              </a:prstGeom>
              <a:grpFill/>
              <a:scene3d>
                <a:camera prst="orthographicFront"/>
                <a:lightRig rig="threePt" dir="t"/>
              </a:scene3d>
              <a:sp3d>
                <a:bevelT w="165100" prst="coolSlant"/>
              </a:sp3d>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b="1">
                  <a:solidFill>
                    <a:schemeClr val="tx1"/>
                  </a:solidFill>
                </a:endParaRPr>
              </a:p>
            </p:txBody>
          </p:sp>
          <p:sp>
            <p:nvSpPr>
              <p:cNvPr id="35" name="Rectangle 34"/>
              <p:cNvSpPr/>
              <p:nvPr/>
            </p:nvSpPr>
            <p:spPr>
              <a:xfrm>
                <a:off x="1188706" y="1678816"/>
                <a:ext cx="6993510" cy="584775"/>
              </a:xfrm>
              <a:prstGeom prst="rect">
                <a:avLst/>
              </a:prstGeom>
              <a:noFill/>
              <a:ln>
                <a:noFill/>
              </a:ln>
              <a:scene3d>
                <a:camera prst="orthographicFront"/>
                <a:lightRig rig="threePt" dir="t"/>
              </a:scene3d>
              <a:sp3d>
                <a:bevelT w="165100" prst="coolSlant"/>
              </a:sp3d>
            </p:spPr>
            <p:style>
              <a:lnRef idx="1">
                <a:schemeClr val="accent5"/>
              </a:lnRef>
              <a:fillRef idx="3">
                <a:schemeClr val="accent5"/>
              </a:fillRef>
              <a:effectRef idx="2">
                <a:schemeClr val="accent5"/>
              </a:effectRef>
              <a:fontRef idx="minor">
                <a:schemeClr val="lt1"/>
              </a:fontRef>
            </p:style>
            <p:txBody>
              <a:bodyPr wrap="square">
                <a:spAutoFit/>
              </a:bodyPr>
              <a:lstStyle/>
              <a:p>
                <a:r>
                  <a:rPr lang="bn-BD" sz="3200" dirty="0">
                    <a:solidFill>
                      <a:schemeClr val="tx1"/>
                    </a:solidFill>
                    <a:latin typeface="NikoshBAN" pitchFamily="2" charset="0"/>
                    <a:cs typeface="NikoshBAN" pitchFamily="2" charset="0"/>
                  </a:rPr>
                  <a:t>স্থিতি ও গতি কী তা বলতে পারবে। </a:t>
                </a:r>
              </a:p>
            </p:txBody>
          </p:sp>
        </p:grpSp>
        <p:sp>
          <p:nvSpPr>
            <p:cNvPr id="32" name="Rounded Rectangle 31"/>
            <p:cNvSpPr/>
            <p:nvPr/>
          </p:nvSpPr>
          <p:spPr>
            <a:xfrm>
              <a:off x="1136076" y="2466108"/>
              <a:ext cx="775854" cy="858985"/>
            </a:xfrm>
            <a:prstGeom prst="roundRect">
              <a:avLst/>
            </a:prstGeom>
            <a:gradFill>
              <a:gsLst>
                <a:gs pos="0">
                  <a:srgbClr val="8488C4"/>
                </a:gs>
                <a:gs pos="53000">
                  <a:srgbClr val="D4DEFF"/>
                </a:gs>
                <a:gs pos="83000">
                  <a:srgbClr val="D4DEFF"/>
                </a:gs>
                <a:gs pos="100000">
                  <a:srgbClr val="96AB94"/>
                </a:gs>
              </a:gsLst>
              <a:lin ang="5400000" scaled="0"/>
            </a:gradFill>
            <a:scene3d>
              <a:camera prst="orthographicFront"/>
              <a:lightRig rig="threePt" dir="t"/>
            </a:scene3d>
            <a:sp3d>
              <a:bevelT w="165100" prst="coolSlant"/>
            </a:sp3d>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b="1">
                <a:solidFill>
                  <a:schemeClr val="tx1"/>
                </a:solidFill>
              </a:endParaRPr>
            </a:p>
          </p:txBody>
        </p:sp>
        <p:sp>
          <p:nvSpPr>
            <p:cNvPr id="33" name="Rectangle 32"/>
            <p:cNvSpPr/>
            <p:nvPr/>
          </p:nvSpPr>
          <p:spPr>
            <a:xfrm>
              <a:off x="1351745" y="2482329"/>
              <a:ext cx="417102" cy="769441"/>
            </a:xfrm>
            <a:prstGeom prst="rect">
              <a:avLst/>
            </a:prstGeom>
            <a:noFill/>
            <a:scene3d>
              <a:camera prst="orthographicFront"/>
              <a:lightRig rig="threePt" dir="t"/>
            </a:scene3d>
            <a:sp3d>
              <a:bevelT w="165100" prst="coolSlant"/>
            </a:sp3d>
          </p:spPr>
          <p:txBody>
            <a:bodyPr wrap="none">
              <a:spAutoFit/>
            </a:bodyPr>
            <a:lstStyle/>
            <a:p>
              <a:r>
                <a:rPr lang="en-US" sz="4400" b="1" dirty="0" smtClean="0">
                  <a:latin typeface="NikoshBAN" pitchFamily="2" charset="0"/>
                  <a:cs typeface="NikoshBAN" pitchFamily="2" charset="0"/>
                </a:rPr>
                <a:t>1</a:t>
              </a:r>
              <a:endParaRPr lang="en-US" sz="4400" b="1" dirty="0"/>
            </a:p>
          </p:txBody>
        </p:sp>
      </p:grpSp>
      <p:grpSp>
        <p:nvGrpSpPr>
          <p:cNvPr id="48" name="Group 47"/>
          <p:cNvGrpSpPr/>
          <p:nvPr/>
        </p:nvGrpSpPr>
        <p:grpSpPr>
          <a:xfrm>
            <a:off x="609600" y="3394339"/>
            <a:ext cx="8063340" cy="1161634"/>
            <a:chOff x="1136076" y="2299851"/>
            <a:chExt cx="8063340" cy="1161634"/>
          </a:xfrm>
        </p:grpSpPr>
        <p:grpSp>
          <p:nvGrpSpPr>
            <p:cNvPr id="49" name="Group 48"/>
            <p:cNvGrpSpPr/>
            <p:nvPr/>
          </p:nvGrpSpPr>
          <p:grpSpPr>
            <a:xfrm>
              <a:off x="1787235" y="2299851"/>
              <a:ext cx="7412181" cy="1161634"/>
              <a:chOff x="823129" y="1440874"/>
              <a:chExt cx="8034920" cy="1161634"/>
            </a:xfrm>
            <a:gradFill>
              <a:gsLst>
                <a:gs pos="0">
                  <a:srgbClr val="8488C4"/>
                </a:gs>
                <a:gs pos="53000">
                  <a:srgbClr val="D4DEFF"/>
                </a:gs>
                <a:gs pos="83000">
                  <a:srgbClr val="D4DEFF"/>
                </a:gs>
                <a:gs pos="100000">
                  <a:srgbClr val="96AB94"/>
                </a:gs>
              </a:gsLst>
              <a:lin ang="5400000" scaled="0"/>
            </a:gradFill>
          </p:grpSpPr>
          <p:sp>
            <p:nvSpPr>
              <p:cNvPr id="52" name="Rounded Rectangle 51"/>
              <p:cNvSpPr/>
              <p:nvPr/>
            </p:nvSpPr>
            <p:spPr>
              <a:xfrm>
                <a:off x="928259" y="1440874"/>
                <a:ext cx="7809643" cy="1161634"/>
              </a:xfrm>
              <a:prstGeom prst="roundRect">
                <a:avLst/>
              </a:prstGeom>
              <a:grpFill/>
              <a:scene3d>
                <a:camera prst="orthographicFront"/>
                <a:lightRig rig="threePt" dir="t"/>
              </a:scene3d>
              <a:sp3d>
                <a:bevelT w="165100" prst="coolSlant"/>
              </a:sp3d>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b="1">
                  <a:solidFill>
                    <a:schemeClr val="tx1"/>
                  </a:solidFill>
                </a:endParaRPr>
              </a:p>
            </p:txBody>
          </p:sp>
          <p:sp>
            <p:nvSpPr>
              <p:cNvPr id="53" name="Rectangle 52"/>
              <p:cNvSpPr/>
              <p:nvPr/>
            </p:nvSpPr>
            <p:spPr>
              <a:xfrm>
                <a:off x="823129" y="1678816"/>
                <a:ext cx="8034920" cy="584775"/>
              </a:xfrm>
              <a:prstGeom prst="rect">
                <a:avLst/>
              </a:prstGeom>
              <a:noFill/>
              <a:ln>
                <a:noFill/>
              </a:ln>
              <a:scene3d>
                <a:camera prst="orthographicFront"/>
                <a:lightRig rig="threePt" dir="t"/>
              </a:scene3d>
              <a:sp3d>
                <a:bevelT w="165100" prst="coolSlant"/>
              </a:sp3d>
            </p:spPr>
            <p:style>
              <a:lnRef idx="1">
                <a:schemeClr val="accent5"/>
              </a:lnRef>
              <a:fillRef idx="3">
                <a:schemeClr val="accent5"/>
              </a:fillRef>
              <a:effectRef idx="2">
                <a:schemeClr val="accent5"/>
              </a:effectRef>
              <a:fontRef idx="minor">
                <a:schemeClr val="lt1"/>
              </a:fontRef>
            </p:style>
            <p:txBody>
              <a:bodyPr wrap="square">
                <a:spAutoFit/>
              </a:bodyPr>
              <a:lstStyle/>
              <a:p>
                <a:r>
                  <a:rPr lang="bn-BD" sz="3200" b="1" dirty="0" smtClean="0">
                    <a:solidFill>
                      <a:schemeClr val="tx1"/>
                    </a:solidFill>
                    <a:latin typeface="NikoshBAN" pitchFamily="2" charset="0"/>
                    <a:cs typeface="NikoshBAN" pitchFamily="2" charset="0"/>
                  </a:rPr>
                  <a:t> </a:t>
                </a:r>
                <a:r>
                  <a:rPr lang="bn-BD" sz="24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‘স্থিতি ও গতি আপেক্ষিক’ তা ব্যাখ্যা করতে পারবে। </a:t>
                </a:r>
              </a:p>
            </p:txBody>
          </p:sp>
        </p:grpSp>
        <p:sp>
          <p:nvSpPr>
            <p:cNvPr id="50" name="Rounded Rectangle 49"/>
            <p:cNvSpPr/>
            <p:nvPr/>
          </p:nvSpPr>
          <p:spPr>
            <a:xfrm>
              <a:off x="1136076" y="2466108"/>
              <a:ext cx="775854" cy="858985"/>
            </a:xfrm>
            <a:prstGeom prst="roundRect">
              <a:avLst/>
            </a:prstGeom>
            <a:gradFill>
              <a:gsLst>
                <a:gs pos="0">
                  <a:srgbClr val="8488C4"/>
                </a:gs>
                <a:gs pos="53000">
                  <a:srgbClr val="D4DEFF"/>
                </a:gs>
                <a:gs pos="83000">
                  <a:srgbClr val="D4DEFF"/>
                </a:gs>
                <a:gs pos="100000">
                  <a:srgbClr val="96AB94"/>
                </a:gs>
              </a:gsLst>
              <a:lin ang="5400000" scaled="0"/>
            </a:gradFill>
            <a:scene3d>
              <a:camera prst="orthographicFront"/>
              <a:lightRig rig="threePt" dir="t"/>
            </a:scene3d>
            <a:sp3d>
              <a:bevelT w="165100" prst="coolSlant"/>
            </a:sp3d>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b="1">
                <a:solidFill>
                  <a:schemeClr val="tx1"/>
                </a:solidFill>
              </a:endParaRPr>
            </a:p>
          </p:txBody>
        </p:sp>
        <p:sp>
          <p:nvSpPr>
            <p:cNvPr id="51" name="Rectangle 50"/>
            <p:cNvSpPr/>
            <p:nvPr/>
          </p:nvSpPr>
          <p:spPr>
            <a:xfrm>
              <a:off x="1351745" y="2482329"/>
              <a:ext cx="437940" cy="769441"/>
            </a:xfrm>
            <a:prstGeom prst="rect">
              <a:avLst/>
            </a:prstGeom>
            <a:noFill/>
            <a:scene3d>
              <a:camera prst="orthographicFront"/>
              <a:lightRig rig="threePt" dir="t"/>
            </a:scene3d>
            <a:sp3d>
              <a:bevelT w="165100" prst="coolSlant"/>
            </a:sp3d>
          </p:spPr>
          <p:txBody>
            <a:bodyPr wrap="none">
              <a:spAutoFit/>
            </a:bodyPr>
            <a:lstStyle/>
            <a:p>
              <a:r>
                <a:rPr lang="bn-BD" sz="4400" b="1" dirty="0" smtClean="0">
                  <a:latin typeface="NikoshBAN" pitchFamily="2" charset="0"/>
                  <a:cs typeface="NikoshBAN" pitchFamily="2" charset="0"/>
                </a:rPr>
                <a:t>২</a:t>
              </a:r>
              <a:endParaRPr lang="en-US" sz="4400" b="1" dirty="0"/>
            </a:p>
          </p:txBody>
        </p:sp>
      </p:grpSp>
      <p:grpSp>
        <p:nvGrpSpPr>
          <p:cNvPr id="54" name="Group 53"/>
          <p:cNvGrpSpPr/>
          <p:nvPr/>
        </p:nvGrpSpPr>
        <p:grpSpPr>
          <a:xfrm>
            <a:off x="623454" y="4821422"/>
            <a:ext cx="7924795" cy="1161634"/>
            <a:chOff x="1136076" y="2299851"/>
            <a:chExt cx="7924795" cy="1161634"/>
          </a:xfrm>
        </p:grpSpPr>
        <p:grpSp>
          <p:nvGrpSpPr>
            <p:cNvPr id="55" name="Group 54"/>
            <p:cNvGrpSpPr/>
            <p:nvPr/>
          </p:nvGrpSpPr>
          <p:grpSpPr>
            <a:xfrm>
              <a:off x="1884216" y="2299851"/>
              <a:ext cx="7176655" cy="1161634"/>
              <a:chOff x="928258" y="1440874"/>
              <a:chExt cx="7779606" cy="1161634"/>
            </a:xfrm>
            <a:gradFill>
              <a:gsLst>
                <a:gs pos="0">
                  <a:srgbClr val="8488C4"/>
                </a:gs>
                <a:gs pos="53000">
                  <a:srgbClr val="D4DEFF"/>
                </a:gs>
                <a:gs pos="83000">
                  <a:srgbClr val="D4DEFF"/>
                </a:gs>
                <a:gs pos="100000">
                  <a:srgbClr val="96AB94"/>
                </a:gs>
              </a:gsLst>
              <a:lin ang="5400000" scaled="0"/>
            </a:gradFill>
          </p:grpSpPr>
          <p:sp>
            <p:nvSpPr>
              <p:cNvPr id="58" name="Rounded Rectangle 57"/>
              <p:cNvSpPr/>
              <p:nvPr/>
            </p:nvSpPr>
            <p:spPr>
              <a:xfrm>
                <a:off x="928258" y="1440874"/>
                <a:ext cx="7779606" cy="1161634"/>
              </a:xfrm>
              <a:prstGeom prst="roundRect">
                <a:avLst/>
              </a:prstGeom>
              <a:grpFill/>
              <a:scene3d>
                <a:camera prst="orthographicFront"/>
                <a:lightRig rig="threePt" dir="t"/>
              </a:scene3d>
              <a:sp3d>
                <a:bevelT w="165100" prst="coolSlant"/>
              </a:sp3d>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b="1">
                  <a:solidFill>
                    <a:schemeClr val="tx1"/>
                  </a:solidFill>
                </a:endParaRPr>
              </a:p>
            </p:txBody>
          </p:sp>
          <p:sp>
            <p:nvSpPr>
              <p:cNvPr id="59" name="Rectangle 58"/>
              <p:cNvSpPr/>
              <p:nvPr/>
            </p:nvSpPr>
            <p:spPr>
              <a:xfrm>
                <a:off x="1173687" y="1692671"/>
                <a:ext cx="6993510" cy="523220"/>
              </a:xfrm>
              <a:prstGeom prst="rect">
                <a:avLst/>
              </a:prstGeom>
              <a:noFill/>
              <a:ln>
                <a:noFill/>
              </a:ln>
              <a:scene3d>
                <a:camera prst="orthographicFront"/>
                <a:lightRig rig="threePt" dir="t"/>
              </a:scene3d>
              <a:sp3d>
                <a:bevelT w="165100" prst="coolSlant"/>
              </a:sp3d>
            </p:spPr>
            <p:style>
              <a:lnRef idx="1">
                <a:schemeClr val="accent5"/>
              </a:lnRef>
              <a:fillRef idx="3">
                <a:schemeClr val="accent5"/>
              </a:fillRef>
              <a:effectRef idx="2">
                <a:schemeClr val="accent5"/>
              </a:effectRef>
              <a:fontRef idx="minor">
                <a:schemeClr val="lt1"/>
              </a:fontRef>
            </p:style>
            <p:txBody>
              <a:bodyPr wrap="square">
                <a:spAutoFit/>
              </a:bodyPr>
              <a:lstStyle/>
              <a:p>
                <a:r>
                  <a:rPr lang="bn-BD" sz="28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প্রসঙ্গ-কাঠামো কী তা বলতে পারবে। </a:t>
                </a:r>
              </a:p>
            </p:txBody>
          </p:sp>
        </p:grpSp>
        <p:sp>
          <p:nvSpPr>
            <p:cNvPr id="56" name="Rounded Rectangle 55"/>
            <p:cNvSpPr/>
            <p:nvPr/>
          </p:nvSpPr>
          <p:spPr>
            <a:xfrm>
              <a:off x="1136076" y="2466108"/>
              <a:ext cx="775854" cy="858985"/>
            </a:xfrm>
            <a:prstGeom prst="roundRect">
              <a:avLst/>
            </a:prstGeom>
            <a:gradFill>
              <a:gsLst>
                <a:gs pos="0">
                  <a:srgbClr val="8488C4"/>
                </a:gs>
                <a:gs pos="53000">
                  <a:srgbClr val="D4DEFF"/>
                </a:gs>
                <a:gs pos="83000">
                  <a:srgbClr val="D4DEFF"/>
                </a:gs>
                <a:gs pos="100000">
                  <a:srgbClr val="96AB94"/>
                </a:gs>
              </a:gsLst>
              <a:lin ang="5400000" scaled="0"/>
            </a:gradFill>
            <a:scene3d>
              <a:camera prst="orthographicFront"/>
              <a:lightRig rig="threePt" dir="t"/>
            </a:scene3d>
            <a:sp3d>
              <a:bevelT w="165100" prst="coolSlant"/>
            </a:sp3d>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b="1">
                <a:solidFill>
                  <a:schemeClr val="tx1"/>
                </a:solidFill>
              </a:endParaRPr>
            </a:p>
          </p:txBody>
        </p:sp>
        <p:sp>
          <p:nvSpPr>
            <p:cNvPr id="57" name="Rectangle 56"/>
            <p:cNvSpPr/>
            <p:nvPr/>
          </p:nvSpPr>
          <p:spPr>
            <a:xfrm>
              <a:off x="1351745" y="2482329"/>
              <a:ext cx="487634" cy="769441"/>
            </a:xfrm>
            <a:prstGeom prst="rect">
              <a:avLst/>
            </a:prstGeom>
            <a:noFill/>
            <a:scene3d>
              <a:camera prst="orthographicFront"/>
              <a:lightRig rig="threePt" dir="t"/>
            </a:scene3d>
            <a:sp3d>
              <a:bevelT w="165100" prst="coolSlant"/>
            </a:sp3d>
          </p:spPr>
          <p:txBody>
            <a:bodyPr wrap="none">
              <a:spAutoFit/>
            </a:bodyPr>
            <a:lstStyle/>
            <a:p>
              <a:r>
                <a:rPr lang="bn-BD" sz="4400" b="1" dirty="0" smtClean="0">
                  <a:latin typeface="NikoshBAN" pitchFamily="2" charset="0"/>
                  <a:cs typeface="NikoshBAN" pitchFamily="2" charset="0"/>
                </a:rPr>
                <a:t>৩</a:t>
              </a:r>
              <a:endParaRPr lang="en-US" sz="4400" b="1" dirty="0"/>
            </a:p>
          </p:txBody>
        </p:sp>
      </p:grpSp>
      <p:grpSp>
        <p:nvGrpSpPr>
          <p:cNvPr id="25" name="Group 24"/>
          <p:cNvGrpSpPr/>
          <p:nvPr/>
        </p:nvGrpSpPr>
        <p:grpSpPr>
          <a:xfrm>
            <a:off x="249381" y="110840"/>
            <a:ext cx="2438400" cy="1149927"/>
            <a:chOff x="249381" y="110840"/>
            <a:chExt cx="2438400" cy="1149927"/>
          </a:xfrm>
        </p:grpSpPr>
        <p:sp>
          <p:nvSpPr>
            <p:cNvPr id="26" name="Right Arrow 25"/>
            <p:cNvSpPr/>
            <p:nvPr/>
          </p:nvSpPr>
          <p:spPr>
            <a:xfrm>
              <a:off x="249381" y="110840"/>
              <a:ext cx="2438400" cy="1149927"/>
            </a:xfrm>
            <a:prstGeom prst="rightArrow">
              <a:avLst>
                <a:gd name="adj1" fmla="val 81861"/>
                <a:gd name="adj2" fmla="val 53704"/>
              </a:avLst>
            </a:prstGeom>
            <a:gradFill flip="none" rotWithShape="1">
              <a:gsLst>
                <a:gs pos="97000">
                  <a:srgbClr val="03D4A8"/>
                </a:gs>
                <a:gs pos="100000">
                  <a:srgbClr val="0087E6"/>
                </a:gs>
                <a:gs pos="100000">
                  <a:srgbClr val="005CBF"/>
                </a:gs>
              </a:gsLst>
              <a:path path="shap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325819" y="348734"/>
              <a:ext cx="2126433" cy="584775"/>
            </a:xfrm>
            <a:prstGeom prst="rect">
              <a:avLst/>
            </a:prstGeom>
          </p:spPr>
          <p:txBody>
            <a:bodyPr wrap="square">
              <a:spAutoFit/>
            </a:bodyPr>
            <a:lstStyle/>
            <a:p>
              <a:pPr algn="ctr"/>
              <a:r>
                <a:rPr lang="bn-BD" sz="3200" b="1" dirty="0" smtClean="0">
                  <a:latin typeface="NikoshBAN" pitchFamily="2" charset="0"/>
                  <a:cs typeface="NikoshBAN" pitchFamily="2" charset="0"/>
                </a:rPr>
                <a:t>শিখনফল</a:t>
              </a:r>
              <a:endParaRPr lang="en-US" sz="3200" b="1" dirty="0">
                <a:latin typeface="NikoshBAN" pitchFamily="2" charset="0"/>
                <a:cs typeface="NikoshBAN" pitchFamily="2" charset="0"/>
              </a:endParaRPr>
            </a:p>
          </p:txBody>
        </p:sp>
      </p:grpSp>
    </p:spTree>
    <p:extLst>
      <p:ext uri="{BB962C8B-B14F-4D97-AF65-F5344CB8AC3E}">
        <p14:creationId xmlns:p14="http://schemas.microsoft.com/office/powerpoint/2010/main" val="29064986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000" fill="hold"/>
                                        <p:tgtEl>
                                          <p:spTgt spid="30"/>
                                        </p:tgtEl>
                                        <p:attrNameLst>
                                          <p:attrName>ppt_x</p:attrName>
                                        </p:attrNameLst>
                                      </p:cBhvr>
                                      <p:tavLst>
                                        <p:tav tm="0">
                                          <p:val>
                                            <p:strVal val="0-#ppt_w/2"/>
                                          </p:val>
                                        </p:tav>
                                        <p:tav tm="100000">
                                          <p:val>
                                            <p:strVal val="#ppt_x"/>
                                          </p:val>
                                        </p:tav>
                                      </p:tavLst>
                                    </p:anim>
                                    <p:anim calcmode="lin" valueType="num">
                                      <p:cBhvr additive="base">
                                        <p:cTn id="8" dur="100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nodeType="afterEffect">
                                  <p:stCondLst>
                                    <p:cond delay="0"/>
                                  </p:stCondLst>
                                  <p:childTnLst>
                                    <p:set>
                                      <p:cBhvr>
                                        <p:cTn id="11" dur="1" fill="hold">
                                          <p:stCondLst>
                                            <p:cond delay="0"/>
                                          </p:stCondLst>
                                        </p:cTn>
                                        <p:tgtEl>
                                          <p:spTgt spid="48"/>
                                        </p:tgtEl>
                                        <p:attrNameLst>
                                          <p:attrName>style.visibility</p:attrName>
                                        </p:attrNameLst>
                                      </p:cBhvr>
                                      <p:to>
                                        <p:strVal val="visible"/>
                                      </p:to>
                                    </p:set>
                                    <p:anim calcmode="lin" valueType="num">
                                      <p:cBhvr additive="base">
                                        <p:cTn id="12" dur="1000" fill="hold"/>
                                        <p:tgtEl>
                                          <p:spTgt spid="48"/>
                                        </p:tgtEl>
                                        <p:attrNameLst>
                                          <p:attrName>ppt_x</p:attrName>
                                        </p:attrNameLst>
                                      </p:cBhvr>
                                      <p:tavLst>
                                        <p:tav tm="0">
                                          <p:val>
                                            <p:strVal val="0-#ppt_w/2"/>
                                          </p:val>
                                        </p:tav>
                                        <p:tav tm="100000">
                                          <p:val>
                                            <p:strVal val="#ppt_x"/>
                                          </p:val>
                                        </p:tav>
                                      </p:tavLst>
                                    </p:anim>
                                    <p:anim calcmode="lin" valueType="num">
                                      <p:cBhvr additive="base">
                                        <p:cTn id="13" dur="1000" fill="hold"/>
                                        <p:tgtEl>
                                          <p:spTgt spid="48"/>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54"/>
                                        </p:tgtEl>
                                        <p:attrNameLst>
                                          <p:attrName>style.visibility</p:attrName>
                                        </p:attrNameLst>
                                      </p:cBhvr>
                                      <p:to>
                                        <p:strVal val="visible"/>
                                      </p:to>
                                    </p:set>
                                    <p:anim calcmode="lin" valueType="num">
                                      <p:cBhvr additive="base">
                                        <p:cTn id="17" dur="1000" fill="hold"/>
                                        <p:tgtEl>
                                          <p:spTgt spid="54"/>
                                        </p:tgtEl>
                                        <p:attrNameLst>
                                          <p:attrName>ppt_x</p:attrName>
                                        </p:attrNameLst>
                                      </p:cBhvr>
                                      <p:tavLst>
                                        <p:tav tm="0">
                                          <p:val>
                                            <p:strVal val="0-#ppt_w/2"/>
                                          </p:val>
                                        </p:tav>
                                        <p:tav tm="100000">
                                          <p:val>
                                            <p:strVal val="#ppt_x"/>
                                          </p:val>
                                        </p:tav>
                                      </p:tavLst>
                                    </p:anim>
                                    <p:anim calcmode="lin" valueType="num">
                                      <p:cBhvr additive="base">
                                        <p:cTn id="18" dur="100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p:cNvGraphicFramePr>
            <a:graphicFrameLocks noChangeAspect="1"/>
          </p:cNvGraphicFramePr>
          <p:nvPr>
            <p:extLst>
              <p:ext uri="{D42A27DB-BD31-4B8C-83A1-F6EECF244321}">
                <p14:modId xmlns:p14="http://schemas.microsoft.com/office/powerpoint/2010/main" val="1860201311"/>
              </p:ext>
            </p:extLst>
          </p:nvPr>
        </p:nvGraphicFramePr>
        <p:xfrm>
          <a:off x="5793511" y="432307"/>
          <a:ext cx="2944089" cy="2832972"/>
        </p:xfrm>
        <a:graphic>
          <a:graphicData uri="http://schemas.openxmlformats.org/presentationml/2006/ole">
            <mc:AlternateContent xmlns:mc="http://schemas.openxmlformats.org/markup-compatibility/2006">
              <mc:Choice xmlns:v="urn:schemas-microsoft-com:vml" Requires="v">
                <p:oleObj spid="_x0000_s2951" name="Picture (32-bit)" r:id="rId4" imgW="4095878" imgH="4095878" progId="">
                  <p:embed/>
                </p:oleObj>
              </mc:Choice>
              <mc:Fallback>
                <p:oleObj name="Picture (32-bit)" r:id="rId4" imgW="4095878" imgH="4095878" progId="">
                  <p:embed/>
                  <p:pic>
                    <p:nvPicPr>
                      <p:cNvPr id="0" name="Picture 86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3511" y="432307"/>
                        <a:ext cx="2944089" cy="28329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6" name="Group 15"/>
          <p:cNvGrpSpPr/>
          <p:nvPr/>
        </p:nvGrpSpPr>
        <p:grpSpPr>
          <a:xfrm>
            <a:off x="7104604" y="1228166"/>
            <a:ext cx="342222" cy="1395599"/>
            <a:chOff x="-1339053" y="1442190"/>
            <a:chExt cx="342222" cy="1771463"/>
          </a:xfrm>
        </p:grpSpPr>
        <p:sp>
          <p:nvSpPr>
            <p:cNvPr id="17" name="AutoShape 8"/>
            <p:cNvSpPr>
              <a:spLocks noChangeArrowheads="1"/>
            </p:cNvSpPr>
            <p:nvPr/>
          </p:nvSpPr>
          <p:spPr bwMode="auto">
            <a:xfrm>
              <a:off x="-1339053" y="1442190"/>
              <a:ext cx="337428" cy="877914"/>
            </a:xfrm>
            <a:prstGeom prst="upArrow">
              <a:avLst>
                <a:gd name="adj1" fmla="val 50000"/>
                <a:gd name="adj2" fmla="val 93750"/>
              </a:avLst>
            </a:prstGeom>
            <a:solidFill>
              <a:srgbClr val="FF0000"/>
            </a:solidFill>
            <a:ln w="9525">
              <a:solidFill>
                <a:schemeClr val="bg2"/>
              </a:solidFill>
              <a:miter lim="800000"/>
              <a:headEnd/>
              <a:tailEnd/>
            </a:ln>
            <a:effectLst/>
          </p:spPr>
          <p:txBody>
            <a:bodyPr wrap="none" anchor="ctr"/>
            <a:lstStyle/>
            <a:p>
              <a:endParaRPr lang="en-US"/>
            </a:p>
          </p:txBody>
        </p:sp>
        <p:sp>
          <p:nvSpPr>
            <p:cNvPr id="18" name="AutoShape 8"/>
            <p:cNvSpPr>
              <a:spLocks noChangeArrowheads="1"/>
            </p:cNvSpPr>
            <p:nvPr/>
          </p:nvSpPr>
          <p:spPr bwMode="auto">
            <a:xfrm rot="10800000">
              <a:off x="-1334259" y="2335739"/>
              <a:ext cx="337428" cy="877914"/>
            </a:xfrm>
            <a:prstGeom prst="upArrow">
              <a:avLst>
                <a:gd name="adj1" fmla="val 50000"/>
                <a:gd name="adj2" fmla="val 93750"/>
              </a:avLst>
            </a:prstGeom>
            <a:noFill/>
            <a:ln w="9525">
              <a:noFill/>
              <a:miter lim="800000"/>
              <a:headEnd/>
              <a:tailEnd/>
            </a:ln>
            <a:effectLst/>
          </p:spPr>
          <p:txBody>
            <a:bodyPr wrap="none" anchor="ctr"/>
            <a:lstStyle/>
            <a:p>
              <a:endParaRPr lang="en-US"/>
            </a:p>
          </p:txBody>
        </p:sp>
      </p:grpSp>
      <p:grpSp>
        <p:nvGrpSpPr>
          <p:cNvPr id="20" name="Group 19"/>
          <p:cNvGrpSpPr/>
          <p:nvPr/>
        </p:nvGrpSpPr>
        <p:grpSpPr>
          <a:xfrm>
            <a:off x="7104604" y="1046392"/>
            <a:ext cx="342222" cy="1771463"/>
            <a:chOff x="-1339053" y="1442190"/>
            <a:chExt cx="342222" cy="1771463"/>
          </a:xfrm>
        </p:grpSpPr>
        <p:sp>
          <p:nvSpPr>
            <p:cNvPr id="21" name="AutoShape 8"/>
            <p:cNvSpPr>
              <a:spLocks noChangeArrowheads="1"/>
            </p:cNvSpPr>
            <p:nvPr/>
          </p:nvSpPr>
          <p:spPr bwMode="auto">
            <a:xfrm>
              <a:off x="-1339053" y="1442190"/>
              <a:ext cx="337428" cy="877914"/>
            </a:xfrm>
            <a:prstGeom prst="upArrow">
              <a:avLst>
                <a:gd name="adj1" fmla="val 50000"/>
                <a:gd name="adj2" fmla="val 93750"/>
              </a:avLst>
            </a:prstGeom>
            <a:solidFill>
              <a:srgbClr val="339966"/>
            </a:solidFill>
            <a:ln w="9525">
              <a:solidFill>
                <a:schemeClr val="bg2"/>
              </a:solidFill>
              <a:miter lim="800000"/>
              <a:headEnd/>
              <a:tailEnd/>
            </a:ln>
            <a:effectLst/>
          </p:spPr>
          <p:txBody>
            <a:bodyPr wrap="none" anchor="ctr"/>
            <a:lstStyle/>
            <a:p>
              <a:endParaRPr lang="en-US"/>
            </a:p>
          </p:txBody>
        </p:sp>
        <p:sp>
          <p:nvSpPr>
            <p:cNvPr id="22" name="AutoShape 8"/>
            <p:cNvSpPr>
              <a:spLocks noChangeArrowheads="1"/>
            </p:cNvSpPr>
            <p:nvPr/>
          </p:nvSpPr>
          <p:spPr bwMode="auto">
            <a:xfrm rot="10800000">
              <a:off x="-1334259" y="2335739"/>
              <a:ext cx="337428" cy="877914"/>
            </a:xfrm>
            <a:prstGeom prst="upArrow">
              <a:avLst>
                <a:gd name="adj1" fmla="val 50000"/>
                <a:gd name="adj2" fmla="val 93750"/>
              </a:avLst>
            </a:prstGeom>
            <a:noFill/>
            <a:ln w="9525">
              <a:noFill/>
              <a:miter lim="800000"/>
              <a:headEnd/>
              <a:tailEnd/>
            </a:ln>
            <a:effectLst/>
          </p:spPr>
          <p:txBody>
            <a:bodyPr wrap="none" anchor="ctr"/>
            <a:lstStyle/>
            <a:p>
              <a:endParaRPr lang="en-US"/>
            </a:p>
          </p:txBody>
        </p:sp>
      </p:grpSp>
      <p:grpSp>
        <p:nvGrpSpPr>
          <p:cNvPr id="23" name="Group 22"/>
          <p:cNvGrpSpPr/>
          <p:nvPr/>
        </p:nvGrpSpPr>
        <p:grpSpPr>
          <a:xfrm>
            <a:off x="7070631" y="1745611"/>
            <a:ext cx="385049" cy="348392"/>
            <a:chOff x="749528" y="2488738"/>
            <a:chExt cx="481442" cy="439213"/>
          </a:xfrm>
        </p:grpSpPr>
        <p:sp>
          <p:nvSpPr>
            <p:cNvPr id="24" name="Oval 23"/>
            <p:cNvSpPr/>
            <p:nvPr/>
          </p:nvSpPr>
          <p:spPr>
            <a:xfrm>
              <a:off x="749528" y="2488738"/>
              <a:ext cx="481442" cy="439213"/>
            </a:xfrm>
            <a:prstGeom prst="ellipse">
              <a:avLst/>
            </a:prstGeom>
            <a:solidFill>
              <a:srgbClr val="0070C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930069" y="2642164"/>
              <a:ext cx="120360" cy="141188"/>
            </a:xfrm>
            <a:prstGeom prst="ellipse">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253999" y="506022"/>
            <a:ext cx="5477825" cy="2615870"/>
            <a:chOff x="226289" y="464457"/>
            <a:chExt cx="5477825" cy="2615870"/>
          </a:xfrm>
        </p:grpSpPr>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289" y="464457"/>
              <a:ext cx="2395255" cy="2615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2" name="Picture 14" descr="C:\Users\DOEL\Desktop\7=cut\gotti\iuhiuhi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45788" y="689232"/>
              <a:ext cx="3058326" cy="2290792"/>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extBox 29"/>
          <p:cNvSpPr txBox="1"/>
          <p:nvPr/>
        </p:nvSpPr>
        <p:spPr>
          <a:xfrm>
            <a:off x="1562262" y="4402257"/>
            <a:ext cx="6647546" cy="1107996"/>
          </a:xfrm>
          <a:prstGeom prst="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BD" sz="6600" b="1" dirty="0" smtClean="0">
                <a:latin typeface="NikoshBAN" pitchFamily="2" charset="0"/>
                <a:cs typeface="NikoshBAN" pitchFamily="2" charset="0"/>
                <a:sym typeface="Wingdings"/>
              </a:rPr>
              <a:t>স্থির</a:t>
            </a:r>
            <a:endParaRPr lang="en-US" sz="6600" dirty="0">
              <a:latin typeface="NikoshBAN" pitchFamily="2" charset="0"/>
              <a:cs typeface="NikoshBAN" pitchFamily="2" charset="0"/>
            </a:endParaRPr>
          </a:p>
        </p:txBody>
      </p:sp>
      <p:grpSp>
        <p:nvGrpSpPr>
          <p:cNvPr id="2" name="Group 1"/>
          <p:cNvGrpSpPr/>
          <p:nvPr/>
        </p:nvGrpSpPr>
        <p:grpSpPr>
          <a:xfrm>
            <a:off x="1015340" y="4266592"/>
            <a:ext cx="7131789" cy="1310242"/>
            <a:chOff x="2968173" y="3828476"/>
            <a:chExt cx="7131789" cy="1310242"/>
          </a:xfrm>
        </p:grpSpPr>
        <p:sp>
          <p:nvSpPr>
            <p:cNvPr id="37" name="TextBox 36"/>
            <p:cNvSpPr txBox="1"/>
            <p:nvPr/>
          </p:nvSpPr>
          <p:spPr>
            <a:xfrm>
              <a:off x="3849459" y="3828888"/>
              <a:ext cx="6250503" cy="1261884"/>
            </a:xfrm>
            <a:prstGeom prst="rect">
              <a:avLst/>
            </a:prstGeom>
            <a:solidFill>
              <a:schemeClr val="bg2">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bn-BD" sz="4000" dirty="0">
                  <a:latin typeface="NikoshBAN" pitchFamily="2" charset="0"/>
                  <a:cs typeface="NikoshBAN" pitchFamily="2" charset="0"/>
                  <a:sym typeface="Wingdings"/>
                </a:rPr>
                <a:t>সময়ের পরিবর্তন হচ্ছে। কিন্তু </a:t>
              </a:r>
              <a:r>
                <a:rPr lang="bn-BD" sz="4000" dirty="0" smtClean="0">
                  <a:latin typeface="NikoshBAN" pitchFamily="2" charset="0"/>
                  <a:cs typeface="NikoshBAN" pitchFamily="2" charset="0"/>
                </a:rPr>
                <a:t>গাছ- </a:t>
              </a:r>
              <a:r>
                <a:rPr lang="bn-BD" sz="3600" dirty="0" smtClean="0">
                  <a:latin typeface="NikoshBAN" pitchFamily="2" charset="0"/>
                  <a:cs typeface="NikoshBAN" pitchFamily="2" charset="0"/>
                </a:rPr>
                <a:t>পালা এবং দালান-কোঠার অবস্থান কেমন?</a:t>
              </a:r>
              <a:endParaRPr lang="en-US" sz="3600" dirty="0">
                <a:latin typeface="NikoshBAN" pitchFamily="2" charset="0"/>
                <a:cs typeface="NikoshBAN" pitchFamily="2" charset="0"/>
              </a:endParaRPr>
            </a:p>
          </p:txBody>
        </p:sp>
        <p:pic>
          <p:nvPicPr>
            <p:cNvPr id="38"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68173" y="3828476"/>
              <a:ext cx="883255" cy="1310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5" name="TextBox 44"/>
          <p:cNvSpPr txBox="1"/>
          <p:nvPr/>
        </p:nvSpPr>
        <p:spPr>
          <a:xfrm>
            <a:off x="512626" y="4014115"/>
            <a:ext cx="8200571" cy="2062103"/>
          </a:xfrm>
          <a:prstGeom prst="rect">
            <a:avLst/>
          </a:prstGeom>
          <a:solidFill>
            <a:srgbClr val="00B0F0"/>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algn="just"/>
            <a:r>
              <a:rPr lang="bn-BD" sz="3200" dirty="0" smtClean="0">
                <a:latin typeface="NikoshBAN" pitchFamily="2" charset="0"/>
                <a:cs typeface="NikoshBAN" pitchFamily="2" charset="0"/>
                <a:sym typeface="Wingdings"/>
              </a:rPr>
              <a:t>কোনো বস্তু যদি সময়ের সাথে পর্যবেক্ষকের সাপেক্ষে অবস্থান পরিবর্তন না করে তা হলে তাকে বলা হয় </a:t>
            </a:r>
            <a:r>
              <a:rPr lang="bn-BD" sz="3200" b="1" dirty="0" smtClean="0">
                <a:latin typeface="NikoshBAN" pitchFamily="2" charset="0"/>
                <a:cs typeface="NikoshBAN" pitchFamily="2" charset="0"/>
                <a:sym typeface="Wingdings"/>
              </a:rPr>
              <a:t>স্থির</a:t>
            </a:r>
            <a:r>
              <a:rPr lang="bn-BD" sz="3200" dirty="0" smtClean="0">
                <a:latin typeface="NikoshBAN" pitchFamily="2" charset="0"/>
                <a:cs typeface="NikoshBAN" pitchFamily="2" charset="0"/>
                <a:sym typeface="Wingdings"/>
              </a:rPr>
              <a:t> এবং বস্তুর ঐ অবস্থাকে বলা হয় </a:t>
            </a:r>
            <a:r>
              <a:rPr lang="bn-BD" sz="3200" b="1" dirty="0" smtClean="0">
                <a:latin typeface="NikoshBAN" pitchFamily="2" charset="0"/>
                <a:cs typeface="NikoshBAN" pitchFamily="2" charset="0"/>
                <a:sym typeface="Wingdings"/>
              </a:rPr>
              <a:t>স্থিতি</a:t>
            </a:r>
            <a:r>
              <a:rPr lang="bn-BD" sz="3200" dirty="0" smtClean="0">
                <a:latin typeface="NikoshBAN" pitchFamily="2" charset="0"/>
                <a:cs typeface="NikoshBAN" pitchFamily="2" charset="0"/>
                <a:sym typeface="Wingdings"/>
              </a:rPr>
              <a:t>। যেমন: গাছপালা, ঘরবাড়ি ইত্যাদি এক জায়গায় স্থির হয়ে দাঁড়িয়ে থাকে।</a:t>
            </a:r>
            <a:endParaRPr lang="en-US" sz="3200" dirty="0">
              <a:latin typeface="NikoshBAN" pitchFamily="2" charset="0"/>
              <a:cs typeface="NikoshBAN" pitchFamily="2" charset="0"/>
            </a:endParaRPr>
          </a:p>
        </p:txBody>
      </p:sp>
      <p:grpSp>
        <p:nvGrpSpPr>
          <p:cNvPr id="47" name="Group 46"/>
          <p:cNvGrpSpPr/>
          <p:nvPr/>
        </p:nvGrpSpPr>
        <p:grpSpPr>
          <a:xfrm>
            <a:off x="1072739" y="4234925"/>
            <a:ext cx="7131789" cy="1364343"/>
            <a:chOff x="2968173" y="3828475"/>
            <a:chExt cx="7131789" cy="1364343"/>
          </a:xfrm>
        </p:grpSpPr>
        <p:sp>
          <p:nvSpPr>
            <p:cNvPr id="48" name="TextBox 47"/>
            <p:cNvSpPr txBox="1"/>
            <p:nvPr/>
          </p:nvSpPr>
          <p:spPr>
            <a:xfrm>
              <a:off x="3849459" y="3828888"/>
              <a:ext cx="6250503" cy="1323439"/>
            </a:xfrm>
            <a:prstGeom prst="rect">
              <a:avLst/>
            </a:prstGeom>
            <a:solidFill>
              <a:schemeClr val="bg2">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bn-BD" sz="4000" dirty="0" smtClean="0">
                  <a:latin typeface="NikoshBAN" pitchFamily="2" charset="0"/>
                  <a:cs typeface="NikoshBAN" pitchFamily="2" charset="0"/>
                  <a:sym typeface="Wingdings"/>
                </a:rPr>
                <a:t>বস্তুর এ অবস্থাকে কী বলা যেতে পারে</a:t>
              </a:r>
              <a:r>
                <a:rPr lang="bn-BD" sz="4000" dirty="0" smtClean="0">
                  <a:latin typeface="NikoshBAN" pitchFamily="2" charset="0"/>
                  <a:cs typeface="NikoshBAN" pitchFamily="2" charset="0"/>
                </a:rPr>
                <a:t> </a:t>
              </a:r>
              <a:r>
                <a:rPr lang="bn-BD" sz="4000" dirty="0">
                  <a:latin typeface="NikoshBAN" pitchFamily="2" charset="0"/>
                  <a:cs typeface="NikoshBAN" pitchFamily="2" charset="0"/>
                </a:rPr>
                <a:t>?</a:t>
              </a:r>
              <a:endParaRPr lang="en-US" sz="4000" dirty="0">
                <a:latin typeface="NikoshBAN" pitchFamily="2" charset="0"/>
                <a:cs typeface="NikoshBAN" pitchFamily="2" charset="0"/>
              </a:endParaRPr>
            </a:p>
          </p:txBody>
        </p:sp>
        <p:pic>
          <p:nvPicPr>
            <p:cNvPr id="49"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68173" y="3828475"/>
              <a:ext cx="883255" cy="1364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1" name="TextBox 50"/>
          <p:cNvSpPr txBox="1"/>
          <p:nvPr/>
        </p:nvSpPr>
        <p:spPr>
          <a:xfrm>
            <a:off x="1204022" y="4449522"/>
            <a:ext cx="6647546" cy="1107996"/>
          </a:xfrm>
          <a:prstGeom prst="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BD" sz="6600" b="1" dirty="0" smtClean="0">
                <a:latin typeface="NikoshBAN" pitchFamily="2" charset="0"/>
                <a:cs typeface="NikoshBAN" pitchFamily="2" charset="0"/>
                <a:sym typeface="Wingdings"/>
              </a:rPr>
              <a:t>স্থিতি</a:t>
            </a:r>
            <a:endParaRPr lang="en-US" sz="6600" dirty="0">
              <a:latin typeface="NikoshBAN" pitchFamily="2" charset="0"/>
              <a:cs typeface="NikoshBAN" pitchFamily="2" charset="0"/>
            </a:endParaRPr>
          </a:p>
        </p:txBody>
      </p:sp>
      <p:sp>
        <p:nvSpPr>
          <p:cNvPr id="3" name="Rectangle 2"/>
          <p:cNvSpPr/>
          <p:nvPr/>
        </p:nvSpPr>
        <p:spPr>
          <a:xfrm>
            <a:off x="6509625" y="2070976"/>
            <a:ext cx="1603324" cy="369332"/>
          </a:xfrm>
          <a:prstGeom prst="rect">
            <a:avLst/>
          </a:prstGeom>
        </p:spPr>
        <p:txBody>
          <a:bodyPr wrap="none">
            <a:spAutoFit/>
          </a:bodyPr>
          <a:lstStyle/>
          <a:p>
            <a:r>
              <a:rPr lang="en-US" dirty="0" err="1">
                <a:solidFill>
                  <a:srgbClr val="0070C0"/>
                </a:solidFill>
                <a:latin typeface="SutonnyMJ" pitchFamily="2" charset="0"/>
                <a:cs typeface="SutonnyMJ" pitchFamily="2" charset="0"/>
              </a:rPr>
              <a:t>Aveyj</a:t>
            </a:r>
            <a:r>
              <a:rPr lang="en-US" dirty="0">
                <a:solidFill>
                  <a:srgbClr val="0070C0"/>
                </a:solidFill>
                <a:latin typeface="SutonnyMJ" pitchFamily="2" charset="0"/>
                <a:cs typeface="SutonnyMJ" pitchFamily="2" charset="0"/>
              </a:rPr>
              <a:t> </a:t>
            </a:r>
            <a:r>
              <a:rPr lang="en-US" dirty="0" err="1">
                <a:solidFill>
                  <a:srgbClr val="0070C0"/>
                </a:solidFill>
                <a:latin typeface="SutonnyMJ" pitchFamily="2" charset="0"/>
                <a:cs typeface="SutonnyMJ" pitchFamily="2" charset="0"/>
              </a:rPr>
              <a:t>Kvjvg</a:t>
            </a:r>
            <a:r>
              <a:rPr lang="en-US" dirty="0">
                <a:solidFill>
                  <a:srgbClr val="0070C0"/>
                </a:solidFill>
                <a:latin typeface="SutonnyMJ" pitchFamily="2" charset="0"/>
                <a:cs typeface="SutonnyMJ" pitchFamily="2" charset="0"/>
              </a:rPr>
              <a:t> </a:t>
            </a:r>
            <a:r>
              <a:rPr lang="en-US" dirty="0" err="1">
                <a:solidFill>
                  <a:srgbClr val="0070C0"/>
                </a:solidFill>
                <a:latin typeface="SutonnyMJ" pitchFamily="2" charset="0"/>
                <a:cs typeface="SutonnyMJ" pitchFamily="2" charset="0"/>
              </a:rPr>
              <a:t>iæ‡ej</a:t>
            </a:r>
            <a:endParaRPr lang="en-US" dirty="0">
              <a:solidFill>
                <a:srgbClr val="0070C0"/>
              </a:solidFill>
              <a:latin typeface="SutonnyMJ" pitchFamily="2" charset="0"/>
              <a:cs typeface="SutonnyMJ" pitchFamily="2" charset="0"/>
            </a:endParaRPr>
          </a:p>
        </p:txBody>
      </p:sp>
    </p:spTree>
    <p:extLst>
      <p:ext uri="{BB962C8B-B14F-4D97-AF65-F5344CB8AC3E}">
        <p14:creationId xmlns:p14="http://schemas.microsoft.com/office/powerpoint/2010/main" val="33338123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60000" fill="hold"/>
                                        <p:tgtEl>
                                          <p:spTgt spid="20"/>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600000" fill="hold"/>
                                        <p:tgtEl>
                                          <p:spTgt spid="16"/>
                                        </p:tgtEl>
                                        <p:attrNameLst>
                                          <p:attrName>r</p:attrName>
                                        </p:attrNameLst>
                                      </p:cBhvr>
                                    </p:animRo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xit" presetSubtype="0" fill="hold" nodeType="clickEffect">
                                  <p:stCondLst>
                                    <p:cond delay="0"/>
                                  </p:stCondLst>
                                  <p:childTnLst>
                                    <p:animEffect transition="out" filter="dissolve">
                                      <p:cBhvr>
                                        <p:cTn id="18" dur="500"/>
                                        <p:tgtEl>
                                          <p:spTgt spid="2"/>
                                        </p:tgtEl>
                                      </p:cBhvr>
                                    </p:animEffect>
                                    <p:set>
                                      <p:cBhvr>
                                        <p:cTn id="19" dur="1" fill="hold">
                                          <p:stCondLst>
                                            <p:cond delay="499"/>
                                          </p:stCondLst>
                                        </p:cTn>
                                        <p:tgtEl>
                                          <p:spTgt spid="2"/>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0-#ppt_w/2"/>
                                          </p:val>
                                        </p:tav>
                                        <p:tav tm="100000">
                                          <p:val>
                                            <p:strVal val="#ppt_x"/>
                                          </p:val>
                                        </p:tav>
                                      </p:tavLst>
                                    </p:anim>
                                    <p:anim calcmode="lin" valueType="num">
                                      <p:cBhvr additive="base">
                                        <p:cTn id="25"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9" presetClass="exit" presetSubtype="0" fill="hold" grpId="1" nodeType="clickEffect">
                                  <p:stCondLst>
                                    <p:cond delay="0"/>
                                  </p:stCondLst>
                                  <p:childTnLst>
                                    <p:animEffect transition="out" filter="dissolve">
                                      <p:cBhvr>
                                        <p:cTn id="29" dur="500"/>
                                        <p:tgtEl>
                                          <p:spTgt spid="30"/>
                                        </p:tgtEl>
                                      </p:cBhvr>
                                    </p:animEffect>
                                    <p:set>
                                      <p:cBhvr>
                                        <p:cTn id="30" dur="1" fill="hold">
                                          <p:stCondLst>
                                            <p:cond delay="499"/>
                                          </p:stCondLst>
                                        </p:cTn>
                                        <p:tgtEl>
                                          <p:spTgt spid="3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cBhvr additive="base">
                                        <p:cTn id="35" dur="500" fill="hold"/>
                                        <p:tgtEl>
                                          <p:spTgt spid="47"/>
                                        </p:tgtEl>
                                        <p:attrNameLst>
                                          <p:attrName>ppt_x</p:attrName>
                                        </p:attrNameLst>
                                      </p:cBhvr>
                                      <p:tavLst>
                                        <p:tav tm="0">
                                          <p:val>
                                            <p:strVal val="#ppt_x"/>
                                          </p:val>
                                        </p:tav>
                                        <p:tav tm="100000">
                                          <p:val>
                                            <p:strVal val="#ppt_x"/>
                                          </p:val>
                                        </p:tav>
                                      </p:tavLst>
                                    </p:anim>
                                    <p:anim calcmode="lin" valueType="num">
                                      <p:cBhvr additive="base">
                                        <p:cTn id="36"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9" presetClass="exit" presetSubtype="0" fill="hold" nodeType="clickEffect">
                                  <p:stCondLst>
                                    <p:cond delay="0"/>
                                  </p:stCondLst>
                                  <p:childTnLst>
                                    <p:animEffect transition="out" filter="dissolve">
                                      <p:cBhvr>
                                        <p:cTn id="40" dur="500"/>
                                        <p:tgtEl>
                                          <p:spTgt spid="47"/>
                                        </p:tgtEl>
                                      </p:cBhvr>
                                    </p:animEffect>
                                    <p:set>
                                      <p:cBhvr>
                                        <p:cTn id="41" dur="1" fill="hold">
                                          <p:stCondLst>
                                            <p:cond delay="499"/>
                                          </p:stCondLst>
                                        </p:cTn>
                                        <p:tgtEl>
                                          <p:spTgt spid="47"/>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additive="base">
                                        <p:cTn id="46" dur="500" fill="hold"/>
                                        <p:tgtEl>
                                          <p:spTgt spid="51"/>
                                        </p:tgtEl>
                                        <p:attrNameLst>
                                          <p:attrName>ppt_x</p:attrName>
                                        </p:attrNameLst>
                                      </p:cBhvr>
                                      <p:tavLst>
                                        <p:tav tm="0">
                                          <p:val>
                                            <p:strVal val="0-#ppt_w/2"/>
                                          </p:val>
                                        </p:tav>
                                        <p:tav tm="100000">
                                          <p:val>
                                            <p:strVal val="#ppt_x"/>
                                          </p:val>
                                        </p:tav>
                                      </p:tavLst>
                                    </p:anim>
                                    <p:anim calcmode="lin" valueType="num">
                                      <p:cBhvr additive="base">
                                        <p:cTn id="47" dur="5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9" presetClass="exit" presetSubtype="0" fill="hold" grpId="1" nodeType="clickEffect">
                                  <p:stCondLst>
                                    <p:cond delay="0"/>
                                  </p:stCondLst>
                                  <p:childTnLst>
                                    <p:animEffect transition="out" filter="dissolve">
                                      <p:cBhvr>
                                        <p:cTn id="51" dur="500"/>
                                        <p:tgtEl>
                                          <p:spTgt spid="51"/>
                                        </p:tgtEl>
                                      </p:cBhvr>
                                    </p:animEffect>
                                    <p:set>
                                      <p:cBhvr>
                                        <p:cTn id="52" dur="1" fill="hold">
                                          <p:stCondLst>
                                            <p:cond delay="499"/>
                                          </p:stCondLst>
                                        </p:cTn>
                                        <p:tgtEl>
                                          <p:spTgt spid="51"/>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2000" fill="hold"/>
                                        <p:tgtEl>
                                          <p:spTgt spid="45"/>
                                        </p:tgtEl>
                                        <p:attrNameLst>
                                          <p:attrName>ppt_w</p:attrName>
                                        </p:attrNameLst>
                                      </p:cBhvr>
                                      <p:tavLst>
                                        <p:tav tm="0">
                                          <p:val>
                                            <p:fltVal val="0"/>
                                          </p:val>
                                        </p:tav>
                                        <p:tav tm="100000">
                                          <p:val>
                                            <p:strVal val="#ppt_w"/>
                                          </p:val>
                                        </p:tav>
                                      </p:tavLst>
                                    </p:anim>
                                    <p:anim calcmode="lin" valueType="num">
                                      <p:cBhvr>
                                        <p:cTn id="58" dur="2000" fill="hold"/>
                                        <p:tgtEl>
                                          <p:spTgt spid="45"/>
                                        </p:tgtEl>
                                        <p:attrNameLst>
                                          <p:attrName>ppt_h</p:attrName>
                                        </p:attrNameLst>
                                      </p:cBhvr>
                                      <p:tavLst>
                                        <p:tav tm="0">
                                          <p:val>
                                            <p:fltVal val="0"/>
                                          </p:val>
                                        </p:tav>
                                        <p:tav tm="100000">
                                          <p:val>
                                            <p:strVal val="#ppt_h"/>
                                          </p:val>
                                        </p:tav>
                                      </p:tavLst>
                                    </p:anim>
                                    <p:animEffect transition="in" filter="fade">
                                      <p:cBhvr>
                                        <p:cTn id="59" dur="2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45" grpId="0" animBg="1"/>
      <p:bldP spid="51" grpId="0" animBg="1"/>
      <p:bldP spid="51"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2050474" y="2964860"/>
            <a:ext cx="5250873" cy="3657612"/>
            <a:chOff x="1939636" y="1787236"/>
            <a:chExt cx="5250873" cy="3158837"/>
          </a:xfrm>
        </p:grpSpPr>
        <p:sp>
          <p:nvSpPr>
            <p:cNvPr id="11" name="Rectangle 10"/>
            <p:cNvSpPr/>
            <p:nvPr/>
          </p:nvSpPr>
          <p:spPr>
            <a:xfrm>
              <a:off x="2147452" y="2292139"/>
              <a:ext cx="4558146" cy="1780902"/>
            </a:xfrm>
            <a:prstGeom prst="rect">
              <a:avLst/>
            </a:prstGeom>
            <a:noFill/>
            <a:ln w="57150">
              <a:noFill/>
            </a:ln>
          </p:spPr>
          <p:txBody>
            <a:bodyPr wrap="square">
              <a:spAutoFit/>
            </a:bodyPr>
            <a:lstStyle/>
            <a:p>
              <a:pPr algn="ctr"/>
              <a:r>
                <a:rPr lang="bn-BD" sz="3200" dirty="0" smtClean="0">
                  <a:latin typeface="NikoshBAN" pitchFamily="2" charset="0"/>
                  <a:cs typeface="NikoshBAN" pitchFamily="2" charset="0"/>
                  <a:sym typeface="Wingdings"/>
                </a:rPr>
                <a:t>   </a:t>
              </a:r>
              <a:r>
                <a:rPr lang="bn-BD" sz="2400" b="1" dirty="0" smtClean="0">
                  <a:effectLst>
                    <a:outerShdw blurRad="38100" dist="38100" dir="2700000" algn="tl">
                      <a:srgbClr val="000000">
                        <a:alpha val="43137"/>
                      </a:srgbClr>
                    </a:outerShdw>
                  </a:effectLst>
                  <a:latin typeface="NikoshBAN" pitchFamily="2" charset="0"/>
                  <a:cs typeface="NikoshBAN" pitchFamily="2" charset="0"/>
                  <a:sym typeface="Wingdings"/>
                </a:rPr>
                <a:t>***এ পর্বে আমি পাঠ্য বইয়ের ৮৬ পৃষ্ঠার নির্দেশনা মোতাবেক কলম ব্যবহার করে শিক্ষার্থীদেরকে হাতে-কলমে স্থিতি বুঝানোর চেষ্টা করব।</a:t>
              </a:r>
              <a:endParaRPr lang="en-US" sz="2400" b="1" dirty="0">
                <a:effectLst>
                  <a:outerShdw blurRad="38100" dist="38100" dir="2700000" algn="tl">
                    <a:srgbClr val="000000">
                      <a:alpha val="43137"/>
                    </a:srgbClr>
                  </a:outerShdw>
                </a:effectLst>
              </a:endParaRPr>
            </a:p>
          </p:txBody>
        </p:sp>
        <p:sp>
          <p:nvSpPr>
            <p:cNvPr id="12" name="Oval 11"/>
            <p:cNvSpPr/>
            <p:nvPr/>
          </p:nvSpPr>
          <p:spPr>
            <a:xfrm>
              <a:off x="1939636" y="1787236"/>
              <a:ext cx="5250873" cy="3158837"/>
            </a:xfrm>
            <a:prstGeom prst="ellipse">
              <a:avLst/>
            </a:prstGeom>
            <a:noFill/>
            <a:ln w="5715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p:cNvSpPr/>
          <p:nvPr/>
        </p:nvSpPr>
        <p:spPr>
          <a:xfrm>
            <a:off x="831273" y="1235664"/>
            <a:ext cx="7426035" cy="1631216"/>
          </a:xfrm>
          <a:prstGeom prst="rect">
            <a:avLst/>
          </a:prstGeom>
          <a:noFill/>
          <a:ln w="57150">
            <a:solidFill>
              <a:schemeClr val="bg1">
                <a:lumMod val="75000"/>
              </a:schemeClr>
            </a:solidFill>
          </a:ln>
        </p:spPr>
        <p:txBody>
          <a:bodyPr wrap="square">
            <a:spAutoFit/>
          </a:bodyPr>
          <a:lstStyle/>
          <a:p>
            <a:pPr algn="ctr"/>
            <a:r>
              <a:rPr lang="bn-BD" sz="3200" b="1" dirty="0" smtClean="0">
                <a:effectLst>
                  <a:outerShdw blurRad="38100" dist="38100" dir="2700000" algn="tl">
                    <a:srgbClr val="000000">
                      <a:alpha val="43137"/>
                    </a:srgbClr>
                  </a:outerShdw>
                </a:effectLst>
                <a:latin typeface="NikoshBAN" pitchFamily="2" charset="0"/>
                <a:cs typeface="NikoshBAN" pitchFamily="2" charset="0"/>
                <a:sym typeface="Wingdings"/>
              </a:rPr>
              <a:t>কাজ: প্রিয় শিক্ষার্থী বন্ধুরা তোমরা এখন হাত দিয়ে একটি কলম ধরে রাখ।-------( নির্দেশনা চলমান</a:t>
            </a:r>
            <a:r>
              <a:rPr lang="bn-BD" sz="3600" dirty="0" smtClean="0">
                <a:latin typeface="NikoshBAN" pitchFamily="2" charset="0"/>
                <a:cs typeface="NikoshBAN" pitchFamily="2" charset="0"/>
                <a:sym typeface="Wingdings"/>
              </a:rPr>
              <a:t>)</a:t>
            </a:r>
            <a:endParaRPr lang="en-US" sz="3600" dirty="0"/>
          </a:p>
        </p:txBody>
      </p:sp>
    </p:spTree>
    <p:extLst>
      <p:ext uri="{BB962C8B-B14F-4D97-AF65-F5344CB8AC3E}">
        <p14:creationId xmlns:p14="http://schemas.microsoft.com/office/powerpoint/2010/main" val="641527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Object 34"/>
          <p:cNvGraphicFramePr>
            <a:graphicFrameLocks noChangeAspect="1"/>
          </p:cNvGraphicFramePr>
          <p:nvPr>
            <p:extLst>
              <p:ext uri="{D42A27DB-BD31-4B8C-83A1-F6EECF244321}">
                <p14:modId xmlns:p14="http://schemas.microsoft.com/office/powerpoint/2010/main" val="1158708293"/>
              </p:ext>
            </p:extLst>
          </p:nvPr>
        </p:nvGraphicFramePr>
        <p:xfrm>
          <a:off x="5932718" y="2443843"/>
          <a:ext cx="2944089" cy="2832972"/>
        </p:xfrm>
        <a:graphic>
          <a:graphicData uri="http://schemas.openxmlformats.org/presentationml/2006/ole">
            <mc:AlternateContent xmlns:mc="http://schemas.openxmlformats.org/markup-compatibility/2006">
              <mc:Choice xmlns:v="urn:schemas-microsoft-com:vml" Requires="v">
                <p:oleObj spid="_x0000_s3957" name="Picture (32-bit)" r:id="rId4" imgW="4095878" imgH="4095878" progId="">
                  <p:embed/>
                </p:oleObj>
              </mc:Choice>
              <mc:Fallback>
                <p:oleObj name="Picture (32-bit)" r:id="rId4" imgW="4095878" imgH="4095878" progId="">
                  <p:embed/>
                  <p:pic>
                    <p:nvPicPr>
                      <p:cNvPr id="0" name="Picture 84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2718" y="2443843"/>
                        <a:ext cx="2944089" cy="28329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6" name="Group 35"/>
          <p:cNvGrpSpPr/>
          <p:nvPr/>
        </p:nvGrpSpPr>
        <p:grpSpPr>
          <a:xfrm>
            <a:off x="7243811" y="3239702"/>
            <a:ext cx="342222" cy="1395599"/>
            <a:chOff x="-1339053" y="1442190"/>
            <a:chExt cx="342222" cy="1771463"/>
          </a:xfrm>
        </p:grpSpPr>
        <p:sp>
          <p:nvSpPr>
            <p:cNvPr id="37" name="AutoShape 8"/>
            <p:cNvSpPr>
              <a:spLocks noChangeArrowheads="1"/>
            </p:cNvSpPr>
            <p:nvPr/>
          </p:nvSpPr>
          <p:spPr bwMode="auto">
            <a:xfrm>
              <a:off x="-1339053" y="1442190"/>
              <a:ext cx="337428" cy="877914"/>
            </a:xfrm>
            <a:prstGeom prst="upArrow">
              <a:avLst>
                <a:gd name="adj1" fmla="val 50000"/>
                <a:gd name="adj2" fmla="val 93750"/>
              </a:avLst>
            </a:prstGeom>
            <a:solidFill>
              <a:srgbClr val="FF0000"/>
            </a:solidFill>
            <a:ln w="9525">
              <a:solidFill>
                <a:schemeClr val="bg2"/>
              </a:solidFill>
              <a:miter lim="800000"/>
              <a:headEnd/>
              <a:tailEnd/>
            </a:ln>
            <a:effectLst/>
          </p:spPr>
          <p:txBody>
            <a:bodyPr wrap="none" anchor="ctr"/>
            <a:lstStyle/>
            <a:p>
              <a:endParaRPr lang="en-US"/>
            </a:p>
          </p:txBody>
        </p:sp>
        <p:sp>
          <p:nvSpPr>
            <p:cNvPr id="39" name="AutoShape 8"/>
            <p:cNvSpPr>
              <a:spLocks noChangeArrowheads="1"/>
            </p:cNvSpPr>
            <p:nvPr/>
          </p:nvSpPr>
          <p:spPr bwMode="auto">
            <a:xfrm rot="10800000">
              <a:off x="-1334259" y="2335739"/>
              <a:ext cx="337428" cy="877914"/>
            </a:xfrm>
            <a:prstGeom prst="upArrow">
              <a:avLst>
                <a:gd name="adj1" fmla="val 50000"/>
                <a:gd name="adj2" fmla="val 93750"/>
              </a:avLst>
            </a:prstGeom>
            <a:noFill/>
            <a:ln w="9525">
              <a:noFill/>
              <a:miter lim="800000"/>
              <a:headEnd/>
              <a:tailEnd/>
            </a:ln>
            <a:effectLst/>
          </p:spPr>
          <p:txBody>
            <a:bodyPr wrap="none" anchor="ctr"/>
            <a:lstStyle/>
            <a:p>
              <a:endParaRPr lang="en-US"/>
            </a:p>
          </p:txBody>
        </p:sp>
      </p:grpSp>
      <p:grpSp>
        <p:nvGrpSpPr>
          <p:cNvPr id="42" name="Group 41"/>
          <p:cNvGrpSpPr/>
          <p:nvPr/>
        </p:nvGrpSpPr>
        <p:grpSpPr>
          <a:xfrm>
            <a:off x="7243811" y="3057928"/>
            <a:ext cx="342222" cy="1771463"/>
            <a:chOff x="-1339053" y="1442190"/>
            <a:chExt cx="342222" cy="1771463"/>
          </a:xfrm>
        </p:grpSpPr>
        <p:sp>
          <p:nvSpPr>
            <p:cNvPr id="43" name="AutoShape 8"/>
            <p:cNvSpPr>
              <a:spLocks noChangeArrowheads="1"/>
            </p:cNvSpPr>
            <p:nvPr/>
          </p:nvSpPr>
          <p:spPr bwMode="auto">
            <a:xfrm>
              <a:off x="-1339053" y="1442190"/>
              <a:ext cx="337428" cy="877914"/>
            </a:xfrm>
            <a:prstGeom prst="upArrow">
              <a:avLst>
                <a:gd name="adj1" fmla="val 50000"/>
                <a:gd name="adj2" fmla="val 93750"/>
              </a:avLst>
            </a:prstGeom>
            <a:solidFill>
              <a:srgbClr val="339966"/>
            </a:solidFill>
            <a:ln w="9525">
              <a:solidFill>
                <a:schemeClr val="bg2"/>
              </a:solidFill>
              <a:miter lim="800000"/>
              <a:headEnd/>
              <a:tailEnd/>
            </a:ln>
            <a:effectLst/>
          </p:spPr>
          <p:txBody>
            <a:bodyPr wrap="none" anchor="ctr"/>
            <a:lstStyle/>
            <a:p>
              <a:endParaRPr lang="en-US"/>
            </a:p>
          </p:txBody>
        </p:sp>
        <p:sp>
          <p:nvSpPr>
            <p:cNvPr id="44" name="AutoShape 8"/>
            <p:cNvSpPr>
              <a:spLocks noChangeArrowheads="1"/>
            </p:cNvSpPr>
            <p:nvPr/>
          </p:nvSpPr>
          <p:spPr bwMode="auto">
            <a:xfrm rot="10800000">
              <a:off x="-1334259" y="2335739"/>
              <a:ext cx="337428" cy="877914"/>
            </a:xfrm>
            <a:prstGeom prst="upArrow">
              <a:avLst>
                <a:gd name="adj1" fmla="val 50000"/>
                <a:gd name="adj2" fmla="val 93750"/>
              </a:avLst>
            </a:prstGeom>
            <a:noFill/>
            <a:ln w="9525">
              <a:noFill/>
              <a:miter lim="800000"/>
              <a:headEnd/>
              <a:tailEnd/>
            </a:ln>
            <a:effectLst/>
          </p:spPr>
          <p:txBody>
            <a:bodyPr wrap="none" anchor="ctr"/>
            <a:lstStyle/>
            <a:p>
              <a:endParaRPr lang="en-US"/>
            </a:p>
          </p:txBody>
        </p:sp>
      </p:grpSp>
      <p:grpSp>
        <p:nvGrpSpPr>
          <p:cNvPr id="45" name="Group 44"/>
          <p:cNvGrpSpPr/>
          <p:nvPr/>
        </p:nvGrpSpPr>
        <p:grpSpPr>
          <a:xfrm>
            <a:off x="7209838" y="3757147"/>
            <a:ext cx="385049" cy="348392"/>
            <a:chOff x="749528" y="2488738"/>
            <a:chExt cx="481442" cy="439213"/>
          </a:xfrm>
        </p:grpSpPr>
        <p:sp>
          <p:nvSpPr>
            <p:cNvPr id="46" name="Oval 45"/>
            <p:cNvSpPr/>
            <p:nvPr/>
          </p:nvSpPr>
          <p:spPr>
            <a:xfrm>
              <a:off x="749528" y="2488738"/>
              <a:ext cx="481442" cy="439213"/>
            </a:xfrm>
            <a:prstGeom prst="ellipse">
              <a:avLst/>
            </a:prstGeom>
            <a:solidFill>
              <a:srgbClr val="0070C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930069" y="2642164"/>
              <a:ext cx="120360" cy="141188"/>
            </a:xfrm>
            <a:prstGeom prst="ellipse">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p:cNvSpPr txBox="1"/>
          <p:nvPr/>
        </p:nvSpPr>
        <p:spPr>
          <a:xfrm>
            <a:off x="6825829" y="4122355"/>
            <a:ext cx="1508546" cy="515333"/>
          </a:xfrm>
          <a:prstGeom prst="rect">
            <a:avLst/>
          </a:prstGeom>
          <a:noFill/>
        </p:spPr>
        <p:txBody>
          <a:bodyPr wrap="square" rtlCol="0">
            <a:prstTxWarp prst="textChevronInverted">
              <a:avLst/>
            </a:prstTxWarp>
            <a:spAutoFit/>
          </a:bodyPr>
          <a:lstStyle/>
          <a:p>
            <a:r>
              <a:rPr lang="en-US" sz="1400" dirty="0" err="1" smtClean="0">
                <a:solidFill>
                  <a:srgbClr val="0070C0"/>
                </a:solidFill>
                <a:latin typeface="SutonnyMJ" pitchFamily="2" charset="0"/>
                <a:cs typeface="SutonnyMJ" pitchFamily="2" charset="0"/>
              </a:rPr>
              <a:t>Aveyj</a:t>
            </a:r>
            <a:r>
              <a:rPr lang="en-US" sz="1400" dirty="0" smtClean="0">
                <a:solidFill>
                  <a:srgbClr val="0070C0"/>
                </a:solidFill>
                <a:latin typeface="SutonnyMJ" pitchFamily="2" charset="0"/>
                <a:cs typeface="SutonnyMJ" pitchFamily="2" charset="0"/>
              </a:rPr>
              <a:t> </a:t>
            </a:r>
            <a:r>
              <a:rPr lang="en-US" sz="1400" dirty="0" err="1" smtClean="0">
                <a:solidFill>
                  <a:srgbClr val="0070C0"/>
                </a:solidFill>
                <a:latin typeface="SutonnyMJ" pitchFamily="2" charset="0"/>
                <a:cs typeface="SutonnyMJ" pitchFamily="2" charset="0"/>
              </a:rPr>
              <a:t>Kvjvg</a:t>
            </a:r>
            <a:r>
              <a:rPr lang="en-US" sz="1400" dirty="0" smtClean="0">
                <a:solidFill>
                  <a:srgbClr val="0070C0"/>
                </a:solidFill>
                <a:latin typeface="SutonnyMJ" pitchFamily="2" charset="0"/>
                <a:cs typeface="SutonnyMJ" pitchFamily="2" charset="0"/>
              </a:rPr>
              <a:t> </a:t>
            </a:r>
            <a:r>
              <a:rPr lang="en-US" sz="1400" dirty="0" err="1" smtClean="0">
                <a:solidFill>
                  <a:srgbClr val="0070C0"/>
                </a:solidFill>
                <a:latin typeface="SutonnyMJ" pitchFamily="2" charset="0"/>
                <a:cs typeface="SutonnyMJ" pitchFamily="2" charset="0"/>
              </a:rPr>
              <a:t>iæ‡ej</a:t>
            </a:r>
            <a:endParaRPr lang="en-US" sz="1400" dirty="0">
              <a:solidFill>
                <a:srgbClr val="0070C0"/>
              </a:solidFill>
              <a:latin typeface="SutonnyMJ" pitchFamily="2" charset="0"/>
              <a:cs typeface="SutonnyMJ" pitchFamily="2" charset="0"/>
            </a:endParaRPr>
          </a:p>
        </p:txBody>
      </p:sp>
      <p:sp>
        <p:nvSpPr>
          <p:cNvPr id="55" name="TextBox 54"/>
          <p:cNvSpPr txBox="1"/>
          <p:nvPr/>
        </p:nvSpPr>
        <p:spPr>
          <a:xfrm>
            <a:off x="772893" y="4089034"/>
            <a:ext cx="4934858" cy="830997"/>
          </a:xfrm>
          <a:prstGeom prst="rect">
            <a:avLst/>
          </a:prstGeom>
          <a:solidFill>
            <a:srgbClr val="92D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bn-BD" sz="4800" b="1" dirty="0" smtClean="0">
                <a:latin typeface="NikoshBAN" pitchFamily="2" charset="0"/>
                <a:cs typeface="NikoshBAN" pitchFamily="2" charset="0"/>
              </a:rPr>
              <a:t>গতিশীল </a:t>
            </a:r>
            <a:endParaRPr lang="en-US" sz="4800" b="1" dirty="0">
              <a:latin typeface="NikoshBAN" pitchFamily="2" charset="0"/>
              <a:cs typeface="NikoshBAN" pitchFamily="2" charset="0"/>
            </a:endParaRPr>
          </a:p>
        </p:txBody>
      </p:sp>
      <p:sp>
        <p:nvSpPr>
          <p:cNvPr id="34" name="TextBox 33"/>
          <p:cNvSpPr txBox="1"/>
          <p:nvPr/>
        </p:nvSpPr>
        <p:spPr>
          <a:xfrm>
            <a:off x="759105" y="4229422"/>
            <a:ext cx="4934858" cy="830997"/>
          </a:xfrm>
          <a:prstGeom prst="rect">
            <a:avLst/>
          </a:prstGeom>
          <a:solidFill>
            <a:srgbClr val="92D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bn-BD" sz="4800" b="1" dirty="0" smtClean="0">
                <a:latin typeface="NikoshBAN" pitchFamily="2" charset="0"/>
                <a:cs typeface="NikoshBAN" pitchFamily="2" charset="0"/>
              </a:rPr>
              <a:t>গতি</a:t>
            </a:r>
            <a:endParaRPr lang="en-US" sz="4800" b="1" dirty="0">
              <a:latin typeface="NikoshBAN" pitchFamily="2" charset="0"/>
              <a:cs typeface="NikoshBAN" pitchFamily="2" charset="0"/>
            </a:endParaRPr>
          </a:p>
        </p:txBody>
      </p:sp>
      <p:grpSp>
        <p:nvGrpSpPr>
          <p:cNvPr id="2" name="Group 1"/>
          <p:cNvGrpSpPr/>
          <p:nvPr/>
        </p:nvGrpSpPr>
        <p:grpSpPr>
          <a:xfrm>
            <a:off x="315144" y="4146456"/>
            <a:ext cx="5529939" cy="1262097"/>
            <a:chOff x="304804" y="4180114"/>
            <a:chExt cx="6270169" cy="1262097"/>
          </a:xfrm>
        </p:grpSpPr>
        <p:sp>
          <p:nvSpPr>
            <p:cNvPr id="54" name="TextBox 53"/>
            <p:cNvSpPr txBox="1"/>
            <p:nvPr/>
          </p:nvSpPr>
          <p:spPr>
            <a:xfrm>
              <a:off x="1272640" y="4180528"/>
              <a:ext cx="5302333" cy="1200329"/>
            </a:xfrm>
            <a:prstGeom prst="rect">
              <a:avLst/>
            </a:prstGeom>
            <a:solidFill>
              <a:schemeClr val="bg2">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just"/>
              <a:r>
                <a:rPr lang="bn-BD" sz="3600" b="1" dirty="0">
                  <a:latin typeface="NikoshBAN" pitchFamily="2" charset="0"/>
                  <a:cs typeface="NikoshBAN" pitchFamily="2" charset="0"/>
                  <a:sym typeface="Wingdings"/>
                </a:rPr>
                <a:t>তাহলে বস্তুর এ </a:t>
              </a:r>
              <a:r>
                <a:rPr lang="bn-BD" sz="3600" b="1" dirty="0" smtClean="0">
                  <a:latin typeface="NikoshBAN" pitchFamily="2" charset="0"/>
                  <a:cs typeface="NikoshBAN" pitchFamily="2" charset="0"/>
                  <a:sym typeface="Wingdings"/>
                </a:rPr>
                <a:t>ভাবে থাকাকে আমরা </a:t>
              </a:r>
              <a:r>
                <a:rPr lang="bn-BD" sz="3600" b="1" dirty="0">
                  <a:latin typeface="NikoshBAN" pitchFamily="2" charset="0"/>
                  <a:cs typeface="NikoshBAN" pitchFamily="2" charset="0"/>
                  <a:sym typeface="Wingdings"/>
                </a:rPr>
                <a:t>কী বলতে পারি?</a:t>
              </a:r>
              <a:endParaRPr lang="en-US" sz="3600" b="1" dirty="0">
                <a:latin typeface="NikoshBAN" pitchFamily="2" charset="0"/>
                <a:cs typeface="NikoshBAN" pitchFamily="2" charset="0"/>
              </a:endParaRPr>
            </a:p>
          </p:txBody>
        </p:sp>
        <p:pic>
          <p:nvPicPr>
            <p:cNvPr id="38"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4" y="4180114"/>
              <a:ext cx="1001486" cy="1262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0" name="Group 39"/>
          <p:cNvGrpSpPr/>
          <p:nvPr/>
        </p:nvGrpSpPr>
        <p:grpSpPr>
          <a:xfrm>
            <a:off x="249457" y="4197260"/>
            <a:ext cx="5602507" cy="1596216"/>
            <a:chOff x="304804" y="4180114"/>
            <a:chExt cx="6352452" cy="1596216"/>
          </a:xfrm>
        </p:grpSpPr>
        <p:sp>
          <p:nvSpPr>
            <p:cNvPr id="41" name="TextBox 40"/>
            <p:cNvSpPr txBox="1"/>
            <p:nvPr/>
          </p:nvSpPr>
          <p:spPr>
            <a:xfrm>
              <a:off x="1354924" y="4180528"/>
              <a:ext cx="5302332" cy="1569660"/>
            </a:xfrm>
            <a:prstGeom prst="rect">
              <a:avLst/>
            </a:prstGeom>
            <a:solidFill>
              <a:schemeClr val="bg2">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just"/>
              <a:r>
                <a:rPr lang="bn-BD" sz="3200" b="1" dirty="0" smtClean="0">
                  <a:latin typeface="NikoshBAN" pitchFamily="2" charset="0"/>
                  <a:cs typeface="NikoshBAN" pitchFamily="2" charset="0"/>
                  <a:sym typeface="Wingdings"/>
                </a:rPr>
                <a:t>সময়ের পরিবর্তনের সাথে  সাথে ট্রেনের অবস্থানের পরিবর্তন হচ্ছে। একে কী বলা যেতে পারে</a:t>
              </a:r>
              <a:r>
                <a:rPr lang="bn-BD" sz="3200" b="1" dirty="0" smtClean="0">
                  <a:latin typeface="NikoshBAN" pitchFamily="2" charset="0"/>
                  <a:cs typeface="NikoshBAN" pitchFamily="2" charset="0"/>
                </a:rPr>
                <a:t>?</a:t>
              </a:r>
              <a:endParaRPr lang="en-US" sz="3200" b="1" dirty="0">
                <a:latin typeface="NikoshBAN" pitchFamily="2" charset="0"/>
                <a:cs typeface="NikoshBAN" pitchFamily="2" charset="0"/>
              </a:endParaRPr>
            </a:p>
          </p:txBody>
        </p:sp>
        <p:pic>
          <p:nvPicPr>
            <p:cNvPr id="49"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4" y="4180114"/>
              <a:ext cx="1001486" cy="1596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6" name="TextBox 55"/>
          <p:cNvSpPr txBox="1"/>
          <p:nvPr/>
        </p:nvSpPr>
        <p:spPr>
          <a:xfrm>
            <a:off x="518999" y="3451538"/>
            <a:ext cx="5368308" cy="2739211"/>
          </a:xfrm>
          <a:prstGeom prst="rect">
            <a:avLst/>
          </a:prstGeom>
          <a:blipFill>
            <a:blip r:embed="rId7"/>
            <a:tile tx="0" ty="0" sx="100000" sy="100000" flip="none" algn="tl"/>
          </a:blip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algn="just"/>
            <a:r>
              <a:rPr lang="bn-BD" sz="2800" dirty="0" smtClean="0">
                <a:latin typeface="NikoshBAN" pitchFamily="2" charset="0"/>
                <a:cs typeface="NikoshBAN" pitchFamily="2" charset="0"/>
                <a:sym typeface="Wingdings"/>
              </a:rPr>
              <a:t></a:t>
            </a:r>
            <a:r>
              <a:rPr lang="bn-BD" sz="2400" dirty="0" smtClean="0">
                <a:latin typeface="NikoshBAN" pitchFamily="2" charset="0"/>
                <a:cs typeface="NikoshBAN" pitchFamily="2" charset="0"/>
                <a:sym typeface="Wingdings"/>
              </a:rPr>
              <a:t>তাহলে আমরা বলতে পারি যে, কোনো বস্তু যদি সময়ের সাথে পর্যবেক্ষকের সাপেক্ষে  অবস্থান পরিবর্তন করে, তখন বস্তুটিকে গতিশীল বলা হয় এবং</a:t>
            </a:r>
            <a:r>
              <a:rPr lang="en-US" sz="2400" dirty="0" smtClean="0">
                <a:latin typeface="NikoshBAN" pitchFamily="2" charset="0"/>
                <a:cs typeface="NikoshBAN" pitchFamily="2" charset="0"/>
                <a:sym typeface="Wingdings"/>
              </a:rPr>
              <a:t> </a:t>
            </a:r>
            <a:r>
              <a:rPr lang="bn-BD" sz="2400" dirty="0" smtClean="0">
                <a:latin typeface="NikoshBAN" pitchFamily="2" charset="0"/>
                <a:cs typeface="NikoshBAN" pitchFamily="2" charset="0"/>
                <a:sym typeface="Wingdings"/>
              </a:rPr>
              <a:t>বস্তুর এ অবস্থাকে বলা হয় গতি। যেমন: চলমান সাইকেল, চলন্ত ট্রেন ও গাড়ি, হেঁটে চলা লোক ইত্যাদি।</a:t>
            </a:r>
            <a:endParaRPr lang="en-US" sz="2400" dirty="0">
              <a:latin typeface="NikoshBAN" pitchFamily="2" charset="0"/>
              <a:cs typeface="NikoshBAN" pitchFamily="2" charset="0"/>
            </a:endParaRPr>
          </a:p>
        </p:txBody>
      </p:sp>
      <p:pic>
        <p:nvPicPr>
          <p:cNvPr id="50" name="Picture 12" descr="C:\Users\DOEL\Desktop\GIF=25-9-14\tog4.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304800" y="495284"/>
            <a:ext cx="8557451" cy="1865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38745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60000" fill="hold"/>
                                        <p:tgtEl>
                                          <p:spTgt spid="42"/>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600000" fill="hold"/>
                                        <p:tgtEl>
                                          <p:spTgt spid="36"/>
                                        </p:tgtEl>
                                        <p:attrNameLst>
                                          <p:attrName>r</p:attrName>
                                        </p:attrNameLst>
                                      </p:cBhvr>
                                    </p:animRot>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0-#ppt_w/2"/>
                                          </p:val>
                                        </p:tav>
                                        <p:tav tm="100000">
                                          <p:val>
                                            <p:strVal val="#ppt_x"/>
                                          </p:val>
                                        </p:tav>
                                      </p:tavLst>
                                    </p:anim>
                                    <p:anim calcmode="lin" valueType="num">
                                      <p:cBhvr additive="base">
                                        <p:cTn id="14"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xit" presetSubtype="0" fill="hold" nodeType="clickEffect">
                                  <p:stCondLst>
                                    <p:cond delay="0"/>
                                  </p:stCondLst>
                                  <p:childTnLst>
                                    <p:animEffect transition="out" filter="dissolve">
                                      <p:cBhvr>
                                        <p:cTn id="18" dur="500"/>
                                        <p:tgtEl>
                                          <p:spTgt spid="40"/>
                                        </p:tgtEl>
                                      </p:cBhvr>
                                    </p:animEffect>
                                    <p:set>
                                      <p:cBhvr>
                                        <p:cTn id="19" dur="1" fill="hold">
                                          <p:stCondLst>
                                            <p:cond delay="499"/>
                                          </p:stCondLst>
                                        </p:cTn>
                                        <p:tgtEl>
                                          <p:spTgt spid="40"/>
                                        </p:tgtEl>
                                        <p:attrNameLst>
                                          <p:attrName>style.visibility</p:attrName>
                                        </p:attrNameLst>
                                      </p:cBhvr>
                                      <p:to>
                                        <p:strVal val="hidden"/>
                                      </p:to>
                                    </p:set>
                                  </p:childTnLst>
                                </p:cTn>
                              </p:par>
                            </p:childTnLst>
                          </p:cTn>
                        </p:par>
                        <p:par>
                          <p:cTn id="20" fill="hold">
                            <p:stCondLst>
                              <p:cond delay="500"/>
                            </p:stCondLst>
                            <p:childTnLst>
                              <p:par>
                                <p:cTn id="21" presetID="2" presetClass="entr" presetSubtype="8"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additive="base">
                                        <p:cTn id="23" dur="1000" fill="hold"/>
                                        <p:tgtEl>
                                          <p:spTgt spid="55"/>
                                        </p:tgtEl>
                                        <p:attrNameLst>
                                          <p:attrName>ppt_x</p:attrName>
                                        </p:attrNameLst>
                                      </p:cBhvr>
                                      <p:tavLst>
                                        <p:tav tm="0">
                                          <p:val>
                                            <p:strVal val="0-#ppt_w/2"/>
                                          </p:val>
                                        </p:tav>
                                        <p:tav tm="100000">
                                          <p:val>
                                            <p:strVal val="#ppt_x"/>
                                          </p:val>
                                        </p:tav>
                                      </p:tavLst>
                                    </p:anim>
                                    <p:anim calcmode="lin" valueType="num">
                                      <p:cBhvr additive="base">
                                        <p:cTn id="24" dur="1000" fill="hold"/>
                                        <p:tgtEl>
                                          <p:spTgt spid="55"/>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9" presetClass="exit" presetSubtype="0" fill="hold" grpId="1" nodeType="clickEffect">
                                  <p:stCondLst>
                                    <p:cond delay="0"/>
                                  </p:stCondLst>
                                  <p:childTnLst>
                                    <p:animEffect transition="out" filter="dissolve">
                                      <p:cBhvr>
                                        <p:cTn id="28" dur="500"/>
                                        <p:tgtEl>
                                          <p:spTgt spid="55"/>
                                        </p:tgtEl>
                                      </p:cBhvr>
                                    </p:animEffect>
                                    <p:set>
                                      <p:cBhvr>
                                        <p:cTn id="29" dur="1" fill="hold">
                                          <p:stCondLst>
                                            <p:cond delay="499"/>
                                          </p:stCondLst>
                                        </p:cTn>
                                        <p:tgtEl>
                                          <p:spTgt spid="55"/>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additive="base">
                                        <p:cTn id="34" dur="1000" fill="hold"/>
                                        <p:tgtEl>
                                          <p:spTgt spid="2"/>
                                        </p:tgtEl>
                                        <p:attrNameLst>
                                          <p:attrName>ppt_x</p:attrName>
                                        </p:attrNameLst>
                                      </p:cBhvr>
                                      <p:tavLst>
                                        <p:tav tm="0">
                                          <p:val>
                                            <p:strVal val="0-#ppt_w/2"/>
                                          </p:val>
                                        </p:tav>
                                        <p:tav tm="100000">
                                          <p:val>
                                            <p:strVal val="#ppt_x"/>
                                          </p:val>
                                        </p:tav>
                                      </p:tavLst>
                                    </p:anim>
                                    <p:anim calcmode="lin" valueType="num">
                                      <p:cBhvr additive="base">
                                        <p:cTn id="35"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9" presetClass="exit" presetSubtype="0" fill="hold" nodeType="clickEffect">
                                  <p:stCondLst>
                                    <p:cond delay="0"/>
                                  </p:stCondLst>
                                  <p:childTnLst>
                                    <p:animEffect transition="out" filter="dissolve">
                                      <p:cBhvr>
                                        <p:cTn id="39" dur="500"/>
                                        <p:tgtEl>
                                          <p:spTgt spid="2"/>
                                        </p:tgtEl>
                                      </p:cBhvr>
                                    </p:animEffect>
                                    <p:set>
                                      <p:cBhvr>
                                        <p:cTn id="40" dur="1" fill="hold">
                                          <p:stCondLst>
                                            <p:cond delay="499"/>
                                          </p:stCondLst>
                                        </p:cTn>
                                        <p:tgtEl>
                                          <p:spTgt spid="2"/>
                                        </p:tgtEl>
                                        <p:attrNameLst>
                                          <p:attrName>style.visibility</p:attrName>
                                        </p:attrNameLst>
                                      </p:cBhvr>
                                      <p:to>
                                        <p:strVal val="hidden"/>
                                      </p:to>
                                    </p:set>
                                  </p:childTnLst>
                                </p:cTn>
                              </p:par>
                            </p:childTnLst>
                          </p:cTn>
                        </p:par>
                        <p:par>
                          <p:cTn id="41" fill="hold">
                            <p:stCondLst>
                              <p:cond delay="500"/>
                            </p:stCondLst>
                            <p:childTnLst>
                              <p:par>
                                <p:cTn id="42" presetID="2" presetClass="entr" presetSubtype="8"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1000" fill="hold"/>
                                        <p:tgtEl>
                                          <p:spTgt spid="34"/>
                                        </p:tgtEl>
                                        <p:attrNameLst>
                                          <p:attrName>ppt_x</p:attrName>
                                        </p:attrNameLst>
                                      </p:cBhvr>
                                      <p:tavLst>
                                        <p:tav tm="0">
                                          <p:val>
                                            <p:strVal val="0-#ppt_w/2"/>
                                          </p:val>
                                        </p:tav>
                                        <p:tav tm="100000">
                                          <p:val>
                                            <p:strVal val="#ppt_x"/>
                                          </p:val>
                                        </p:tav>
                                      </p:tavLst>
                                    </p:anim>
                                    <p:anim calcmode="lin" valueType="num">
                                      <p:cBhvr additive="base">
                                        <p:cTn id="45" dur="10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9" presetClass="exit" presetSubtype="0" fill="hold" grpId="1" nodeType="clickEffect">
                                  <p:stCondLst>
                                    <p:cond delay="0"/>
                                  </p:stCondLst>
                                  <p:childTnLst>
                                    <p:animEffect transition="out" filter="dissolve">
                                      <p:cBhvr>
                                        <p:cTn id="49" dur="500"/>
                                        <p:tgtEl>
                                          <p:spTgt spid="34"/>
                                        </p:tgtEl>
                                      </p:cBhvr>
                                    </p:animEffect>
                                    <p:set>
                                      <p:cBhvr>
                                        <p:cTn id="50" dur="1" fill="hold">
                                          <p:stCondLst>
                                            <p:cond delay="499"/>
                                          </p:stCondLst>
                                        </p:cTn>
                                        <p:tgtEl>
                                          <p:spTgt spid="34"/>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1" nodeType="clickEffect">
                                  <p:stCondLst>
                                    <p:cond delay="0"/>
                                  </p:stCondLst>
                                  <p:childTnLst>
                                    <p:set>
                                      <p:cBhvr>
                                        <p:cTn id="54" dur="1" fill="hold">
                                          <p:stCondLst>
                                            <p:cond delay="0"/>
                                          </p:stCondLst>
                                        </p:cTn>
                                        <p:tgtEl>
                                          <p:spTgt spid="56"/>
                                        </p:tgtEl>
                                        <p:attrNameLst>
                                          <p:attrName>style.visibility</p:attrName>
                                        </p:attrNameLst>
                                      </p:cBhvr>
                                      <p:to>
                                        <p:strVal val="visible"/>
                                      </p:to>
                                    </p:set>
                                    <p:anim calcmode="lin" valueType="num">
                                      <p:cBhvr>
                                        <p:cTn id="55" dur="2000" fill="hold"/>
                                        <p:tgtEl>
                                          <p:spTgt spid="56"/>
                                        </p:tgtEl>
                                        <p:attrNameLst>
                                          <p:attrName>ppt_w</p:attrName>
                                        </p:attrNameLst>
                                      </p:cBhvr>
                                      <p:tavLst>
                                        <p:tav tm="0">
                                          <p:val>
                                            <p:fltVal val="0"/>
                                          </p:val>
                                        </p:tav>
                                        <p:tav tm="100000">
                                          <p:val>
                                            <p:strVal val="#ppt_w"/>
                                          </p:val>
                                        </p:tav>
                                      </p:tavLst>
                                    </p:anim>
                                    <p:anim calcmode="lin" valueType="num">
                                      <p:cBhvr>
                                        <p:cTn id="56" dur="2000" fill="hold"/>
                                        <p:tgtEl>
                                          <p:spTgt spid="56"/>
                                        </p:tgtEl>
                                        <p:attrNameLst>
                                          <p:attrName>ppt_h</p:attrName>
                                        </p:attrNameLst>
                                      </p:cBhvr>
                                      <p:tavLst>
                                        <p:tav tm="0">
                                          <p:val>
                                            <p:fltVal val="0"/>
                                          </p:val>
                                        </p:tav>
                                        <p:tav tm="100000">
                                          <p:val>
                                            <p:strVal val="#ppt_h"/>
                                          </p:val>
                                        </p:tav>
                                      </p:tavLst>
                                    </p:anim>
                                    <p:animEffect transition="in" filter="fade">
                                      <p:cBhvr>
                                        <p:cTn id="57" dur="20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5" grpId="1" animBg="1"/>
      <p:bldP spid="34" grpId="0" animBg="1"/>
      <p:bldP spid="34" grpId="1" animBg="1"/>
      <p:bldP spid="56"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2398</TotalTime>
  <Words>1267</Words>
  <Application>Microsoft Office PowerPoint</Application>
  <PresentationFormat>On-screen Show (4:3)</PresentationFormat>
  <Paragraphs>130</Paragraphs>
  <Slides>19</Slides>
  <Notes>14</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30" baseType="lpstr">
      <vt:lpstr>Aharoni</vt:lpstr>
      <vt:lpstr>Arial</vt:lpstr>
      <vt:lpstr>Calibri</vt:lpstr>
      <vt:lpstr>Mongolian Baiti</vt:lpstr>
      <vt:lpstr>NikoshBAN</vt:lpstr>
      <vt:lpstr>SumeshwariMJ</vt:lpstr>
      <vt:lpstr>SutonnyMJ</vt:lpstr>
      <vt:lpstr>Vrinda</vt:lpstr>
      <vt:lpstr>Wingdings</vt:lpstr>
      <vt:lpstr>Office Theme</vt:lpstr>
      <vt:lpstr>Picture (32-bit)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TSS</dc:creator>
  <cp:lastModifiedBy>SRDL ABUL KALAM</cp:lastModifiedBy>
  <cp:revision>766</cp:revision>
  <dcterms:created xsi:type="dcterms:W3CDTF">2014-09-19T01:15:52Z</dcterms:created>
  <dcterms:modified xsi:type="dcterms:W3CDTF">2019-10-25T05:14:33Z</dcterms:modified>
</cp:coreProperties>
</file>