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62" r:id="rId2"/>
    <p:sldId id="265" r:id="rId3"/>
    <p:sldId id="297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6" r:id="rId20"/>
    <p:sldId id="278" r:id="rId21"/>
    <p:sldId id="281" r:id="rId22"/>
    <p:sldId id="286" r:id="rId23"/>
    <p:sldId id="290" r:id="rId24"/>
    <p:sldId id="284" r:id="rId25"/>
    <p:sldId id="285" r:id="rId26"/>
    <p:sldId id="292" r:id="rId27"/>
    <p:sldId id="293" r:id="rId28"/>
    <p:sldId id="294" r:id="rId29"/>
    <p:sldId id="295" r:id="rId30"/>
    <p:sldId id="29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89382-70E6-4254-8C45-02E9D50E175B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83AD8-E484-48C6-9AA8-4A14550D81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7935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AD8-E484-48C6-9AA8-4A14550D818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08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83AD8-E484-48C6-9AA8-4A14550D818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4980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fld id="{77AF4CB6-973D-49D1-A4FA-569FFE8EA006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49" y="6356351"/>
            <a:ext cx="545319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r>
              <a:rPr lang="en-US" dirty="0" err="1" smtClean="0"/>
              <a:t>মো</a:t>
            </a:r>
            <a:r>
              <a:rPr lang="en-US" dirty="0" smtClean="0"/>
              <a:t>. </a:t>
            </a:r>
            <a:r>
              <a:rPr lang="en-US" dirty="0" err="1" smtClean="0"/>
              <a:t>নূরুজ্জামান</a:t>
            </a:r>
            <a:r>
              <a:rPr lang="en-US" dirty="0" smtClean="0"/>
              <a:t>, </a:t>
            </a:r>
            <a:r>
              <a:rPr lang="en-US" dirty="0" err="1" smtClean="0"/>
              <a:t>সহকারি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, </a:t>
            </a:r>
            <a:r>
              <a:rPr lang="en-US" dirty="0" err="1" smtClean="0"/>
              <a:t>খায়রুল্লাহ</a:t>
            </a:r>
            <a:r>
              <a:rPr lang="en-US" dirty="0" smtClean="0"/>
              <a:t> </a:t>
            </a:r>
            <a:r>
              <a:rPr lang="en-US" dirty="0" err="1" smtClean="0"/>
              <a:t>সরকারি</a:t>
            </a:r>
            <a:r>
              <a:rPr lang="en-US" dirty="0" smtClean="0"/>
              <a:t> </a:t>
            </a:r>
            <a:r>
              <a:rPr lang="en-US" dirty="0" err="1" smtClean="0"/>
              <a:t>বালিকা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 </a:t>
            </a:r>
            <a:r>
              <a:rPr lang="en-US" dirty="0" err="1" smtClean="0"/>
              <a:t>বিদ্যালয়</a:t>
            </a:r>
            <a:r>
              <a:rPr lang="en-US" dirty="0" smtClean="0"/>
              <a:t>, </a:t>
            </a:r>
            <a:r>
              <a:rPr lang="en-US" dirty="0" err="1" smtClean="0"/>
              <a:t>গফরগাঁও</a:t>
            </a:r>
            <a:r>
              <a:rPr lang="en-US" dirty="0" smtClean="0"/>
              <a:t>, </a:t>
            </a:r>
            <a:r>
              <a:rPr lang="en-US" dirty="0" err="1" smtClean="0"/>
              <a:t>ময়মনসিংহ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0540" y="0"/>
            <a:ext cx="9103460" cy="6837253"/>
          </a:xfrm>
          <a:prstGeom prst="rect">
            <a:avLst/>
          </a:prstGeom>
          <a:noFill/>
          <a:ln w="76200" cap="rnd" cmpd="sng">
            <a:gradFill>
              <a:gsLst>
                <a:gs pos="3000">
                  <a:srgbClr val="03D4A8"/>
                </a:gs>
                <a:gs pos="33000">
                  <a:srgbClr val="21D6E0"/>
                </a:gs>
                <a:gs pos="68000">
                  <a:srgbClr val="0087E6"/>
                </a:gs>
                <a:gs pos="97000">
                  <a:srgbClr val="005CB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39338" y="78377"/>
            <a:ext cx="8917576" cy="6616973"/>
          </a:xfrm>
          <a:prstGeom prst="rect">
            <a:avLst/>
          </a:prstGeom>
          <a:noFill/>
          <a:ln w="76200" cap="rnd" cmpd="sng">
            <a:gradFill>
              <a:gsLst>
                <a:gs pos="3000">
                  <a:srgbClr val="03D4A8"/>
                </a:gs>
                <a:gs pos="33000">
                  <a:srgbClr val="21D6E0"/>
                </a:gs>
                <a:gs pos="68000">
                  <a:srgbClr val="0087E6"/>
                </a:gs>
                <a:gs pos="97000">
                  <a:srgbClr val="005CB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49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263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569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546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960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920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fld id="{77AF4CB6-973D-49D1-A4FA-569FFE8EA006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49" y="6356351"/>
            <a:ext cx="545319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r>
              <a:rPr lang="en-US" dirty="0" err="1" smtClean="0"/>
              <a:t>মো</a:t>
            </a:r>
            <a:r>
              <a:rPr lang="en-US" dirty="0" smtClean="0"/>
              <a:t>. </a:t>
            </a:r>
            <a:r>
              <a:rPr lang="en-US" dirty="0" err="1" smtClean="0"/>
              <a:t>নূরুজ্জামান</a:t>
            </a:r>
            <a:r>
              <a:rPr lang="en-US" dirty="0" smtClean="0"/>
              <a:t>, </a:t>
            </a:r>
            <a:r>
              <a:rPr lang="en-US" dirty="0" err="1" smtClean="0"/>
              <a:t>সহকারি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, </a:t>
            </a:r>
            <a:r>
              <a:rPr lang="en-US" dirty="0" err="1" smtClean="0"/>
              <a:t>খায়রুল্লাহ</a:t>
            </a:r>
            <a:r>
              <a:rPr lang="en-US" dirty="0" smtClean="0"/>
              <a:t> </a:t>
            </a:r>
            <a:r>
              <a:rPr lang="en-US" dirty="0" err="1" smtClean="0"/>
              <a:t>সরকারি</a:t>
            </a:r>
            <a:r>
              <a:rPr lang="en-US" dirty="0" smtClean="0"/>
              <a:t> </a:t>
            </a:r>
            <a:r>
              <a:rPr lang="en-US" dirty="0" err="1" smtClean="0"/>
              <a:t>বালিকা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 </a:t>
            </a:r>
            <a:r>
              <a:rPr lang="en-US" dirty="0" err="1" smtClean="0"/>
              <a:t>বিদ্যালয়</a:t>
            </a:r>
            <a:r>
              <a:rPr lang="en-US" dirty="0" smtClean="0"/>
              <a:t>, </a:t>
            </a:r>
            <a:r>
              <a:rPr lang="en-US" dirty="0" err="1" smtClean="0"/>
              <a:t>গফরগাঁও</a:t>
            </a:r>
            <a:r>
              <a:rPr lang="en-US" dirty="0" smtClean="0"/>
              <a:t>, </a:t>
            </a:r>
            <a:r>
              <a:rPr lang="en-US" dirty="0" err="1" smtClean="0"/>
              <a:t>ময়মনসিংহ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0540" y="0"/>
            <a:ext cx="9103460" cy="6837253"/>
          </a:xfrm>
          <a:prstGeom prst="rect">
            <a:avLst/>
          </a:prstGeom>
          <a:noFill/>
          <a:ln w="76200" cap="rnd" cmpd="sng">
            <a:gradFill>
              <a:gsLst>
                <a:gs pos="3000">
                  <a:srgbClr val="03D4A8"/>
                </a:gs>
                <a:gs pos="33000">
                  <a:srgbClr val="21D6E0"/>
                </a:gs>
                <a:gs pos="68000">
                  <a:srgbClr val="0087E6"/>
                </a:gs>
                <a:gs pos="97000">
                  <a:srgbClr val="005CB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39338" y="78377"/>
            <a:ext cx="8917576" cy="6616973"/>
          </a:xfrm>
          <a:prstGeom prst="rect">
            <a:avLst/>
          </a:prstGeom>
          <a:noFill/>
          <a:ln w="76200" cap="rnd" cmpd="sng">
            <a:gradFill>
              <a:gsLst>
                <a:gs pos="3000">
                  <a:srgbClr val="03D4A8"/>
                </a:gs>
                <a:gs pos="33000">
                  <a:srgbClr val="21D6E0"/>
                </a:gs>
                <a:gs pos="68000">
                  <a:srgbClr val="0087E6"/>
                </a:gs>
                <a:gs pos="97000">
                  <a:srgbClr val="005CB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997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347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551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199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7AF4CB6-973D-49D1-A4FA-569FFE8EA006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0043B8C-A0B5-4640-8373-B7B2D26A76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591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fld id="{77AF4CB6-973D-49D1-A4FA-569FFE8EA006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49" y="6356351"/>
            <a:ext cx="545319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r>
              <a:rPr lang="en-US" dirty="0" err="1" smtClean="0"/>
              <a:t>মো</a:t>
            </a:r>
            <a:r>
              <a:rPr lang="en-US" dirty="0" smtClean="0"/>
              <a:t>. </a:t>
            </a:r>
            <a:r>
              <a:rPr lang="en-US" dirty="0" err="1" smtClean="0"/>
              <a:t>নূরুজ্জামান</a:t>
            </a:r>
            <a:r>
              <a:rPr lang="en-US" dirty="0" smtClean="0"/>
              <a:t>, </a:t>
            </a:r>
            <a:r>
              <a:rPr lang="en-US" dirty="0" err="1" smtClean="0"/>
              <a:t>সহকারি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, </a:t>
            </a:r>
            <a:r>
              <a:rPr lang="en-US" dirty="0" err="1" smtClean="0"/>
              <a:t>খায়রুল্লাহ</a:t>
            </a:r>
            <a:r>
              <a:rPr lang="en-US" dirty="0" smtClean="0"/>
              <a:t> </a:t>
            </a:r>
            <a:r>
              <a:rPr lang="en-US" dirty="0" err="1" smtClean="0"/>
              <a:t>সরকারি</a:t>
            </a:r>
            <a:r>
              <a:rPr lang="en-US" dirty="0" smtClean="0"/>
              <a:t> </a:t>
            </a:r>
            <a:r>
              <a:rPr lang="en-US" dirty="0" err="1" smtClean="0"/>
              <a:t>বালিকা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 </a:t>
            </a:r>
            <a:r>
              <a:rPr lang="en-US" dirty="0" err="1" smtClean="0"/>
              <a:t>বিদ্যালয়</a:t>
            </a:r>
            <a:r>
              <a:rPr lang="en-US" dirty="0" smtClean="0"/>
              <a:t>, </a:t>
            </a:r>
            <a:r>
              <a:rPr lang="en-US" dirty="0" err="1" smtClean="0"/>
              <a:t>গফরগাঁও</a:t>
            </a:r>
            <a:r>
              <a:rPr lang="en-US" dirty="0" smtClean="0"/>
              <a:t>, </a:t>
            </a:r>
            <a:r>
              <a:rPr lang="en-US" dirty="0" err="1" smtClean="0"/>
              <a:t>ময়মনসিংহ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0540" y="0"/>
            <a:ext cx="9103460" cy="6837253"/>
          </a:xfrm>
          <a:prstGeom prst="rect">
            <a:avLst/>
          </a:prstGeom>
          <a:noFill/>
          <a:ln w="76200" cap="rnd" cmpd="sng">
            <a:gradFill>
              <a:gsLst>
                <a:gs pos="3000">
                  <a:srgbClr val="03D4A8"/>
                </a:gs>
                <a:gs pos="33000">
                  <a:srgbClr val="21D6E0"/>
                </a:gs>
                <a:gs pos="68000">
                  <a:srgbClr val="0087E6"/>
                </a:gs>
                <a:gs pos="97000">
                  <a:srgbClr val="005CB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39338" y="78377"/>
            <a:ext cx="8917576" cy="6616973"/>
          </a:xfrm>
          <a:prstGeom prst="rect">
            <a:avLst/>
          </a:prstGeom>
          <a:noFill/>
          <a:ln w="76200" cap="rnd" cmpd="sng">
            <a:gradFill>
              <a:gsLst>
                <a:gs pos="3000">
                  <a:srgbClr val="03D4A8"/>
                </a:gs>
                <a:gs pos="33000">
                  <a:srgbClr val="21D6E0"/>
                </a:gs>
                <a:gs pos="68000">
                  <a:srgbClr val="0087E6"/>
                </a:gs>
                <a:gs pos="97000">
                  <a:srgbClr val="005CB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65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Punched Tape 11"/>
          <p:cNvSpPr/>
          <p:nvPr/>
        </p:nvSpPr>
        <p:spPr>
          <a:xfrm>
            <a:off x="450166" y="365760"/>
            <a:ext cx="8285871" cy="2785403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সবাইকে 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City\Downloads\imag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4898" y="3474787"/>
            <a:ext cx="4933726" cy="2574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915446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35858" y="253632"/>
            <a:ext cx="16722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667000" y="3429000"/>
            <a:ext cx="3810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819400" y="3581400"/>
            <a:ext cx="3810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971800" y="3733800"/>
            <a:ext cx="3810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781821" y="2828836"/>
            <a:ext cx="2686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শ্রেণি-নবম</a:t>
            </a:r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bn-BD" altLang="en-US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altLang="en-US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শিক্ষা</a:t>
            </a:r>
          </a:p>
          <a:p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টপোলজি</a:t>
            </a:r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altLang="en-US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altLang="en-US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১০</a:t>
            </a:r>
            <a:r>
              <a:rPr lang="bn-BD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alt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২০১৯</a:t>
            </a:r>
            <a:endParaRPr lang="bn-BD" altLang="en-US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47248" y="1967062"/>
            <a:ext cx="322150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8ম</a:t>
            </a:r>
            <a:r>
              <a:rPr lang="bn-IN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শ্রেণি</a:t>
            </a:r>
          </a:p>
          <a:p>
            <a:pPr algn="ctr"/>
            <a:r>
              <a:rPr lang="bn-IN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</a:p>
          <a:p>
            <a:pPr algn="ctr"/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2800" dirty="0" smtClean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</a:t>
            </a:r>
            <a:r>
              <a:rPr lang="bn-IN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নিট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872197" y="1744394"/>
            <a:ext cx="35591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IN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মানবেন্দ্র সরদার</a:t>
            </a:r>
          </a:p>
          <a:p>
            <a:pPr algn="ctr">
              <a:buNone/>
            </a:pPr>
            <a:r>
              <a:rPr lang="en-US" sz="2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buNone/>
            </a:pPr>
            <a:r>
              <a:rPr lang="bn-IN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শহীদ সোহরাওয়ার্দী উচ্চ বালিকা বিদ্যালয়</a:t>
            </a:r>
            <a:endParaRPr lang="en-US" sz="28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IN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খুলনা সদর, খুলনা।</a:t>
            </a:r>
          </a:p>
        </p:txBody>
      </p:sp>
    </p:spTree>
    <p:extLst>
      <p:ext uri="{BB962C8B-B14F-4D97-AF65-F5344CB8AC3E}">
        <p14:creationId xmlns="" xmlns:p14="http://schemas.microsoft.com/office/powerpoint/2010/main" val="9547516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ity\Downloads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574" y="1734136"/>
            <a:ext cx="8158260" cy="4821408"/>
          </a:xfrm>
          <a:prstGeom prst="rect">
            <a:avLst/>
          </a:prstGeom>
          <a:noFill/>
        </p:spPr>
      </p:pic>
      <p:sp>
        <p:nvSpPr>
          <p:cNvPr id="3" name="Flowchart: Punched Tape 2"/>
          <p:cNvSpPr/>
          <p:nvPr/>
        </p:nvSpPr>
        <p:spPr>
          <a:xfrm>
            <a:off x="928468" y="450166"/>
            <a:ext cx="7343335" cy="104100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ছবিগুলো লক্ষ্য 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4800" y="3048000"/>
            <a:ext cx="8610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নেটওয়ার্ক টপোলজি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2658794" y="900332"/>
            <a:ext cx="4656406" cy="153337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465471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0999" y="2082019"/>
            <a:ext cx="843944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bn-BD" alt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 কি বলতে পারবে।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bn-BD" alt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ওয়ার্ক টপোলজির উদ্দেশ্য বলতে পারবে।</a:t>
            </a:r>
            <a:r>
              <a:rPr lang="bn-BD" altLang="en-US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alt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bn-BD" alt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 টপোলজি কম্পিটার নেটওয়ার্কের ক্ষেত্রে বেশী ব্যবহার করা হয় তার নাম বলতে পারবে।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bn-BD" alt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টপোলজির সুবিধা ও সুবিধা বলতে পারবে।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630658" y="450166"/>
            <a:ext cx="3530991" cy="94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bn-BD" alt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bn-BD" alt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582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00516" y="1577108"/>
            <a:ext cx="785349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bn-BD" alt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নেটওয়ার্কঃ</a:t>
            </a:r>
            <a:r>
              <a:rPr lang="bn-BD" alt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কম্পিউটার কোন যোগাযোগ ব্যবস্থা দ্বারা এক সংগে যুক্ত থাকলে তাকে কম্পিউটার নেটওয়ার্ক বলে। </a:t>
            </a:r>
          </a:p>
          <a:p>
            <a:pPr algn="just">
              <a:spcBef>
                <a:spcPct val="50000"/>
              </a:spcBef>
              <a:buNone/>
            </a:pPr>
            <a:r>
              <a:rPr lang="bn-BD" alt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টপোলজিঃ</a:t>
            </a:r>
            <a:r>
              <a:rPr lang="bn-BD" alt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 একটি কম্পিউটারের সাথে অপর কম্পিউটারের সংযোগ ব্যবস্থাকেই </a:t>
            </a:r>
            <a:r>
              <a:rPr lang="bn-BD" altLang="en-US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 </a:t>
            </a:r>
            <a:r>
              <a:rPr lang="bn-BD" alt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</a:p>
        </p:txBody>
      </p:sp>
    </p:spTree>
    <p:extLst>
      <p:ext uri="{BB962C8B-B14F-4D97-AF65-F5344CB8AC3E}">
        <p14:creationId xmlns="" xmlns:p14="http://schemas.microsoft.com/office/powerpoint/2010/main" val="373497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45588" y="1434905"/>
            <a:ext cx="74840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q"/>
              <a:defRPr/>
            </a:pPr>
            <a:r>
              <a:rPr lang="bn-BD" altLang="en-US" sz="4800" u="sng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 উদ্দেশ্যঃ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bn-BD" alt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হার্ডওয়ার </a:t>
            </a:r>
            <a:r>
              <a:rPr lang="bn-BD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রিসোর্স শেয়ার।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bn-BD" alt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 </a:t>
            </a:r>
            <a:r>
              <a:rPr lang="bn-BD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রিসোর্স শেয়ার।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  <a:defRPr/>
            </a:pPr>
            <a:r>
              <a:rPr lang="bn-BD" alt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ইনফরমেশন </a:t>
            </a:r>
            <a:r>
              <a:rPr lang="bn-BD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রিসোর্স শেয়ার।</a:t>
            </a:r>
          </a:p>
        </p:txBody>
      </p:sp>
    </p:spTree>
    <p:extLst>
      <p:ext uri="{BB962C8B-B14F-4D97-AF65-F5344CB8AC3E}">
        <p14:creationId xmlns="" xmlns:p14="http://schemas.microsoft.com/office/powerpoint/2010/main" val="425511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218872" y="5601854"/>
            <a:ext cx="3505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2800">
                <a:latin typeface="NikoshBAN" panose="02000000000000000000" pitchFamily="2" charset="0"/>
                <a:cs typeface="NikoshBAN" panose="02000000000000000000" pitchFamily="2" charset="0"/>
              </a:rPr>
              <a:t>স্টার টপোলজি</a:t>
            </a:r>
          </a:p>
        </p:txBody>
      </p:sp>
      <p:pic>
        <p:nvPicPr>
          <p:cNvPr id="7" name="Picture 6" descr="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565" y="953654"/>
            <a:ext cx="3852863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st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72" y="38792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4652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3769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n-BD" altLang="en-US" dirty="0" smtClean="0">
                <a:solidFill>
                  <a:schemeClr val="accent1"/>
                </a:solidFill>
                <a:cs typeface="NikoshBAN" panose="02000000000000000000" pitchFamily="2" charset="0"/>
              </a:rPr>
              <a:t>স্টার </a:t>
            </a:r>
            <a:r>
              <a:rPr lang="bn-BD" altLang="en-US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টপোলজির</a:t>
            </a:r>
            <a:r>
              <a:rPr lang="bn-BD" altLang="en-US" dirty="0" smtClean="0">
                <a:solidFill>
                  <a:schemeClr val="accent1"/>
                </a:solidFill>
                <a:cs typeface="NikoshBAN" panose="02000000000000000000" pitchFamily="2" charset="0"/>
              </a:rPr>
              <a:t> সুবিধা ও অসুবিধাসমূহঃ</a:t>
            </a:r>
          </a:p>
        </p:txBody>
      </p:sp>
      <p:graphicFrame>
        <p:nvGraphicFramePr>
          <p:cNvPr id="7" name="Group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76360927"/>
              </p:ext>
            </p:extLst>
          </p:nvPr>
        </p:nvGraphicFramePr>
        <p:xfrm>
          <a:off x="457200" y="1563254"/>
          <a:ext cx="8229600" cy="4352435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61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সুবিধা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অসুবিধা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36947">
                <a:tc>
                  <a:txBody>
                    <a:bodyPr/>
                    <a:lstStyle/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কোন কম্পিঊটার নষ্ট হয়ে গেলেও নেটওয়ার্কের বাকী কপম্পিউটারের কাজের ব্যাঘাট ঘটে না।</a:t>
                      </a:r>
                    </a:p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হাব বা সুইচ ছাড়া নেটওয়ার্কের অন্য কোন অংশের সংযোগ বিচ্ছিন্ন  হয়ে গেলেও নেটওয়ার্ক সচল থাকে।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কেন্দ্রীয় নেটওয়ার্ক হাব খারাপ হয়ে গেলে সমস্ত নেটওয়ার্ক খারাপ হয়ে পরে।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স্টার টপোলজিতে প্রচুর পরিমানে ক্যাবল ব্যবহার করা হয় বিধায় এটি ব্যয়বহুল পদ্ধতি।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4835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>
              <a:defRPr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pPr algn="ctr"/>
            <a:fld id="{77AF4CB6-973D-49D1-A4FA-569FFE8EA006}" type="datetimeFigureOut">
              <a:rPr lang="en-US" sz="1400" smtClean="0"/>
              <a:pPr algn="ctr"/>
              <a:t>10/25/2019</a:t>
            </a:fld>
            <a:endParaRPr 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86000" y="5149275"/>
            <a:ext cx="396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রিং টপোলজি</a:t>
            </a:r>
          </a:p>
        </p:txBody>
      </p:sp>
      <p:pic>
        <p:nvPicPr>
          <p:cNvPr id="7" name="Picture 6" descr="RI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7855"/>
            <a:ext cx="4495800" cy="437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R44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343400"/>
            <a:ext cx="1625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RRR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89" y="26785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5266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3946"/>
            <a:ext cx="8229600" cy="1143000"/>
          </a:xfrm>
        </p:spPr>
        <p:txBody>
          <a:bodyPr/>
          <a:lstStyle/>
          <a:p>
            <a:pPr algn="ctr" eaLnBrk="1" hangingPunct="1"/>
            <a:r>
              <a:rPr lang="bn-BD" altLang="en-US" dirty="0" smtClean="0">
                <a:solidFill>
                  <a:schemeClr val="accent1"/>
                </a:solidFill>
                <a:cs typeface="NikoshBAN" panose="02000000000000000000" pitchFamily="2" charset="0"/>
              </a:rPr>
              <a:t>রিং টপোলজির সুবিধা ও অসুবিধাসমূহঃ</a:t>
            </a:r>
          </a:p>
        </p:txBody>
      </p:sp>
      <p:graphicFrame>
        <p:nvGraphicFramePr>
          <p:cNvPr id="7" name="Group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36571810"/>
              </p:ext>
            </p:extLst>
          </p:nvPr>
        </p:nvGraphicFramePr>
        <p:xfrm>
          <a:off x="457200" y="1729508"/>
          <a:ext cx="8229600" cy="4523149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3101870714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1646979115"/>
                    </a:ext>
                  </a:extLst>
                </a:gridCol>
              </a:tblGrid>
              <a:tr h="761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সুবিধা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অসুবিধা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60392972"/>
                  </a:ext>
                </a:extLst>
              </a:tr>
              <a:tr h="37608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নেটওয়ার্কে  অবস্থিত প্রতিটি  কপম্পিউটার ডাটা ট্রান্সমিশ্নের জন্য সমান অধিকার পায়।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নেটওয়ার্কে কোন সার্ভার কপম্পিউটারের প্রয়োজন হয় না।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কেন্দ্রীয় নেটওয়ার্কে একটি কম্পিউটার খারাপ হয়ে গেলে সমস্ত নেটওয়ার্ক খারাপ হয়ে পরে।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bn-BD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NikoshBAN" panose="02000000000000000000" pitchFamily="2" charset="0"/>
                        <a:ea typeface="Mangal" pitchFamily="2"/>
                        <a:cs typeface="NikoshBAN" panose="02000000000000000000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কোন কম্পিউটার যোগ করলে বা সরিয়ে নিলে  নেটওয়ার্কের পুরো</a:t>
                      </a: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 </a:t>
                      </a: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কাজ ব্যাহত হয়।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bn-BD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anose="02000000000000000000" pitchFamily="2" charset="0"/>
                          <a:ea typeface="Mangal" pitchFamily="2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13810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3528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309" y="1826490"/>
            <a:ext cx="5715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1064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43200" y="5105400"/>
            <a:ext cx="472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360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 টপোলজি</a:t>
            </a:r>
          </a:p>
        </p:txBody>
      </p:sp>
      <p:pic>
        <p:nvPicPr>
          <p:cNvPr id="7" name="Picture 6" descr="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494463" cy="2540000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tile tx="0" ty="0" sx="100000" sy="100000" flip="none" algn="tl"/>
          </a:blipFill>
          <a:ln w="9525">
            <a:solidFill>
              <a:srgbClr val="1D7D34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4175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 eaLnBrk="1" hangingPunct="1"/>
            <a:r>
              <a:rPr lang="bn-BD" altLang="en-US" dirty="0" smtClean="0">
                <a:solidFill>
                  <a:schemeClr val="accent1"/>
                </a:solidFill>
                <a:cs typeface="NikoshBAN" panose="02000000000000000000" pitchFamily="2" charset="0"/>
              </a:rPr>
              <a:t>বাস টপোলজির সুবিধা ও অসুবিধাসমূহঃ</a:t>
            </a:r>
          </a:p>
        </p:txBody>
      </p:sp>
      <p:graphicFrame>
        <p:nvGraphicFramePr>
          <p:cNvPr id="7" name="Group 3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90859291"/>
              </p:ext>
            </p:extLst>
          </p:nvPr>
        </p:nvGraphicFramePr>
        <p:xfrm>
          <a:off x="457200" y="1600200"/>
          <a:ext cx="8229600" cy="4643582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52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সুবিধা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অসুবিধা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915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কোন কম্পিঊটার নষ্ট হয়ে গেলেও নেটওয়ার্কের বাকী কপম্পিউটারের কাজের ব্যাঘাট ঘটে না।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নেটওয়ার্কের  ব্যাকবোন বা বাস সহজে সমপ্রসারন করা যায়া এবং বাস সমপ্রসারনের জন্য রিপিটার ব্যবহার করা হয়।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রিপিটার সিগনালের মান এবং লম্বা দুরত্ব অতিক্রমের সামর্থ বাড়িয়ে দেয়।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কেন্দ্রীয় নেটওয়ার্কে কম্পিউটার সংখা বেশি হলে প্রচন্ড ট্রাফিক হয় ডেটা ট্রান্সমিশন বিগ্নিত হয়।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ট্রান্সমিশনের জন্য কোন সমন্বয়ের ব্যবস্থা নাই। কম্পিউটার যে কোন সময় ডেটা ট্রান্সফার করতে পারে ফলে প্রচুর ব্যান্ডউইথ নস্ট হয়।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নেটওয়ার্কের একটি মাত্র স্থানের ত্রুটি বা ব্রেক পুরু নেটওয়ার্ক অচল করে দেয়।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33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200400" y="5181600"/>
            <a:ext cx="3657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4400">
                <a:latin typeface="NikoshBAN" panose="02000000000000000000" pitchFamily="2" charset="0"/>
                <a:cs typeface="NikoshBAN" panose="02000000000000000000" pitchFamily="2" charset="0"/>
              </a:rPr>
              <a:t>মেশ টপোলজি</a:t>
            </a:r>
          </a:p>
        </p:txBody>
      </p:sp>
      <p:pic>
        <p:nvPicPr>
          <p:cNvPr id="7" name="Picture 5" descr="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7796"/>
            <a:ext cx="3863109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mmm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41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557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115454"/>
            <a:ext cx="7315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n-BD" altLang="en-US" sz="3600" dirty="0" smtClean="0">
                <a:solidFill>
                  <a:schemeClr val="accent1"/>
                </a:solidFill>
                <a:cs typeface="NikoshBAN" panose="02000000000000000000" pitchFamily="2" charset="0"/>
              </a:rPr>
              <a:t>মেশ  টপোলজির সুবিধা ও অসুবিধাসমূহঃ</a:t>
            </a:r>
          </a:p>
        </p:txBody>
      </p:sp>
      <p:graphicFrame>
        <p:nvGraphicFramePr>
          <p:cNvPr id="7" name="Group 2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22586588"/>
              </p:ext>
            </p:extLst>
          </p:nvPr>
        </p:nvGraphicFramePr>
        <p:xfrm>
          <a:off x="457200" y="1137804"/>
          <a:ext cx="8229600" cy="519430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91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সুবিধা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অসুবিধা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15130">
                <a:tc>
                  <a:txBody>
                    <a:bodyPr/>
                    <a:lstStyle/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যে কোন দুটি নোডের মধ্যে অত্যন্ত দ্রুত গতিতে সংকেত আদান-প্রদান করতে পারে।</a:t>
                      </a:r>
                    </a:p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কোন কম্পিঊটার বা সংযোগ নষ্ট হয়ে গেলেও নেটওয়ার্কের বাকী কপম্পিউটারের কাজের ব্যাঘাত ঘটে না।</a:t>
                      </a:r>
                    </a:p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নেটওয়ার্কের সমস্যা সহজে সমাধান করা যায়।</a:t>
                      </a:r>
                    </a:p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অবকাঠামো অনেক শক্তিশালী।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কেন্দ্রীয় নেটওয়ার্ক ইনস্টলেশন ও কনফিগারেশন বেশ জটিল।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bn-BD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NikoshBAN" pitchFamily="2" charset="0"/>
                        <a:ea typeface="Mangal" pitchFamily="18" charset="0"/>
                        <a:cs typeface="NikoshBAN" pitchFamily="2" charset="0"/>
                      </a:endParaRPr>
                    </a:p>
                    <a:p>
                      <a:pPr marL="457200" marR="0" lvl="0" indent="-4572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সংযোগ লাইন গুলি দীর্ঘ হওয়ায় খরচ বেশী হয়।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3833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tre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2" y="166254"/>
            <a:ext cx="6991350" cy="619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tree1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2454"/>
            <a:ext cx="1752600" cy="611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8744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743200" y="5158510"/>
            <a:ext cx="3733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 sz="3600">
                <a:solidFill>
                  <a:schemeClr val="folHlin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হাইব্রিড টপোলজি</a:t>
            </a:r>
          </a:p>
        </p:txBody>
      </p:sp>
      <p:pic>
        <p:nvPicPr>
          <p:cNvPr id="7" name="Picture 6" descr="HI4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625110"/>
            <a:ext cx="1447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I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42819"/>
            <a:ext cx="464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8201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0118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n-BD" altLang="en-US" sz="4400">
                <a:solidFill>
                  <a:schemeClr val="accent1"/>
                </a:solidFill>
                <a:cs typeface="NikoshBAN" panose="02000000000000000000" pitchFamily="2" charset="0"/>
              </a:rPr>
              <a:t>ট্রি টপোলজির সুবিধা ও অসুবিধাসমূহঃ</a:t>
            </a:r>
          </a:p>
        </p:txBody>
      </p:sp>
      <p:graphicFrame>
        <p:nvGraphicFramePr>
          <p:cNvPr id="7" name="Group 2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35988653"/>
              </p:ext>
            </p:extLst>
          </p:nvPr>
        </p:nvGraphicFramePr>
        <p:xfrm>
          <a:off x="457200" y="1526743"/>
          <a:ext cx="8229600" cy="443865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621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সুবিধা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অসুবিধা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76519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কোন কম্পিঊটার নষ্ট হয়ে গেলেও ব্রাঞ্চ গঠনের মাধ্যমে ট্রি ট্রপোলজির  নেটওয়ার্ক  সম্প্রসারন বেশ সুবিধাজনক।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অফিস ব্যবস্থাপনার  কাজে বেশী উপযোগী।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নতুন নোড সংযোগ ও বাদ দেয়া সহজ।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কেন্দ্রীয় নেটওয়ার্কে  রুট বা সার্ভার কম্পিউটারে ত্রুটি দেখা দিলে পুরু নেটওয়ার্ক অচল করে দেয়। 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তুলনামুলকভাবে জটিল।   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3122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191164" y="5181600"/>
            <a:ext cx="3657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4400">
                <a:latin typeface="NikoshBAN" panose="02000000000000000000" pitchFamily="2" charset="0"/>
                <a:cs typeface="NikoshBAN" panose="02000000000000000000" pitchFamily="2" charset="0"/>
              </a:rPr>
              <a:t>মেশ টপোলজি</a:t>
            </a:r>
          </a:p>
        </p:txBody>
      </p:sp>
      <p:pic>
        <p:nvPicPr>
          <p:cNvPr id="7" name="Picture 5" descr="m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164" y="191654"/>
            <a:ext cx="3798454" cy="438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mmm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64" y="191654"/>
            <a:ext cx="441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365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352800" y="5410200"/>
            <a:ext cx="2667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400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ট্রি টপোলজি</a:t>
            </a:r>
          </a:p>
        </p:txBody>
      </p:sp>
      <p:pic>
        <p:nvPicPr>
          <p:cNvPr id="9" name="Picture 8" descr="TREE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1143000"/>
            <a:ext cx="51974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0012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16423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n-BD" altLang="en-US" sz="4400">
                <a:solidFill>
                  <a:schemeClr val="accent1"/>
                </a:solidFill>
                <a:cs typeface="NikoshBAN" panose="02000000000000000000" pitchFamily="2" charset="0"/>
              </a:rPr>
              <a:t>ট্রি টপোলজির সুবিধা ও অসুবিধাসমূহঃ</a:t>
            </a:r>
          </a:p>
        </p:txBody>
      </p:sp>
      <p:graphicFrame>
        <p:nvGraphicFramePr>
          <p:cNvPr id="7" name="Group 2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78711901"/>
              </p:ext>
            </p:extLst>
          </p:nvPr>
        </p:nvGraphicFramePr>
        <p:xfrm>
          <a:off x="457200" y="1489798"/>
          <a:ext cx="8229600" cy="443865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621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সুবিধা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অসুবিধা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76519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কোন কম্পিঊটার নষ্ট হয়ে গেলেও ব্রাঞ্চ গঠনের মাধ্যমে ট্রি ট্রপোলজির  নেটওয়ার্ক  সম্প্রসারন বেশ সুবিধাজনক।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অফিস ব্যবস্থাপনার  কাজে বেশী উপযোগী।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নতুন নোড সংযোগ ও বাদ দেয়া সহজ।</a:t>
                      </a:r>
                    </a:p>
                  </a:txBody>
                  <a:tcPr marT="45728" marB="4572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কেন্দ্রীয় নেটওয়ার্কে  রুট বা সার্ভার কম্পিউটারে ত্রুটি দেখা দিলে পুরু নেটওয়ার্ক অচল করে দেয়। 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D7D34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তুলনামুলকভাবে জটিল।   </a:t>
                      </a:r>
                    </a:p>
                  </a:txBody>
                  <a:tcPr marT="45728" marB="4572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3830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15470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n-BD" altLang="en-US" smtClean="0">
                <a:solidFill>
                  <a:schemeClr val="accent1"/>
                </a:solidFill>
                <a:cs typeface="NikoshBAN" panose="02000000000000000000" pitchFamily="2" charset="0"/>
              </a:rPr>
              <a:t>হাইব্রিড টপোলজির সুবিধাসমূহঃ</a:t>
            </a:r>
          </a:p>
        </p:txBody>
      </p:sp>
      <p:graphicFrame>
        <p:nvGraphicFramePr>
          <p:cNvPr id="7" name="Group 1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47042263"/>
              </p:ext>
            </p:extLst>
          </p:nvPr>
        </p:nvGraphicFramePr>
        <p:xfrm>
          <a:off x="457200" y="1526309"/>
          <a:ext cx="8258175" cy="3027363"/>
        </p:xfrm>
        <a:graphic>
          <a:graphicData uri="http://schemas.openxmlformats.org/drawingml/2006/table">
            <a:tbl>
              <a:tblPr/>
              <a:tblGrid>
                <a:gridCol w="8049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2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সুবিধা</a:t>
                      </a: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bn-BD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NikoshBAN" pitchFamily="2" charset="0"/>
                        <a:ea typeface="Mangal" pitchFamily="18" charset="0"/>
                        <a:cs typeface="NikoshBAN" pitchFamily="2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65363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ট্রপোলজির  নেটওয়ার্ক প্রয়োজনে আরো  সম্প্রসারন করা যায়।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Char char="v"/>
                        <a:tabLst/>
                      </a:pP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NikoshBAN" pitchFamily="2" charset="0"/>
                          <a:ea typeface="Mangal" pitchFamily="18" charset="0"/>
                          <a:cs typeface="NikoshBAN" pitchFamily="2" charset="0"/>
                        </a:rPr>
                        <a:t>ট্রপোলজির  নেটওয়ার্কের কোন সমস্যা নির্ণয় সহজ।</a:t>
                      </a: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bn-BD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NikoshBAN" pitchFamily="2" charset="0"/>
                        <a:ea typeface="Mangal" pitchFamily="18" charset="0"/>
                        <a:cs typeface="NikoshBAN" pitchFamily="2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56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90800" y="681036"/>
            <a:ext cx="3429000" cy="1143000"/>
          </a:xfrm>
          <a:prstGeom prst="rect">
            <a:avLst/>
          </a:prstGeom>
          <a:solidFill>
            <a:srgbClr val="FF33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bn-BD" altLang="en-US" smtClean="0">
                <a:cs typeface="NikoshBAN" panose="02000000000000000000" pitchFamily="2" charset="0"/>
              </a:rPr>
              <a:t>দলীয় কাজ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371600" y="2281236"/>
            <a:ext cx="6781800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bn-BD" altLang="en-US" smtClean="0">
                <a:cs typeface="NikoshBAN" panose="02000000000000000000" pitchFamily="2" charset="0"/>
              </a:rPr>
              <a:t>১। নেটওয়ার্ক কি লিখ।</a:t>
            </a:r>
          </a:p>
          <a:p>
            <a:pPr eaLnBrk="1" hangingPunct="1"/>
            <a:r>
              <a:rPr lang="bn-BD" altLang="en-US" smtClean="0">
                <a:cs typeface="NikoshBAN" panose="02000000000000000000" pitchFamily="2" charset="0"/>
              </a:rPr>
              <a:t>২। নেটওয়ার্কের ২ টি উদ্দেশ্য লিখ।</a:t>
            </a:r>
          </a:p>
          <a:p>
            <a:pPr eaLnBrk="1" hangingPunct="1"/>
            <a:r>
              <a:rPr lang="bn-BD" altLang="en-US" smtClean="0">
                <a:cs typeface="NikoshBAN" panose="02000000000000000000" pitchFamily="2" charset="0"/>
              </a:rPr>
              <a:t>৩। যে কোন ৩ টি টপোলজির নাম লিখ। </a:t>
            </a:r>
            <a:endParaRPr lang="bn-BD" altLang="en-US" dirty="0" smtClean="0"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515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819400" y="191654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400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289175" y="1191779"/>
            <a:ext cx="4264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altLang="en-US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altLang="en-US">
                <a:latin typeface="NikoshBAN" panose="02000000000000000000" pitchFamily="2" charset="0"/>
                <a:cs typeface="NikoshBAN" panose="02000000000000000000" pitchFamily="2" charset="0"/>
              </a:rPr>
              <a:t>কোন ধরনের টপোলজি?</a:t>
            </a:r>
          </a:p>
        </p:txBody>
      </p:sp>
      <p:pic>
        <p:nvPicPr>
          <p:cNvPr id="10" name="Picture 11" descr="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2096654"/>
            <a:ext cx="49498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9965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" y="930275"/>
            <a:ext cx="3857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n-BD" altLang="en-US">
                <a:latin typeface="NikoshBAN" panose="02000000000000000000" pitchFamily="2" charset="0"/>
                <a:cs typeface="NikoshBAN" panose="02000000000000000000" pitchFamily="2" charset="0"/>
              </a:rPr>
              <a:t>২। কোন ধরনের টপোলজি?</a:t>
            </a:r>
          </a:p>
        </p:txBody>
      </p:sp>
      <p:pic>
        <p:nvPicPr>
          <p:cNvPr id="5" name="Picture 5" descr="22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82650"/>
            <a:ext cx="39624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111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89" y="3657600"/>
            <a:ext cx="44958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8198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43200" y="533400"/>
            <a:ext cx="441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 sz="360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কোন ধরনের টপোলজি?</a:t>
            </a:r>
          </a:p>
        </p:txBody>
      </p:sp>
      <p:pic>
        <p:nvPicPr>
          <p:cNvPr id="5" name="Picture 5" descr="mmmm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752600"/>
            <a:ext cx="4343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>
              <a:defRPr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pPr algn="ctr"/>
            <a:fld id="{77AF4CB6-973D-49D1-A4FA-569FFE8EA006}" type="datetimeFigureOut">
              <a:rPr lang="en-US" sz="1400" smtClean="0"/>
              <a:pPr algn="ctr"/>
              <a:t>10/25/2019</a:t>
            </a:fld>
            <a:endParaRPr lang="en-US" sz="140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49" y="6356351"/>
            <a:ext cx="5453199" cy="365125"/>
          </a:xfrm>
        </p:spPr>
        <p:txBody>
          <a:bodyPr/>
          <a:lstStyle>
            <a:lvl1pPr>
              <a:defRPr sz="140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defRPr>
            </a:lvl1pPr>
          </a:lstStyle>
          <a:p>
            <a:r>
              <a:rPr lang="en-US" dirty="0" err="1" smtClean="0"/>
              <a:t>মো</a:t>
            </a:r>
            <a:r>
              <a:rPr lang="en-US" dirty="0" smtClean="0"/>
              <a:t>. </a:t>
            </a:r>
            <a:r>
              <a:rPr lang="en-US" dirty="0" err="1" smtClean="0"/>
              <a:t>নূরুজ্জামান</a:t>
            </a:r>
            <a:r>
              <a:rPr lang="en-US" dirty="0" smtClean="0"/>
              <a:t>, </a:t>
            </a:r>
            <a:r>
              <a:rPr lang="en-US" dirty="0" err="1" smtClean="0"/>
              <a:t>সহকারি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r>
              <a:rPr lang="en-US" dirty="0" smtClean="0"/>
              <a:t>, </a:t>
            </a:r>
            <a:r>
              <a:rPr lang="en-US" dirty="0" err="1" smtClean="0"/>
              <a:t>খায়রুল্লাহ</a:t>
            </a:r>
            <a:r>
              <a:rPr lang="en-US" dirty="0" smtClean="0"/>
              <a:t> </a:t>
            </a:r>
            <a:r>
              <a:rPr lang="en-US" dirty="0" err="1" smtClean="0"/>
              <a:t>সরকারি</a:t>
            </a:r>
            <a:r>
              <a:rPr lang="en-US" dirty="0" smtClean="0"/>
              <a:t> </a:t>
            </a:r>
            <a:r>
              <a:rPr lang="en-US" dirty="0" err="1" smtClean="0"/>
              <a:t>বালিকা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 </a:t>
            </a:r>
            <a:r>
              <a:rPr lang="en-US" dirty="0" err="1" smtClean="0"/>
              <a:t>বিদ্যালয়</a:t>
            </a:r>
            <a:r>
              <a:rPr lang="en-US" dirty="0" smtClean="0"/>
              <a:t>, </a:t>
            </a:r>
            <a:r>
              <a:rPr lang="en-US" dirty="0" err="1" smtClean="0"/>
              <a:t>গফরগাঁও</a:t>
            </a:r>
            <a:r>
              <a:rPr lang="en-US" dirty="0" smtClean="0"/>
              <a:t>, </a:t>
            </a:r>
            <a:r>
              <a:rPr lang="en-US" dirty="0" err="1" smtClean="0"/>
              <a:t>ময়মনসিংহ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018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526725" y="685800"/>
            <a:ext cx="4044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>
                <a:latin typeface="NikoshBAN" panose="02000000000000000000" pitchFamily="2" charset="0"/>
                <a:cs typeface="NikoshBAN" panose="02000000000000000000" pitchFamily="2" charset="0"/>
              </a:rPr>
              <a:t>৪। কোন ধরনের টপোলজি?</a:t>
            </a:r>
          </a:p>
        </p:txBody>
      </p:sp>
      <p:pic>
        <p:nvPicPr>
          <p:cNvPr id="5" name="Picture 4" descr="RI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075" y="1828800"/>
            <a:ext cx="44100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284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767395" y="762000"/>
            <a:ext cx="2901022" cy="762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n-BD" alt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17236" y="2438400"/>
            <a:ext cx="8340437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স্টার টপোলজি ও বাস টপোলোজির ২ টি করে সুবিধা লিখ।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২।বর্তমানে ইন্টারনেটে কোন টপোলজি ব্যবহার করা হয়।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bn-BD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তোমার কলেজ ল্যাবে কোন ধরনের টপোলজি ব্যবহার করা হয়।</a:t>
            </a:r>
          </a:p>
        </p:txBody>
      </p:sp>
    </p:spTree>
    <p:extLst>
      <p:ext uri="{BB962C8B-B14F-4D97-AF65-F5344CB8AC3E}">
        <p14:creationId xmlns="" xmlns:p14="http://schemas.microsoft.com/office/powerpoint/2010/main" val="390296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969477" y="745588"/>
            <a:ext cx="6006905" cy="1955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bn-IN" alt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alt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bn-BD" alt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City\Desktop\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9940" y="2765402"/>
            <a:ext cx="5756103" cy="3128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8143443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</TotalTime>
  <Words>662</Words>
  <Application>Microsoft Office PowerPoint</Application>
  <PresentationFormat>On-screen Show (4:3)</PresentationFormat>
  <Paragraphs>111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রিং টপোলজির সুবিধা ও অসুবিধাসমূহঃ</vt:lpstr>
      <vt:lpstr>Slide 12</vt:lpstr>
      <vt:lpstr>Slide 13</vt:lpstr>
      <vt:lpstr>বাস টপোলজির সুবিধা ও অসুবিধাসমূহঃ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Nuruzzaman Hasan</dc:creator>
  <cp:lastModifiedBy>City</cp:lastModifiedBy>
  <cp:revision>58</cp:revision>
  <dcterms:created xsi:type="dcterms:W3CDTF">2019-10-11T16:45:00Z</dcterms:created>
  <dcterms:modified xsi:type="dcterms:W3CDTF">2019-10-25T08:48:53Z</dcterms:modified>
</cp:coreProperties>
</file>