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sldIdLst>
    <p:sldId id="301" r:id="rId2"/>
    <p:sldId id="258" r:id="rId3"/>
    <p:sldId id="280" r:id="rId4"/>
    <p:sldId id="296" r:id="rId5"/>
    <p:sldId id="282" r:id="rId6"/>
    <p:sldId id="294" r:id="rId7"/>
    <p:sldId id="297" r:id="rId8"/>
    <p:sldId id="283" r:id="rId9"/>
    <p:sldId id="298" r:id="rId10"/>
    <p:sldId id="284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63" r:id="rId20"/>
    <p:sldId id="295" r:id="rId21"/>
    <p:sldId id="26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4C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05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5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 userDrawn="1"/>
        </p:nvCxnSpPr>
        <p:spPr>
          <a:xfrm rot="5400000">
            <a:off x="-3424874" y="3423321"/>
            <a:ext cx="6859554" cy="9805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3"/>
          <p:cNvGrpSpPr/>
          <p:nvPr userDrawn="1"/>
        </p:nvGrpSpPr>
        <p:grpSpPr>
          <a:xfrm>
            <a:off x="1" y="44323"/>
            <a:ext cx="12183143" cy="6813678"/>
            <a:chOff x="-556065" y="703385"/>
            <a:chExt cx="9137357" cy="5609689"/>
          </a:xfrm>
        </p:grpSpPr>
        <p:cxnSp>
          <p:nvCxnSpPr>
            <p:cNvPr id="15" name="Straight Connector 14"/>
            <p:cNvCxnSpPr/>
            <p:nvPr userDrawn="1"/>
          </p:nvCxnSpPr>
          <p:spPr>
            <a:xfrm flipH="1">
              <a:off x="8525022" y="703385"/>
              <a:ext cx="28136" cy="5598941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-556065" y="703385"/>
              <a:ext cx="9137357" cy="0"/>
            </a:xfrm>
            <a:prstGeom prst="line">
              <a:avLst/>
            </a:prstGeom>
            <a:ln w="76200">
              <a:solidFill>
                <a:srgbClr val="00B050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 flipV="1">
              <a:off x="-548711" y="6302326"/>
              <a:ext cx="9101869" cy="10748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606" y="123096"/>
            <a:ext cx="1975637" cy="150842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366353" y="4993047"/>
            <a:ext cx="1481728" cy="201123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0013163" y="5273373"/>
            <a:ext cx="1975637" cy="1508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0265684" y="-130907"/>
            <a:ext cx="1481728" cy="201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6065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2A486AC-B8DD-4F74-A9B3-241D0D93F05E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722FA2E-3BD8-4FFB-82B5-51C5E38485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0006" y="682579"/>
            <a:ext cx="10444766" cy="53704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76689" y="2261315"/>
            <a:ext cx="7391400" cy="1981200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11500" b="1" spc="50" dirty="0" smtClean="0">
                <a:ln w="11430"/>
                <a:solidFill>
                  <a:srgbClr val="66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b="1" spc="50" dirty="0">
              <a:ln w="11430"/>
              <a:solidFill>
                <a:srgbClr val="66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3033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44583" y="3305027"/>
            <a:ext cx="46503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মানবেন্দ্র সরদার</a:t>
            </a:r>
          </a:p>
          <a:p>
            <a:pPr algn="ctr">
              <a:buNone/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>
              <a:buNone/>
            </a:pPr>
            <a:r>
              <a:rPr lang="b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শহীদ সোহরাওয়ার্দী উচ্চ বালিকা বিদ্যালয়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93477" y="3181916"/>
            <a:ext cx="6096000" cy="22344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2400" b="1" dirty="0" smtClean="0">
                <a:ln/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ণি</a:t>
            </a:r>
            <a:r>
              <a:rPr lang="en-US" sz="2400" b="1" dirty="0">
                <a:ln/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নবম</a:t>
            </a:r>
            <a:endParaRPr lang="bn-BD" sz="24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2400" b="1" dirty="0">
                <a:ln/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400" b="1" dirty="0">
                <a:ln/>
                <a:latin typeface="NikoshBAN" pitchFamily="2" charset="0"/>
                <a:cs typeface="NikoshBAN" pitchFamily="2" charset="0"/>
              </a:rPr>
              <a:t>:</a:t>
            </a:r>
            <a:r>
              <a:rPr lang="bn-BD" sz="2400" b="1" dirty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b="1" dirty="0">
                <a:ln/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b="1" dirty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24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2400" b="1" dirty="0">
                <a:ln/>
                <a:latin typeface="NikoshBAN" pitchFamily="2" charset="0"/>
                <a:cs typeface="NikoshBAN" pitchFamily="2" charset="0"/>
              </a:rPr>
              <a:t> : ১ম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400" b="1" dirty="0">
                <a:ln/>
                <a:latin typeface="NikoshBAN" pitchFamily="2" charset="0"/>
                <a:cs typeface="NikoshBAN" pitchFamily="2" charset="0"/>
              </a:rPr>
              <a:t> : ই-</a:t>
            </a: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2400" b="1" dirty="0">
                <a:ln/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sz="2400" b="1" dirty="0">
              <a:ln/>
              <a:latin typeface="NikoshBAN" pitchFamily="2" charset="0"/>
              <a:cs typeface="NikoshBAN" pitchFamily="2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400" b="1" dirty="0">
                <a:ln/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2400" b="1" dirty="0" err="1">
                <a:ln/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b="1" dirty="0">
              <a:ln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254034" y="1593669"/>
            <a:ext cx="3605349" cy="13454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680960" y="1645920"/>
            <a:ext cx="3513909" cy="13585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53985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660"/>
          <a:stretch/>
        </p:blipFill>
        <p:spPr bwMode="auto">
          <a:xfrm>
            <a:off x="1008845" y="986308"/>
            <a:ext cx="4902558" cy="510540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 descr="C:\Users\RAFI\Desktop\New folder\full_1561057702_1404884855.thumbnai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1579" y="866103"/>
            <a:ext cx="4953000" cy="522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04776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7888" y="2948121"/>
            <a:ext cx="92599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ই-সার্ভিস ও বাংলাদেশ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53543" y="927463"/>
            <a:ext cx="4101737" cy="1476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616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4096" y="1196663"/>
            <a:ext cx="108053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IN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bn-BD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6980" y="2828836"/>
            <a:ext cx="103546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১) </a:t>
            </a:r>
            <a:r>
              <a:rPr lang="bn-IN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ই-সার্ভিস </a:t>
            </a:r>
            <a:r>
              <a:rPr lang="bn-IN" sz="32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কি তা বলতে </a:t>
            </a:r>
            <a:r>
              <a:rPr lang="bn-IN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;</a:t>
            </a:r>
            <a:endParaRPr lang="en-US" sz="3200" b="1" dirty="0" smtClean="0">
              <a:blipFill>
                <a:blip r:embed="rId2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২) </a:t>
            </a:r>
            <a:r>
              <a:rPr lang="bn-IN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ই-সার্ভিসের </a:t>
            </a:r>
            <a:r>
              <a:rPr lang="bn-IN" sz="32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সুবিধাদি বর্ণনা করতে </a:t>
            </a:r>
            <a:r>
              <a:rPr lang="bn-IN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;</a:t>
            </a:r>
            <a:endParaRPr lang="bn-IN" sz="3200" b="1" dirty="0">
              <a:blipFill>
                <a:blip r:embed="rId2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৩)</a:t>
            </a:r>
            <a:r>
              <a:rPr lang="bn-IN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ডিজিটাল বাংলাদেশ গঠনে ই-সার্ভিসের অবদান </a:t>
            </a:r>
            <a:r>
              <a:rPr lang="bn-IN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IN" sz="32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পারবে।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28789" y="2514425"/>
            <a:ext cx="1210613" cy="8469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876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63427004"/>
              </p:ext>
            </p:extLst>
          </p:nvPr>
        </p:nvGraphicFramePr>
        <p:xfrm>
          <a:off x="5208430" y="2451585"/>
          <a:ext cx="914400" cy="771525"/>
        </p:xfrm>
        <a:graphic>
          <a:graphicData uri="http://schemas.openxmlformats.org/presentationml/2006/ole">
            <p:oleObj spid="_x0000_s10255" name="Packager Shell Object" showAsIcon="1" r:id="rId3" imgW="914400" imgH="771480" progId="Package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3027420" y="970209"/>
            <a:ext cx="5881738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en-US" sz="5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5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54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en-US" sz="54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47937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97562" y="970209"/>
            <a:ext cx="2741456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en-US" sz="54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24842" y="2993093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১) </a:t>
            </a:r>
            <a:r>
              <a:rPr lang="bn-IN" sz="32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ই-সার্ভিস কি </a:t>
            </a:r>
            <a:r>
              <a:rPr lang="en-US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? </a:t>
            </a:r>
            <a:endParaRPr lang="en-US" sz="3200" b="1" dirty="0">
              <a:blipFill>
                <a:blip r:embed="rId2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২) </a:t>
            </a:r>
            <a:r>
              <a:rPr lang="bn-IN" sz="32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ই-সার্ভিসের </a:t>
            </a:r>
            <a:r>
              <a:rPr lang="en-US" sz="3200" b="1" dirty="0" err="1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b="1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? </a:t>
            </a:r>
            <a:endParaRPr lang="bn-IN" sz="3200" b="1" dirty="0">
              <a:blipFill>
                <a:blip r:embed="rId2"/>
                <a:tile tx="0" ty="0" sx="100000" sy="100000" flip="none" algn="tl"/>
              </a:blip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8083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0061375"/>
              </p:ext>
            </p:extLst>
          </p:nvPr>
        </p:nvGraphicFramePr>
        <p:xfrm>
          <a:off x="4916510" y="2933072"/>
          <a:ext cx="914400" cy="771525"/>
        </p:xfrm>
        <a:graphic>
          <a:graphicData uri="http://schemas.openxmlformats.org/presentationml/2006/ole">
            <p:oleObj spid="_x0000_s11279" name="Packager Shell Object" showAsIcon="1" r:id="rId3" imgW="914400" imgH="771480" progId="Package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2330916" y="970209"/>
            <a:ext cx="7274748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en-US" sz="5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আরো</a:t>
            </a:r>
            <a:r>
              <a:rPr lang="en-US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5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en-US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165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69960" y="807076"/>
            <a:ext cx="6858000" cy="10156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6000" b="1" spc="50" dirty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ই-সার্ভিসের </a:t>
            </a:r>
            <a:r>
              <a:rPr lang="bn-IN" sz="60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60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bn-IN" sz="6000" b="1" spc="50" dirty="0">
              <a:ln w="11430"/>
              <a:solidFill>
                <a:srgbClr val="00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48481" y="2667338"/>
            <a:ext cx="71628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n-IN" sz="3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ই-সার্ভিসের </a:t>
            </a:r>
            <a:r>
              <a:rPr lang="bn-IN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bn-BD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৩টি</a:t>
            </a:r>
            <a:endParaRPr lang="bn-BD" sz="3600" b="1" cap="all" spc="0" dirty="0" smtClean="0">
              <a:ln/>
              <a:solidFill>
                <a:srgbClr val="FF0000"/>
              </a:solidFill>
              <a:effectLst/>
              <a:latin typeface="NikoshBAN" pitchFamily="2" charset="0"/>
              <a:cs typeface="NikoshBAN" pitchFamily="2" charset="0"/>
            </a:endParaRPr>
          </a:p>
          <a:p>
            <a:r>
              <a:rPr lang="bn-BD" sz="3600" b="1" cap="all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b="1" cap="all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cap="all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স্বল্প খরচ </a:t>
            </a:r>
            <a:endParaRPr lang="bn-BD" sz="3600" b="1" cap="all" spc="0" dirty="0" smtClean="0">
              <a:ln/>
              <a:solidFill>
                <a:srgbClr val="FF0000"/>
              </a:solidFill>
              <a:effectLst/>
              <a:latin typeface="NikoshBAN" pitchFamily="2" charset="0"/>
              <a:cs typeface="NikoshBAN" pitchFamily="2" charset="0"/>
            </a:endParaRPr>
          </a:p>
          <a:p>
            <a:r>
              <a:rPr lang="bn-BD" sz="3600" b="1" cap="all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b="1" cap="all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cap="all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স্বল্প সময়   </a:t>
            </a:r>
            <a:endParaRPr lang="bn-BD" sz="3600" b="1" cap="all" spc="0" dirty="0" smtClean="0">
              <a:ln/>
              <a:solidFill>
                <a:srgbClr val="FF0000"/>
              </a:solidFill>
              <a:effectLst/>
              <a:latin typeface="NikoshBAN" pitchFamily="2" charset="0"/>
              <a:cs typeface="NikoshBAN" pitchFamily="2" charset="0"/>
            </a:endParaRPr>
          </a:p>
          <a:p>
            <a:r>
              <a:rPr lang="bn-BD" sz="3600" b="1" cap="all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3600" b="1" cap="all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 হয়রানিমুক্ত সে</a:t>
            </a:r>
            <a:r>
              <a:rPr lang="bn-IN" sz="3600" b="1" cap="all" spc="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 </a:t>
            </a:r>
            <a:endParaRPr lang="en-US" sz="3600" b="1" cap="all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027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62" y="3482541"/>
            <a:ext cx="12080383" cy="646331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প্রচলিত সেবা ও ই-সেবার মাধ্যমে ৫টি পার্থক্য লিখ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0687" y="848863"/>
            <a:ext cx="353334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66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miley Face 6"/>
          <p:cNvSpPr/>
          <p:nvPr/>
        </p:nvSpPr>
        <p:spPr>
          <a:xfrm>
            <a:off x="1661375" y="3580327"/>
            <a:ext cx="540912" cy="450760"/>
          </a:xfrm>
          <a:prstGeom prst="smileyFac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4296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E:\MOTIAR\D,contennt Picture 2\result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199" y="2162577"/>
            <a:ext cx="5279265" cy="39806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E:\MOTIAR\D,contennt Picture 2\result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5346" y="2162577"/>
            <a:ext cx="4687909" cy="39806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1217" y="1043325"/>
            <a:ext cx="10637949" cy="769441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পাবলিক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ফলাফল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463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MOTIAR\D,contennt Picture 2\মোবাইল ব্যবসা ১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6566" y="2082085"/>
            <a:ext cx="3505200" cy="350519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:\MOTIAR\D,contennt Picture 2\মোবাইল ৩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8820" y="1929685"/>
            <a:ext cx="3810000" cy="376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53037" y="609600"/>
            <a:ext cx="10354613" cy="830997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আয়কর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রিটার্ন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বিল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পরিশোধ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7176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3810" y="2068131"/>
            <a:ext cx="7123677" cy="43455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004553" y="716042"/>
            <a:ext cx="10354613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ই-পূর্জি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7699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8828" y="2543335"/>
            <a:ext cx="4275785" cy="3509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8344" y="2543335"/>
            <a:ext cx="4005329" cy="3509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901522" y="713414"/>
            <a:ext cx="10354613" cy="830997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ইলেকট্রনিক মানি ট্রান্সফার সিস্টেম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ইএমটিএস )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4115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36749" y="4671811"/>
            <a:ext cx="1037393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বর্তমানে দেশের সকল জমির রেকর্ডের অনুলিপি অনলাইনে সংগ্রহ করা যায়। এটিকে বলা হয় ই-পর্চা।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2" descr="C:\Users\RAFI\Desktop\New folder\full_1561057702_1404884855.thumbnai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2165" y="1786618"/>
            <a:ext cx="4953000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01522" y="713414"/>
            <a:ext cx="9762185" cy="830997"/>
          </a:xfrm>
          <a:prstGeom prst="rect">
            <a:avLst/>
          </a:prstGeom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ই-পর্চা সেবা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7379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46161" y="5135436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just"/>
            <a:r>
              <a:rPr lang="bn-IN" sz="3000" b="1" dirty="0" smtClean="0">
                <a:latin typeface="NikoshBAN" pitchFamily="2" charset="0"/>
                <a:cs typeface="NikoshBAN" pitchFamily="2" charset="0"/>
              </a:rPr>
              <a:t>হাসপাতালে</a:t>
            </a:r>
            <a:r>
              <a:rPr lang="bn-BD" sz="3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000" b="1" dirty="0" smtClean="0">
                <a:latin typeface="NikoshBAN" pitchFamily="2" charset="0"/>
                <a:cs typeface="NikoshBAN" pitchFamily="2" charset="0"/>
              </a:rPr>
              <a:t>চিকিৎসকরা এখন মোবাইল ফোনে স্বাস্থ্য  টেলিমেডিসিন সেবা </a:t>
            </a:r>
            <a:r>
              <a:rPr lang="bn-BD" sz="3000" b="1" dirty="0" smtClean="0">
                <a:latin typeface="NikoshBAN" pitchFamily="2" charset="0"/>
                <a:cs typeface="NikoshBAN" pitchFamily="2" charset="0"/>
              </a:rPr>
              <a:t>দিয়ে থাকেন </a:t>
            </a:r>
            <a:r>
              <a:rPr lang="bn-IN" sz="3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8338"/>
          <a:stretch/>
        </p:blipFill>
        <p:spPr>
          <a:xfrm>
            <a:off x="6529589" y="1511565"/>
            <a:ext cx="3858833" cy="33421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6161" y="1511565"/>
            <a:ext cx="3881907" cy="32659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904206" y="768182"/>
            <a:ext cx="10223142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ই-স্বাস্থ্যসেবা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0441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065949" y="1682837"/>
            <a:ext cx="4812781" cy="4061139"/>
            <a:chOff x="4800600" y="1219200"/>
            <a:chExt cx="3866387" cy="29718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934" t="16768" r="43866" b="32382"/>
            <a:stretch/>
          </p:blipFill>
          <p:spPr>
            <a:xfrm>
              <a:off x="4800600" y="1219200"/>
              <a:ext cx="3866387" cy="29718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6516" b="18451"/>
            <a:stretch/>
          </p:blipFill>
          <p:spPr>
            <a:xfrm>
              <a:off x="7391400" y="1746504"/>
              <a:ext cx="1275587" cy="76809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18" t="1726" r="2769" b="40850"/>
          <a:stretch/>
        </p:blipFill>
        <p:spPr>
          <a:xfrm>
            <a:off x="1377344" y="1682837"/>
            <a:ext cx="4428099" cy="40611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904206" y="768182"/>
            <a:ext cx="10223142" cy="58477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রেলওয়ের ই-টিকেটিং ও মোবাইল টিকেটিং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4529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5910" y="3244334"/>
            <a:ext cx="11651087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IN" sz="54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ডিজিটাল বাংলাদেশ গঠনে ই-সার্ভিসের </a:t>
            </a:r>
            <a:r>
              <a:rPr lang="bn-BD" sz="54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bn-IN" sz="54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লিখ।</a:t>
            </a:r>
            <a:r>
              <a:rPr lang="bn-IN" sz="4800" b="1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7" name="6-Point Star 6"/>
          <p:cNvSpPr/>
          <p:nvPr/>
        </p:nvSpPr>
        <p:spPr>
          <a:xfrm>
            <a:off x="4031088" y="0"/>
            <a:ext cx="3541689" cy="2524259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800" dirty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n>
                <a:solidFill>
                  <a:sysClr val="windowText" lastClr="000000"/>
                </a:solidFill>
              </a:ln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66924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30310" y="1753347"/>
            <a:ext cx="1063794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NikoshBAN" pitchFamily="2" charset="0"/>
                <a:cs typeface="NikoshBAN" pitchFamily="2" charset="0"/>
              </a:rPr>
              <a:t>১)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বাংলাদেশের প্রথম দিককার ই-সেবা কোনটি?</a:t>
            </a:r>
          </a:p>
          <a:p>
            <a:r>
              <a:rPr lang="en-US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bn-IN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.  ই-পর্চা     খ.  ই-পূর্জি     গ. ই-টিকেটিং     ঘ. </a:t>
            </a:r>
            <a:r>
              <a:rPr lang="bn-IN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টেলিমেডিসিন</a:t>
            </a:r>
            <a:endParaRPr lang="en-US" sz="36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endParaRPr lang="bn-IN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>
                <a:latin typeface="NikoshBAN" pitchFamily="2" charset="0"/>
                <a:cs typeface="NikoshBAN" pitchFamily="2" charset="0"/>
              </a:rPr>
              <a:t>২)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 ই-সেবার প্রধান বৈশিষ্ট্য হল-</a:t>
            </a:r>
          </a:p>
          <a:p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স্বল্প খরচ   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ii.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স্বল্প সময়    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iii. 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হয়রানি মুক্ত সেবা</a:t>
            </a:r>
            <a:endParaRPr lang="en-US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নিচের কোনটি সঠিক?</a:t>
            </a:r>
          </a:p>
          <a:p>
            <a:r>
              <a:rPr lang="en-US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IN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.  </a:t>
            </a:r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খ. 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ii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গ. </a:t>
            </a:r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ii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ঘ.  </a:t>
            </a:r>
            <a:r>
              <a:rPr lang="en-US" sz="3600" b="1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ii </a:t>
            </a:r>
            <a:r>
              <a:rPr lang="bn-IN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iii</a:t>
            </a:r>
            <a:endParaRPr lang="bn-IN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837905" y="2421228"/>
            <a:ext cx="309093" cy="4121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190705" y="5136718"/>
            <a:ext cx="309093" cy="41212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095897" y="470263"/>
            <a:ext cx="4428309" cy="10450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="" val="18394104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62487" y="1001422"/>
            <a:ext cx="10223142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1643348" y="2537139"/>
            <a:ext cx="8461419" cy="2060619"/>
          </a:xfrm>
          <a:prstGeom prst="round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কর্মকান্ডে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প্রয়োগের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পেয়ে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4220896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49251" y="10861251"/>
            <a:ext cx="1661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সত্য কথা বলবে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90503" y="2669676"/>
            <a:ext cx="79814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48307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192</TotalTime>
  <Words>276</Words>
  <Application>Microsoft Office PowerPoint</Application>
  <PresentationFormat>Custom</PresentationFormat>
  <Paragraphs>52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Aspect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Arafat</dc:creator>
  <cp:lastModifiedBy>City</cp:lastModifiedBy>
  <cp:revision>38</cp:revision>
  <dcterms:created xsi:type="dcterms:W3CDTF">2019-09-04T14:40:12Z</dcterms:created>
  <dcterms:modified xsi:type="dcterms:W3CDTF">2019-10-25T04:48:00Z</dcterms:modified>
</cp:coreProperties>
</file>