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39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302A16-859C-4479-80B1-A4E82BB6861D}" type="datetimeFigureOut">
              <a:rPr lang="en-GB" smtClean="0"/>
              <a:t>25/10/2019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B331F3-9458-46D1-8423-22A0323712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584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331F3-9458-46D1-8423-22A03237122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455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61B31-41BA-4BA3-BEF3-FC5A50355925}" type="datetimeFigureOut">
              <a:rPr lang="en-GB" smtClean="0"/>
              <a:t>25/10/2019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1C23F-0C54-4564-B98F-55E63F4977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2246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61B31-41BA-4BA3-BEF3-FC5A50355925}" type="datetimeFigureOut">
              <a:rPr lang="en-GB" smtClean="0"/>
              <a:t>25/10/2019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1C23F-0C54-4564-B98F-55E63F4977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057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61B31-41BA-4BA3-BEF3-FC5A50355925}" type="datetimeFigureOut">
              <a:rPr lang="en-GB" smtClean="0"/>
              <a:t>25/10/2019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1C23F-0C54-4564-B98F-55E63F4977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6471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61B31-41BA-4BA3-BEF3-FC5A50355925}" type="datetimeFigureOut">
              <a:rPr lang="en-GB" smtClean="0"/>
              <a:t>25/10/2019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1C23F-0C54-4564-B98F-55E63F4977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2086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61B31-41BA-4BA3-BEF3-FC5A50355925}" type="datetimeFigureOut">
              <a:rPr lang="en-GB" smtClean="0"/>
              <a:t>25/10/2019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1C23F-0C54-4564-B98F-55E63F4977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5069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61B31-41BA-4BA3-BEF3-FC5A50355925}" type="datetimeFigureOut">
              <a:rPr lang="en-GB" smtClean="0"/>
              <a:t>25/10/2019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1C23F-0C54-4564-B98F-55E63F4977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276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61B31-41BA-4BA3-BEF3-FC5A50355925}" type="datetimeFigureOut">
              <a:rPr lang="en-GB" smtClean="0"/>
              <a:t>25/10/2019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1C23F-0C54-4564-B98F-55E63F4977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306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61B31-41BA-4BA3-BEF3-FC5A50355925}" type="datetimeFigureOut">
              <a:rPr lang="en-GB" smtClean="0"/>
              <a:t>25/10/2019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1C23F-0C54-4564-B98F-55E63F4977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061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61B31-41BA-4BA3-BEF3-FC5A50355925}" type="datetimeFigureOut">
              <a:rPr lang="en-GB" smtClean="0"/>
              <a:t>25/10/2019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1C23F-0C54-4564-B98F-55E63F4977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369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61B31-41BA-4BA3-BEF3-FC5A50355925}" type="datetimeFigureOut">
              <a:rPr lang="en-GB" smtClean="0"/>
              <a:t>25/10/2019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1C23F-0C54-4564-B98F-55E63F4977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3266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61B31-41BA-4BA3-BEF3-FC5A50355925}" type="datetimeFigureOut">
              <a:rPr lang="en-GB" smtClean="0"/>
              <a:t>25/10/2019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1C23F-0C54-4564-B98F-55E63F4977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6973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61B31-41BA-4BA3-BEF3-FC5A50355925}" type="datetimeFigureOut">
              <a:rPr lang="en-GB" smtClean="0"/>
              <a:t>25/10/2019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1C23F-0C54-4564-B98F-55E63F4977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299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1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3" Type="http://schemas.openxmlformats.org/officeDocument/2006/relationships/image" Target="../media/image38.jpeg"/><Relationship Id="rId7" Type="http://schemas.openxmlformats.org/officeDocument/2006/relationships/image" Target="../media/image13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705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93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4748" y="262398"/>
            <a:ext cx="2473087" cy="2563091"/>
          </a:xfrm>
          <a:prstGeom prst="roundRect">
            <a:avLst>
              <a:gd name="adj" fmla="val 16667"/>
            </a:avLst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81" y="289466"/>
            <a:ext cx="2536023" cy="2536023"/>
          </a:xfrm>
          <a:prstGeom prst="roundRect">
            <a:avLst>
              <a:gd name="adj" fmla="val 16667"/>
            </a:avLst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4" name="Group 3"/>
          <p:cNvGrpSpPr/>
          <p:nvPr/>
        </p:nvGrpSpPr>
        <p:grpSpPr>
          <a:xfrm>
            <a:off x="5346380" y="1"/>
            <a:ext cx="3562092" cy="2727866"/>
            <a:chOff x="5346380" y="175337"/>
            <a:chExt cx="3562092" cy="193055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46380" y="289468"/>
              <a:ext cx="3562092" cy="1816424"/>
            </a:xfrm>
            <a:prstGeom prst="roundRect">
              <a:avLst>
                <a:gd name="adj" fmla="val 16667"/>
              </a:avLst>
            </a:prstGeom>
            <a:ln>
              <a:solidFill>
                <a:schemeClr val="accent5">
                  <a:lumMod val="75000"/>
                </a:schemeClr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45928" y="175337"/>
              <a:ext cx="1496290" cy="88704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sp>
        <p:nvSpPr>
          <p:cNvPr id="7" name="TextBox 6"/>
          <p:cNvSpPr txBox="1"/>
          <p:nvPr/>
        </p:nvSpPr>
        <p:spPr>
          <a:xfrm>
            <a:off x="60181" y="3180414"/>
            <a:ext cx="90331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মোমবাতি, বৈদ্যুতিক বাতি,সূর্য ইত্যাদি থেকে আমরা কোন ধরনের শক্তি পায়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? </a:t>
            </a:r>
            <a:endParaRPr lang="en-GB" sz="4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96204" y="4503853"/>
            <a:ext cx="35250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" panose="02000000000000000000" pitchFamily="2" charset="0"/>
                <a:cs typeface="Nikosh" panose="02000000000000000000" pitchFamily="2" charset="0"/>
              </a:rPr>
              <a:t>আলোক</a:t>
            </a:r>
            <a:r>
              <a:rPr lang="en-US" sz="5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শক্তি</a:t>
            </a:r>
            <a:r>
              <a:rPr lang="en-US" sz="5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GB" sz="5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95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8558" y="166322"/>
            <a:ext cx="2692329" cy="25803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60218" y="3034144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ছবির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বস্তুগুলো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কোন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ধরনের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শক্তির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উৎস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? </a:t>
            </a:r>
            <a:endParaRPr lang="en-GB" sz="4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36" y="166322"/>
            <a:ext cx="2733752" cy="25803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474006" y="4091101"/>
            <a:ext cx="35250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শব্দ</a:t>
            </a:r>
            <a:r>
              <a:rPr lang="en-US" sz="5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শক্তি</a:t>
            </a:r>
            <a:r>
              <a:rPr lang="en-US" sz="5400" dirty="0" smtClean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endParaRPr lang="en-GB" sz="5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4857" y="192455"/>
            <a:ext cx="2945142" cy="255417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75150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981" y="221675"/>
            <a:ext cx="4710999" cy="227214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1498" y="221675"/>
            <a:ext cx="4031671" cy="227214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124690" y="2812471"/>
            <a:ext cx="90331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চুলার আগুন,বৈদ্যুতি ইস্ত্রি ,সূর্য ইত্যাদি থেকে আমরা কোন ধরনের শক্তি পায়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? </a:t>
            </a:r>
            <a:endParaRPr lang="en-GB" sz="4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52480" y="4454563"/>
            <a:ext cx="35250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" panose="02000000000000000000" pitchFamily="2" charset="0"/>
                <a:cs typeface="Nikosh" panose="02000000000000000000" pitchFamily="2" charset="0"/>
              </a:rPr>
              <a:t>তাপ </a:t>
            </a:r>
            <a:r>
              <a:rPr lang="en-US" sz="5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শক্তি</a:t>
            </a:r>
            <a:r>
              <a:rPr lang="en-US" sz="5400" dirty="0" smtClean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endParaRPr lang="en-GB" sz="5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099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836" y="3269672"/>
            <a:ext cx="90331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খাবার,জ্বালানি তেল,কয়লা ইত্যাদিতে কোন ধরনের শক্তি সঞ্চিত থাকে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? </a:t>
            </a:r>
            <a:endParaRPr lang="en-GB" sz="4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43281" y="4767466"/>
            <a:ext cx="35250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" panose="02000000000000000000" pitchFamily="2" charset="0"/>
                <a:cs typeface="Nikosh" panose="02000000000000000000" pitchFamily="2" charset="0"/>
              </a:rPr>
              <a:t>রাসায়নিক </a:t>
            </a:r>
            <a:r>
              <a:rPr lang="en-US" sz="5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শক্তি</a:t>
            </a:r>
            <a:r>
              <a:rPr lang="en-US" sz="5400" dirty="0" smtClean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endParaRPr lang="en-GB" sz="5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9128" y="110838"/>
            <a:ext cx="2909454" cy="280029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1965" y="129191"/>
            <a:ext cx="2826328" cy="279411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94" y="98511"/>
            <a:ext cx="3080106" cy="287211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05452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3766" y="1669072"/>
            <a:ext cx="35250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বিদ্যু</a:t>
            </a:r>
            <a:r>
              <a:rPr lang="en-US" sz="5400" dirty="0" smtClean="0">
                <a:latin typeface="Nikosh" panose="02000000000000000000" pitchFamily="2" charset="0"/>
                <a:cs typeface="Nikosh" panose="02000000000000000000" pitchFamily="2" charset="0"/>
              </a:rPr>
              <a:t>ৎ </a:t>
            </a:r>
            <a:r>
              <a:rPr lang="en-US" sz="5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শক্তি</a:t>
            </a:r>
            <a:r>
              <a:rPr lang="en-US" sz="5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GB" sz="5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3766" y="2583768"/>
            <a:ext cx="35250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" panose="02000000000000000000" pitchFamily="2" charset="0"/>
                <a:cs typeface="Nikosh" panose="02000000000000000000" pitchFamily="2" charset="0"/>
              </a:rPr>
              <a:t>যান্ত্রিক</a:t>
            </a:r>
            <a:r>
              <a:rPr lang="en-US" sz="5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শক্তি</a:t>
            </a:r>
            <a:r>
              <a:rPr lang="en-US" sz="5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GB" sz="5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0842" y="3779361"/>
            <a:ext cx="35250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" panose="02000000000000000000" pitchFamily="2" charset="0"/>
                <a:cs typeface="Nikosh" panose="02000000000000000000" pitchFamily="2" charset="0"/>
              </a:rPr>
              <a:t>আলোক</a:t>
            </a:r>
            <a:r>
              <a:rPr lang="en-US" sz="5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শক্তি</a:t>
            </a:r>
            <a:r>
              <a:rPr lang="en-US" sz="5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GB" sz="5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46072" y="1660438"/>
            <a:ext cx="35250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শব্দ</a:t>
            </a:r>
            <a:r>
              <a:rPr lang="en-US" sz="5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শক্তি</a:t>
            </a:r>
            <a:r>
              <a:rPr lang="en-US" sz="5400" dirty="0" smtClean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endParaRPr lang="en-GB" sz="5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29200" y="2699249"/>
            <a:ext cx="35250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" panose="02000000000000000000" pitchFamily="2" charset="0"/>
                <a:cs typeface="Nikosh" panose="02000000000000000000" pitchFamily="2" charset="0"/>
              </a:rPr>
              <a:t>তাপ </a:t>
            </a:r>
            <a:r>
              <a:rPr lang="en-US" sz="5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শক্তি</a:t>
            </a:r>
            <a:r>
              <a:rPr lang="en-US" sz="5400" dirty="0" smtClean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endParaRPr lang="en-GB" sz="5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61788" y="3779361"/>
            <a:ext cx="35250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" panose="02000000000000000000" pitchFamily="2" charset="0"/>
                <a:cs typeface="Nikosh" panose="02000000000000000000" pitchFamily="2" charset="0"/>
              </a:rPr>
              <a:t>রাসায়নিক </a:t>
            </a:r>
            <a:r>
              <a:rPr lang="en-US" sz="5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শক্তি</a:t>
            </a:r>
            <a:r>
              <a:rPr lang="en-US" sz="5400" dirty="0" smtClean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endParaRPr lang="en-GB" sz="5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683177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" panose="02000000000000000000" pitchFamily="2" charset="0"/>
                <a:cs typeface="Nikosh" panose="02000000000000000000" pitchFamily="2" charset="0"/>
              </a:rPr>
              <a:t>শক্তির বিভিন্ন রূপ রয়েছে।  যেমন-</a:t>
            </a:r>
            <a:endParaRPr lang="en-GB" sz="4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635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1673" y="1558649"/>
            <a:ext cx="8305800" cy="2975754"/>
            <a:chOff x="228600" y="1752600"/>
            <a:chExt cx="8305800" cy="2975754"/>
          </a:xfrm>
        </p:grpSpPr>
        <p:sp>
          <p:nvSpPr>
            <p:cNvPr id="3" name="Oval 2"/>
            <p:cNvSpPr/>
            <p:nvPr/>
          </p:nvSpPr>
          <p:spPr>
            <a:xfrm>
              <a:off x="4114800" y="1752600"/>
              <a:ext cx="4419600" cy="297180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8000" dirty="0" smtClean="0">
                  <a:latin typeface="NikoshBAN" pitchFamily="2" charset="0"/>
                  <a:cs typeface="NikoshBAN" pitchFamily="2" charset="0"/>
                </a:rPr>
                <a:t>এসো খেলি</a:t>
              </a:r>
              <a:endParaRPr lang="en-US" sz="80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4" name="Picture 3" descr="inde121x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8600" y="1828799"/>
              <a:ext cx="3886200" cy="289955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5" name="TextBox 4"/>
          <p:cNvSpPr txBox="1"/>
          <p:nvPr/>
        </p:nvSpPr>
        <p:spPr>
          <a:xfrm>
            <a:off x="5146964" y="4752109"/>
            <a:ext cx="3276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মুল্যায়ন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653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420" y="228201"/>
            <a:ext cx="352501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বিদ্যু</a:t>
            </a:r>
            <a:r>
              <a:rPr lang="en-US" sz="4050" dirty="0" smtClean="0">
                <a:latin typeface="Nikosh" panose="02000000000000000000" pitchFamily="2" charset="0"/>
                <a:cs typeface="Nikosh" panose="02000000000000000000" pitchFamily="2" charset="0"/>
              </a:rPr>
              <a:t>ৎ </a:t>
            </a:r>
            <a:r>
              <a:rPr lang="en-US" sz="405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শক্তি</a:t>
            </a:r>
            <a:r>
              <a:rPr lang="en-US" sz="405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GB" sz="405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41114" y="244903"/>
            <a:ext cx="352501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50" dirty="0" smtClean="0">
                <a:latin typeface="Nikosh" panose="02000000000000000000" pitchFamily="2" charset="0"/>
                <a:cs typeface="Nikosh" panose="02000000000000000000" pitchFamily="2" charset="0"/>
              </a:rPr>
              <a:t>যান্ত্রিক</a:t>
            </a:r>
            <a:r>
              <a:rPr lang="en-US" sz="405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5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শক্তি</a:t>
            </a:r>
            <a:r>
              <a:rPr lang="en-US" sz="405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GB" sz="405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26808" y="257126"/>
            <a:ext cx="352501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50" dirty="0" smtClean="0">
                <a:latin typeface="Nikosh" panose="02000000000000000000" pitchFamily="2" charset="0"/>
                <a:cs typeface="Nikosh" panose="02000000000000000000" pitchFamily="2" charset="0"/>
              </a:rPr>
              <a:t>আলোক</a:t>
            </a:r>
            <a:r>
              <a:rPr lang="en-US" sz="405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5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শক্তি</a:t>
            </a:r>
            <a:r>
              <a:rPr lang="en-US" sz="405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GB" sz="405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420" y="2478103"/>
            <a:ext cx="352501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শব্দ</a:t>
            </a:r>
            <a:r>
              <a:rPr lang="en-US" sz="405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5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শক্তি</a:t>
            </a:r>
            <a:r>
              <a:rPr lang="en-US" sz="4050" dirty="0" smtClean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endParaRPr lang="en-GB" sz="405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41114" y="2404540"/>
            <a:ext cx="352501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50" dirty="0" smtClean="0">
                <a:latin typeface="Nikosh" panose="02000000000000000000" pitchFamily="2" charset="0"/>
                <a:cs typeface="Nikosh" panose="02000000000000000000" pitchFamily="2" charset="0"/>
              </a:rPr>
              <a:t>তাপ </a:t>
            </a:r>
            <a:r>
              <a:rPr lang="en-US" sz="405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শক্তি</a:t>
            </a:r>
            <a:r>
              <a:rPr lang="en-US" sz="4050" dirty="0" smtClean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endParaRPr lang="en-GB" sz="405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74408" y="2335237"/>
            <a:ext cx="352501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50" dirty="0" smtClean="0">
                <a:latin typeface="Nikosh" panose="02000000000000000000" pitchFamily="2" charset="0"/>
                <a:cs typeface="Nikosh" panose="02000000000000000000" pitchFamily="2" charset="0"/>
              </a:rPr>
              <a:t>রাসায়নিক </a:t>
            </a:r>
            <a:r>
              <a:rPr lang="en-US" sz="405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শক্তি</a:t>
            </a:r>
            <a:r>
              <a:rPr lang="en-US" sz="4050" dirty="0" smtClean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endParaRPr lang="en-GB" sz="405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3418" y="5333524"/>
            <a:ext cx="2196727" cy="14967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4460" y="5072063"/>
            <a:ext cx="2196727" cy="18135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3548" y="3724526"/>
            <a:ext cx="1886634" cy="15266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917"/>
          <a:stretch/>
        </p:blipFill>
        <p:spPr>
          <a:xfrm>
            <a:off x="2481198" y="5280143"/>
            <a:ext cx="2238736" cy="13639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6329" y="3758477"/>
            <a:ext cx="1300339" cy="166077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-228040" y="3267417"/>
            <a:ext cx="5978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accent1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শক্তির নামগুলোর উপর ক্লিক করি।</a:t>
            </a:r>
            <a:endParaRPr lang="en-GB" sz="3600" dirty="0">
              <a:solidFill>
                <a:schemeClr val="accent1">
                  <a:lumMod val="75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097" y="5251218"/>
            <a:ext cx="2195945" cy="139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40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0.00023 L 2.77778E-6 0.00023 C 0.02569 -0.01505 0.01423 -0.00694 0.04583 -0.03426 C 0.05017 -0.03796 0.06649 -0.05046 0.07291 -0.06065 C 0.07847 -0.06921 0.08403 -0.07778 0.08889 -0.0875 C 0.0901 -0.09028 0.09045 -0.09398 0.09184 -0.09722 C 0.0967 -0.10995 0.10191 -0.12338 0.10903 -0.13333 C 0.11024 -0.13542 0.1118 -0.13657 0.11319 -0.13819 C 0.11475 -0.14236 0.1158 -0.14676 0.11753 -0.15046 C 0.121 -0.1581 0.12396 -0.15995 0.12916 -0.16505 C 0.13455 -0.18032 0.13403 -0.18056 0.1434 -0.19607 C 0.14791 -0.20394 0.15225 -0.21227 0.15781 -0.21829 C 0.17048 -0.23148 0.17552 -0.23264 0.18646 -0.2375 C 0.19097 -0.24236 0.19271 -0.24468 0.19809 -0.24931 C 0.19982 -0.25139 0.20173 -0.25324 0.20382 -0.25417 C 0.20746 -0.25648 0.21146 -0.25718 0.21528 -0.25903 C 0.21771 -0.26042 0.21979 -0.2625 0.22222 -0.26389 C 0.22517 -0.26574 0.2309 -0.26875 0.2309 -0.26852 C 0.24201 -0.2875 0.23646 -0.28333 0.24514 -0.28819 C 0.24705 -0.29074 0.24896 -0.29375 0.25104 -0.2956 C 0.25295 -0.29699 0.25694 -0.29792 0.25694 -0.29745 L 0.25694 -0.29792 L 0.25694 -0.30255 " pathEditMode="relative" rAng="0" ptsTypes="AAAAAAAAAAAAAAAAAAAAAAA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47" y="-1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0.00024 L 1.38889E-6 0.00023 C -0.00174 -0.00602 -0.00313 -0.01181 -0.00486 -0.0176 C -0.00573 -0.01968 -0.00729 -0.02153 -0.00816 -0.02385 C -0.00955 -0.02801 -0.00972 -0.03287 -0.01129 -0.03658 C -0.01441 -0.04375 -0.01892 -0.05024 -0.02083 -0.05811 C -0.02136 -0.06042 -0.0217 -0.06274 -0.0224 -0.06482 C -0.02396 -0.06783 -0.03438 -0.09005 -0.03681 -0.09491 C -0.03854 -0.09769 -0.04045 -0.10047 -0.04167 -0.10348 C -0.04358 -0.10764 -0.04462 -0.11204 -0.04653 -0.11644 C -0.04792 -0.11922 -0.05 -0.122 -0.05122 -0.125 C -0.05833 -0.14005 -0.05017 -0.12755 -0.0592 -0.13982 C -0.06024 -0.14352 -0.06111 -0.14746 -0.0625 -0.1507 C -0.06372 -0.15325 -0.0658 -0.15487 -0.06719 -0.15695 C -0.06962 -0.16065 -0.07188 -0.16389 -0.07361 -0.16806 C -0.07552 -0.17176 -0.07656 -0.17686 -0.07847 -0.18079 C -0.09323 -0.2088 -0.08924 -0.19653 -0.10087 -0.21713 C -0.10399 -0.22292 -0.10677 -0.2294 -0.11042 -0.23426 C -0.1125 -0.23727 -0.11493 -0.24005 -0.11684 -0.24283 C -0.11823 -0.24514 -0.11875 -0.24746 -0.11997 -0.24954 C -0.12361 -0.25487 -0.1283 -0.25857 -0.13125 -0.26436 C -0.14271 -0.2875 -0.125 -0.25278 -0.13924 -0.27732 C -0.14167 -0.28149 -0.14323 -0.28635 -0.14566 -0.29028 C -0.14774 -0.29399 -0.14983 -0.29769 -0.15191 -0.30116 C -0.15365 -0.30325 -0.15556 -0.3051 -0.15677 -0.30741 C -0.1592 -0.31158 -0.16094 -0.31644 -0.1632 -0.32037 C -0.17535 -0.33982 -0.16979 -0.32593 -0.17761 -0.34167 C -0.1842 -0.35487 -0.17899 -0.35116 -0.18715 -0.35463 C -0.1882 -0.35695 -0.18958 -0.35903 -0.19045 -0.36135 C -0.19132 -0.3632 -0.19132 -0.36575 -0.19202 -0.3676 C -0.19392 -0.372 -0.20347 -0.38681 -0.20469 -0.38912 C -0.20608 -0.39121 -0.20677 -0.39375 -0.20799 -0.39561 C -0.2099 -0.39815 -0.21233 -0.39977 -0.21441 -0.40186 C -0.21615 -0.40417 -0.21754 -0.40649 -0.2191 -0.40857 C -0.22344 -0.41297 -0.23195 -0.42153 -0.23195 -0.4213 C -0.23472 -0.43264 -0.2316 -0.42385 -0.23837 -0.43195 L -0.25434 -0.45348 C -0.2559 -0.45579 -0.25712 -0.4588 -0.2592 -0.46019 L -0.26545 -0.46459 C -0.27865 -0.48797 -0.25747 -0.45139 -0.28629 -0.49028 C -0.29288 -0.49885 -0.28906 -0.49537 -0.29757 -0.5007 C -0.29913 -0.50371 -0.30035 -0.50718 -0.30226 -0.50926 C -0.30538 -0.51297 -0.3092 -0.51436 -0.31181 -0.51806 C -0.31806 -0.52639 -0.31545 -0.522 -0.31997 -0.53079 C -0.32309 -0.54352 -0.3191 -0.53195 -0.32622 -0.5419 C -0.3382 -0.55764 -0.32465 -0.54445 -0.33594 -0.55463 C -0.35174 -0.58264 -0.3316 -0.54885 -0.34549 -0.5676 C -0.34688 -0.56922 -0.34757 -0.572 -0.34861 -0.57385 C -0.35035 -0.57616 -0.35208 -0.57801 -0.35347 -0.58056 C -0.35469 -0.58241 -0.35556 -0.58473 -0.3566 -0.58681 C -0.35833 -0.58912 -0.36007 -0.59098 -0.36146 -0.59329 C -0.36267 -0.59537 -0.36354 -0.59769 -0.36458 -0.59954 C -0.36632 -0.60209 -0.36806 -0.60394 -0.36945 -0.60625 C -0.37066 -0.60811 -0.37136 -0.61088 -0.37257 -0.6125 C -0.37413 -0.61436 -0.37604 -0.61528 -0.37743 -0.6169 C -0.37917 -0.61899 -0.38073 -0.6213 -0.38229 -0.62338 C -0.38386 -0.625 -0.38559 -0.62616 -0.38698 -0.62778 C -0.38941 -0.62963 -0.39132 -0.63218 -0.3934 -0.63403 C -0.39497 -0.63565 -0.39653 -0.6375 -0.39827 -0.6382 C -0.40243 -0.64051 -0.40677 -0.64121 -0.41111 -0.6426 C -0.4132 -0.64352 -0.41528 -0.64468 -0.41736 -0.64491 C -0.44028 -0.647 -0.43229 -0.64676 -0.44132 -0.64676 L -0.44132 -0.64653 L -0.44132 -0.64676 " pathEditMode="relative" rAng="0" ptsTypes="AAAAAAAAAAAAAAAAAAAAAAAAAAAAAAAAAAAAAAAAAAAAAAAAAAAAAAAAAAAAAAAA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66" y="-3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1 -0.02338 L 0.00261 -0.02315 C 0.00296 -0.03032 0.00417 -0.03727 0.00417 -0.04421 C 0.00417 -0.10324 0.00382 -0.1625 0.00261 -0.22129 C 0.00209 -0.24236 -0.00017 -0.24259 -0.00364 -0.25879 C -0.00486 -0.26435 -0.00555 -0.27014 -0.00677 -0.27546 C -0.00781 -0.27963 -0.0092 -0.28379 -0.00989 -0.28796 C -0.01059 -0.29074 -0.01076 -0.29375 -0.01163 -0.29629 C -0.01232 -0.2993 -0.01388 -0.30185 -0.01475 -0.30463 C -0.01597 -0.30879 -0.01649 -0.31319 -0.01788 -0.31713 C -0.01996 -0.32477 -0.02118 -0.32916 -0.02413 -0.33588 C -0.02586 -0.34027 -0.02986 -0.34699 -0.03177 -0.35046 C -0.0342 -0.35995 -0.03229 -0.35416 -0.03663 -0.36296 C -0.04566 -0.38217 -0.0401 -0.37592 -0.04913 -0.38379 C -0.05555 -0.39676 -0.04826 -0.38426 -0.05677 -0.39421 C -0.06024 -0.39815 -0.06198 -0.40486 -0.06614 -0.40671 C -0.07725 -0.41157 -0.06371 -0.40532 -0.07725 -0.41296 C -0.08663 -0.41852 -0.07673 -0.41065 -0.08975 -0.41921 C -0.10503 -0.42963 -0.07465 -0.41666 -0.10989 -0.42754 C -0.11163 -0.42801 -0.11302 -0.42963 -0.11475 -0.42963 C -0.12552 -0.43032 -0.13663 -0.42963 -0.14739 -0.42963 L -0.14739 -0.4294 L -0.14739 -0.42963 " pathEditMode="relative" rAng="0" ptsTypes="AAAAAAAAAAAAAAAAAAAAAAA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31" y="-20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75 -0.00185 L -0.01875 -0.00162 C -0.02292 -0.00533 -0.02709 -0.00926 -0.03125 -0.0125 C -0.03281 -0.01343 -0.03472 -0.0132 -0.03594 -0.01459 C -0.03785 -0.01621 -0.03889 -0.01898 -0.04063 -0.02084 C -0.04948 -0.02986 -0.04775 -0.02824 -0.05625 -0.03125 C -0.06459 -0.04213 -0.05695 -0.03357 -0.06875 -0.04167 C -0.07049 -0.04259 -0.0717 -0.04468 -0.07344 -0.04584 C -0.07969 -0.04908 -0.08594 -0.05139 -0.09219 -0.05417 C -0.09375 -0.05486 -0.09531 -0.05579 -0.09688 -0.05625 C -0.09948 -0.05695 -0.10226 -0.05718 -0.10469 -0.05834 C -0.10955 -0.05996 -0.11406 -0.06296 -0.11875 -0.06459 C -0.1224 -0.06574 -0.12622 -0.06574 -0.12969 -0.06667 C -0.13455 -0.06783 -0.13924 -0.06898 -0.14375 -0.07084 C -0.16893 -0.0794 -0.14983 -0.07546 -0.17344 -0.07917 C -0.22049 -0.09306 -0.19202 -0.08773 -0.25938 -0.08542 C -0.26111 -0.08496 -0.27743 -0.08195 -0.27969 -0.08125 C -0.28247 -0.08009 -0.2849 -0.07824 -0.2875 -0.07709 C -0.28906 -0.07616 -0.2908 -0.0757 -0.29219 -0.075 C -0.29497 -0.07361 -0.2974 -0.07199 -0.3 -0.07084 C -0.30156 -0.06991 -0.3033 -0.06945 -0.30469 -0.06875 C -0.30903 -0.06597 -0.31302 -0.0625 -0.31719 -0.06042 C -0.3224 -0.05764 -0.32761 -0.0544 -0.33281 -0.05209 C -0.33438 -0.05139 -0.33611 -0.0507 -0.3375 -0.05 C -0.34028 -0.04861 -0.34271 -0.04676 -0.34531 -0.04584 C -0.35243 -0.04283 -0.35868 -0.04144 -0.36563 -0.03959 C -0.37552 -0.03079 -0.36511 -0.03866 -0.38281 -0.03334 C -0.38559 -0.03241 -0.38802 -0.02963 -0.39063 -0.02917 C -0.39844 -0.02755 -0.40625 -0.02778 -0.41406 -0.02709 L -0.425 -0.025 C -0.43594 -0.02269 -0.43594 -0.02199 -0.44844 -0.02084 C -0.45781 -0.01991 -0.46719 -0.01945 -0.47656 -0.01875 C -0.47778 -0.01875 -0.54167 -0.01736 -0.56563 -0.02292 C -0.56736 -0.02315 -0.56875 -0.02431 -0.57031 -0.025 C -0.57188 -0.02639 -0.57344 -0.02801 -0.575 -0.02917 C -0.57709 -0.03009 -0.57934 -0.03033 -0.58125 -0.03125 C -0.58299 -0.03171 -0.58438 -0.03264 -0.58594 -0.03334 L -0.60469 -0.05 C -0.60625 -0.05139 -0.60764 -0.05324 -0.60938 -0.05417 C -0.61094 -0.05486 -0.61268 -0.05509 -0.61406 -0.05625 C -0.6158 -0.05718 -0.61719 -0.05926 -0.61875 -0.06042 C -0.62188 -0.06204 -0.625 -0.0632 -0.62813 -0.06459 C -0.63334 -0.06667 -0.63125 -0.06667 -0.63438 -0.06667 L -0.63438 -0.06644 L -0.62813 -0.07709 " pathEditMode="relative" rAng="0" ptsTypes="AAAAAAAAAAAAAAAAAAAAAAAAAAAAAAAAAAAAAAAAAAAAA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81" y="-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57 -0.00115 L 0.02257 -0.00092 C 0.02569 -0.00602 0.02847 -0.01134 0.03194 -0.01574 C 0.03316 -0.01759 0.03507 -0.01852 0.03663 -0.0199 C 0.03872 -0.02199 0.04097 -0.02384 0.04288 -0.02615 C 0.04774 -0.03217 0.05226 -0.03865 0.05694 -0.0449 C 0.05903 -0.04768 0.06128 -0.05023 0.06319 -0.05324 C 0.06892 -0.06365 0.06563 -0.05972 0.07257 -0.06574 C 0.07361 -0.06921 0.07396 -0.07315 0.07569 -0.07615 C 0.07674 -0.07824 0.07899 -0.07847 0.08038 -0.08032 C 0.08333 -0.08495 0.08524 -0.09027 0.08819 -0.0949 C 0.08958 -0.09722 0.09149 -0.09884 0.09288 -0.10115 C 0.1059 -0.12361 0.09306 -0.10578 0.10382 -0.1199 C 0.11233 -0.14861 0.09844 -0.10625 0.11788 -0.1449 C 0.12205 -0.15347 0.11944 -0.14977 0.12569 -0.15532 C 0.12778 -0.15972 0.13108 -0.16666 0.13351 -0.1699 C 0.1375 -0.17592 0.14271 -0.18009 0.14601 -0.18657 C 0.14931 -0.19328 0.14896 -0.19352 0.15382 -0.19907 C 0.15625 -0.20208 0.1592 -0.2044 0.16163 -0.2074 C 0.16285 -0.20926 0.16337 -0.21203 0.16476 -0.21365 C 0.1691 -0.21921 0.17413 -0.22361 0.17882 -0.22824 C 0.18628 -0.23611 0.18316 -0.23333 0.19132 -0.23865 C 0.19688 -0.25 0.19115 -0.2412 0.20226 -0.24907 C 0.22361 -0.26481 0.20087 -0.25185 0.21944 -0.26157 C 0.23229 -0.27893 0.21406 -0.25625 0.23194 -0.27199 C 0.23438 -0.2743 0.23559 -0.27847 0.23819 -0.28032 C 0.24097 -0.28264 0.24444 -0.2831 0.24757 -0.28449 C 0.25156 -0.28634 0.25417 -0.28773 0.25851 -0.28865 C 0.26215 -0.28958 0.2658 -0.29004 0.26944 -0.29074 C 0.27951 -0.29537 0.26892 -0.2912 0.28663 -0.2949 C 0.29253 -0.29629 0.29236 -0.29722 0.29757 -0.29907 C 0.31128 -0.3044 0.29722 -0.29838 0.30851 -0.30324 C 0.32188 -0.31527 0.30486 -0.30092 0.31788 -0.30949 C 0.33003 -0.31759 0.31545 -0.31065 0.32726 -0.31574 C 0.33194 -0.32014 0.33264 -0.32106 0.33819 -0.32407 C 0.33976 -0.325 0.34132 -0.32546 0.34288 -0.32615 C 0.34948 -0.32338 0.34757 -0.32639 0.34757 -0.31574 L 0.34757 -0.33032 " pathEditMode="relative" rAng="0" ptsTypes="AAAAAAAAAAAAAAAAAAAAAAAAAAAAAAAAAAAAAA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50" y="-1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0.01782 L -0.00018 0.01829 C -0.00174 0.00995 -0.00243 0.00185 -0.00452 -0.00532 C -0.00521 -0.00833 -0.00729 -0.01042 -0.00834 -0.0132 C -0.01059 -0.01875 -0.0125 -0.025 -0.01441 -0.03079 C -0.02188 -0.05602 -0.01597 -0.04583 -0.02639 -0.05926 C -0.03559 -0.08958 -0.02327 -0.05208 -0.0382 -0.0875 C -0.04879 -0.11227 -0.03455 -0.0882 -0.04809 -0.1132 C -0.0533 -0.12292 -0.06337 -0.13796 -0.06788 -0.14907 C -0.07153 -0.15764 -0.07379 -0.17107 -0.07587 -0.17963 C -0.07656 -0.18218 -0.07709 -0.18495 -0.07778 -0.1875 C -0.07917 -0.19352 -0.07986 -0.19977 -0.08177 -0.20556 C -0.08334 -0.20995 -0.08577 -0.21412 -0.08768 -0.21829 C -0.09792 -0.2419 -0.08368 -0.21273 -0.09965 -0.24398 C -0.10538 -0.26644 -0.10174 -0.25579 -0.11354 -0.27986 C -0.11476 -0.28264 -0.11754 -0.28773 -0.11754 -0.28727 C -0.12188 -0.31065 -0.11545 -0.28264 -0.12726 -0.31296 C -0.12882 -0.31667 -0.12934 -0.32083 -0.13125 -0.32338 C -0.13472 -0.32778 -0.13976 -0.32986 -0.1434 -0.3338 C -0.15295 -0.34398 -0.1592 -0.35232 -0.17101 -0.35949 C -0.17813 -0.36389 -0.18594 -0.36528 -0.19288 -0.36968 C -0.19931 -0.37361 -0.20452 -0.38032 -0.21059 -0.38519 C -0.22136 -0.39282 -0.24879 -0.4088 -0.25834 -0.41343 C -0.26528 -0.41667 -0.27292 -0.41852 -0.28021 -0.42107 C -0.28872 -0.4287 -0.2967 -0.4375 -0.3059 -0.44375 C -0.3132 -0.44954 -0.32188 -0.45208 -0.32969 -0.45695 C -0.33577 -0.46065 -0.3415 -0.46574 -0.34757 -0.46991 C -0.35087 -0.47199 -0.35452 -0.47245 -0.35747 -0.47477 C -0.36389 -0.47963 -0.36858 -0.48727 -0.37535 -0.49028 C -0.3882 -0.49583 -0.37483 -0.49051 -0.39722 -0.49537 C -0.4 -0.49607 -0.40243 -0.49722 -0.40504 -0.49815 C -0.41285 -0.5081 -0.41111 -0.50671 -0.42292 -0.51597 C -0.42535 -0.51759 -0.4283 -0.51875 -0.4309 -0.52083 C -0.43698 -0.52593 -0.44271 -0.53148 -0.44879 -0.53657 C -0.45191 -0.53889 -0.45504 -0.54213 -0.45851 -0.54421 C -0.46163 -0.5456 -0.46528 -0.5456 -0.46858 -0.54653 C -0.47136 -0.54745 -0.47379 -0.54838 -0.47656 -0.54931 C -0.47795 -0.55185 -0.47882 -0.55463 -0.48038 -0.55695 C -0.48351 -0.56157 -0.49045 -0.56991 -0.49045 -0.56968 C -0.49115 -0.57245 -0.49115 -0.57523 -0.49254 -0.57755 C -0.49792 -0.58796 -0.50018 -0.58565 -0.51007 -0.58773 C -0.51094 -0.59352 -0.51094 -0.59977 -0.51233 -0.60556 C -0.51302 -0.60857 -0.51459 -0.61111 -0.51615 -0.6132 C -0.52275 -0.62176 -0.52188 -0.61482 -0.52188 -0.6206 L -0.52188 -0.62037 L -0.52188 -0.6206 " pathEditMode="relative" rAng="0" ptsTypes="AAAAAAAAAAAAAAAAAAAAAAAAAAAAAAAAAAAAAAAAAAAAAA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94" y="-3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24692" y="5294646"/>
            <a:ext cx="9035002" cy="11358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ছবিগুলোতে   দেখানো বিভিন্ন বস্তুগুলোর সাহায্যে আমরা কী পেয়ে থাকি? </a:t>
            </a:r>
          </a:p>
          <a:p>
            <a:pPr algn="ctr"/>
            <a:endParaRPr lang="en-GB" sz="1350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691" y="100445"/>
            <a:ext cx="2770909" cy="20781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7422" y="100445"/>
            <a:ext cx="2390775" cy="20781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0252" y="100445"/>
            <a:ext cx="2770909" cy="20781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8907" y="2396836"/>
            <a:ext cx="3491345" cy="220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85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779816" y="1288471"/>
            <a:ext cx="4308764" cy="4516582"/>
            <a:chOff x="4835236" y="0"/>
            <a:chExt cx="4308764" cy="451658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35236" y="0"/>
              <a:ext cx="4308764" cy="4516582"/>
            </a:xfrm>
            <a:prstGeom prst="rect">
              <a:avLst/>
            </a:prstGeom>
            <a:ln>
              <a:noFill/>
            </a:ln>
          </p:spPr>
        </p:pic>
        <p:sp>
          <p:nvSpPr>
            <p:cNvPr id="5" name="Rectangle 4"/>
            <p:cNvSpPr/>
            <p:nvPr/>
          </p:nvSpPr>
          <p:spPr>
            <a:xfrm>
              <a:off x="6885708" y="442909"/>
              <a:ext cx="1427018" cy="23596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862946" y="1"/>
              <a:ext cx="1579417" cy="31865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862946" y="3948545"/>
              <a:ext cx="720436" cy="568037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5420" y="5827811"/>
            <a:ext cx="455814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বায়ুপ্রবাহের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সাহায্যে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বায়ুকল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চালানো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GB" sz="2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79816" y="5822861"/>
            <a:ext cx="4405749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পানির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স্রোতের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সাহায্যে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বিদ্যু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ৎ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উৎপাদন</a:t>
            </a:r>
            <a:endParaRPr lang="en-GB" sz="2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93964" y="235849"/>
            <a:ext cx="9035002" cy="11358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ছবিগুলোতে   দেখানো বিভিন্ন বস্তুগুলোর সাহায্যে আমরা কী পেয়ে থাকি? </a:t>
            </a:r>
          </a:p>
          <a:p>
            <a:pPr algn="ctr"/>
            <a:endParaRPr lang="en-GB" sz="1350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49" y="1288471"/>
            <a:ext cx="4308764" cy="451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39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241" y="124691"/>
            <a:ext cx="2174362" cy="16307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8504" y="124691"/>
            <a:ext cx="2217607" cy="16307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800" y="124691"/>
            <a:ext cx="2174362" cy="16307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242" y="2019300"/>
            <a:ext cx="2174362" cy="16071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800" y="2025900"/>
            <a:ext cx="2285200" cy="17157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24" y="3890265"/>
            <a:ext cx="2303332" cy="28147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8" name="Group 7"/>
          <p:cNvGrpSpPr/>
          <p:nvPr/>
        </p:nvGrpSpPr>
        <p:grpSpPr>
          <a:xfrm>
            <a:off x="6858799" y="3945683"/>
            <a:ext cx="2196227" cy="2759373"/>
            <a:chOff x="4835236" y="0"/>
            <a:chExt cx="4308764" cy="451658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35236" y="0"/>
              <a:ext cx="4308764" cy="4516582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0" name="Rectangle 9"/>
            <p:cNvSpPr/>
            <p:nvPr/>
          </p:nvSpPr>
          <p:spPr>
            <a:xfrm>
              <a:off x="6885708" y="442909"/>
              <a:ext cx="1427018" cy="23596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862946" y="1"/>
              <a:ext cx="1579417" cy="31865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862946" y="3948545"/>
              <a:ext cx="720436" cy="568037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Snip Diagonal Corner Rectangle 12"/>
          <p:cNvSpPr/>
          <p:nvPr/>
        </p:nvSpPr>
        <p:spPr>
          <a:xfrm>
            <a:off x="2970566" y="2059106"/>
            <a:ext cx="3643744" cy="4665302"/>
          </a:xfrm>
          <a:prstGeom prst="snip2Diag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বিভিন্ন</a:t>
            </a:r>
            <a:r>
              <a:rPr lang="en-US" sz="5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ধরণের</a:t>
            </a:r>
            <a:r>
              <a:rPr lang="en-US" sz="5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শক্তি</a:t>
            </a:r>
            <a:r>
              <a:rPr lang="en-US" sz="5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পেয়ে</a:t>
            </a:r>
            <a:r>
              <a:rPr lang="en-US" sz="5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থাকি</a:t>
            </a:r>
            <a:r>
              <a:rPr lang="en-US" sz="5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endParaRPr lang="bn-BD" sz="5400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4" name="Snip Diagonal Corner Rectangle 13"/>
          <p:cNvSpPr/>
          <p:nvPr/>
        </p:nvSpPr>
        <p:spPr>
          <a:xfrm>
            <a:off x="2909559" y="2059106"/>
            <a:ext cx="3643744" cy="4665302"/>
          </a:xfrm>
          <a:prstGeom prst="snip2Diag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এগুলো হচ্ছে শক্তির বিভিন্ন উৎস।</a:t>
            </a:r>
            <a:endParaRPr lang="bn-BD" sz="5400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17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502586" y="314054"/>
            <a:ext cx="5074919" cy="4959274"/>
            <a:chOff x="1846750" y="26192"/>
            <a:chExt cx="5514829" cy="532341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46750" y="1810188"/>
              <a:ext cx="3296529" cy="3296529"/>
            </a:xfrm>
            <a:prstGeom prst="rect">
              <a:avLst/>
            </a:prstGeom>
            <a:ln>
              <a:solidFill>
                <a:schemeClr val="bg1"/>
              </a:solidFill>
            </a:ln>
            <a:scene3d>
              <a:camera prst="isometricOffAxis1Left"/>
              <a:lightRig rig="threePt" dir="t"/>
            </a:scene3d>
            <a:sp3d>
              <a:bevelT prst="convex"/>
            </a:sp3d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065050" y="2053076"/>
              <a:ext cx="3296529" cy="3296529"/>
            </a:xfrm>
            <a:prstGeom prst="rect">
              <a:avLst/>
            </a:prstGeom>
            <a:ln>
              <a:solidFill>
                <a:schemeClr val="bg1"/>
              </a:solidFill>
            </a:ln>
            <a:scene3d>
              <a:camera prst="isometricOffAxis1Right"/>
              <a:lightRig rig="threePt" dir="t"/>
            </a:scene3d>
            <a:sp3d>
              <a:bevelT prst="convex"/>
            </a:sp3d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340125" y="26192"/>
              <a:ext cx="3296529" cy="3296529"/>
            </a:xfrm>
            <a:prstGeom prst="rect">
              <a:avLst/>
            </a:prstGeom>
            <a:ln>
              <a:solidFill>
                <a:schemeClr val="bg1"/>
              </a:solidFill>
            </a:ln>
            <a:scene3d>
              <a:camera prst="isometricOffAxis1Top"/>
              <a:lightRig rig="threePt" dir="t"/>
            </a:scene3d>
            <a:sp3d>
              <a:bevelT prst="convex"/>
            </a:sp3d>
          </p:spPr>
        </p:pic>
      </p:grpSp>
      <p:sp>
        <p:nvSpPr>
          <p:cNvPr id="6" name="Rectangle 5"/>
          <p:cNvSpPr/>
          <p:nvPr/>
        </p:nvSpPr>
        <p:spPr>
          <a:xfrm>
            <a:off x="-114741" y="1569564"/>
            <a:ext cx="3671455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সবাইকে</a:t>
            </a:r>
            <a:r>
              <a:rPr lang="bn-BD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GB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51804" y="3015037"/>
            <a:ext cx="3671455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শুভেচ্ছা</a:t>
            </a:r>
            <a:r>
              <a:rPr lang="bn-BD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GB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5966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35237" y="1306632"/>
            <a:ext cx="3214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এটি কীসের ছবি?</a:t>
            </a:r>
            <a:endParaRPr lang="en-GB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142509" cy="41217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8146" y="4121797"/>
            <a:ext cx="21751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" panose="02000000000000000000" pitchFamily="2" charset="0"/>
                <a:cs typeface="Nikosh" panose="02000000000000000000" pitchFamily="2" charset="0"/>
              </a:rPr>
              <a:t>সূর্য</a:t>
            </a:r>
            <a:endParaRPr lang="en-GB" sz="6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7362" y="5229793"/>
            <a:ext cx="9035002" cy="11358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সকল শক্তির মূল উৎসই </a:t>
            </a:r>
            <a:r>
              <a:rPr lang="bn-BD" sz="54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সূর্য</a:t>
            </a:r>
            <a:r>
              <a:rPr lang="bn-BD" sz="5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GB" sz="5400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142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45" accel="50000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55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4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5" accel="50000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6">
                                          <p:stCondLst>
                                            <p:cond delay="1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41" decel="50000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6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6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6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999" y="954707"/>
            <a:ext cx="7620002" cy="466692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0" y="5657671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দল-১</a:t>
            </a:r>
            <a:r>
              <a:rPr lang="en-US" sz="3600" dirty="0" smtClean="0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ও ৩</a:t>
            </a:r>
            <a:r>
              <a:rPr lang="bn-BD" sz="3600" dirty="0" smtClean="0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3600" dirty="0" smtClean="0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600" dirty="0" smtClean="0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smtClean="0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bn-BD" sz="3600" dirty="0" smtClean="0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প্রাপ্ত</a:t>
            </a:r>
            <a:r>
              <a:rPr lang="en-US" sz="3600" dirty="0" smtClean="0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শক্তির রূপগুলোর নাম </a:t>
            </a:r>
            <a:r>
              <a:rPr lang="en-US" sz="3600" dirty="0" err="1" smtClean="0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 smtClean="0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bn-BD" sz="3600" dirty="0" smtClean="0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দল-</a:t>
            </a:r>
            <a:r>
              <a:rPr lang="en-US" sz="3600" dirty="0" smtClean="0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২ ও ৪</a:t>
            </a:r>
            <a:r>
              <a:rPr lang="bn-BD" sz="3600" dirty="0" smtClean="0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3600" dirty="0" smtClean="0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bn-BD" sz="3600" dirty="0" smtClean="0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bn-BD" sz="3600" dirty="0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প্রাপ্ত</a:t>
            </a:r>
            <a:r>
              <a:rPr lang="en-US" sz="3600" dirty="0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শক্তির রূপগুলোর নাম </a:t>
            </a:r>
            <a:r>
              <a:rPr lang="en-US" sz="3600" dirty="0" err="1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bn-BD" sz="3600" dirty="0" smtClean="0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 smtClean="0">
              <a:blipFill>
                <a:blip r:embed="rId3"/>
                <a:tile tx="0" ty="0" sx="100000" sy="100000" flip="none" algn="tl"/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2552" y="210783"/>
            <a:ext cx="2298896" cy="70788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দলীয় কাজ:   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346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6727" y="161059"/>
            <a:ext cx="8700654" cy="122612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পাঠ্য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বইয়ের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সাথে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সংযোগ</a:t>
            </a:r>
            <a:endParaRPr lang="bn-BD" sz="3600" dirty="0" smtClean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প্রাথমিক বিজ্ঞান; পৃষ্ঠা নম্বরঃ ৩০-৩১</a:t>
            </a:r>
            <a:r>
              <a:rPr lang="en-US" sz="32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GB" sz="3200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6727" y="1608920"/>
            <a:ext cx="4566945" cy="50274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7053" y="1608920"/>
            <a:ext cx="4350327" cy="50274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818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82" y="769441"/>
            <a:ext cx="7897091" cy="60616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43194" y="0"/>
            <a:ext cx="342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জোড়ায় কাজঃ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26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7926" y="2036826"/>
            <a:ext cx="8756073" cy="28666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১.শক্তি কী? আমাদের দৈনন্দিন জীবনে শক্তির ৪টি ব্যবহার লিখ।</a:t>
            </a:r>
          </a:p>
          <a:p>
            <a:r>
              <a:rPr lang="bn-BD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২. শক্তির ৫টি উৎসের নাম লিখ।  </a:t>
            </a:r>
            <a:endParaRPr lang="en-GB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42454" y="653124"/>
            <a:ext cx="350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বাড়ির কাজঃ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47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52400" y="3494808"/>
            <a:ext cx="9864436" cy="46863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সবাইকে </a:t>
            </a:r>
            <a:r>
              <a:rPr lang="bn-IN" sz="9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89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14401" y="0"/>
            <a:ext cx="6594763" cy="5700733"/>
            <a:chOff x="2346961" y="42201"/>
            <a:chExt cx="6473482" cy="5595895"/>
          </a:xfrm>
        </p:grpSpPr>
        <p:sp>
          <p:nvSpPr>
            <p:cNvPr id="3" name="Rectangle 2"/>
            <p:cNvSpPr/>
            <p:nvPr/>
          </p:nvSpPr>
          <p:spPr>
            <a:xfrm>
              <a:off x="4233205" y="42201"/>
              <a:ext cx="3700973" cy="4253721"/>
            </a:xfrm>
            <a:prstGeom prst="rect">
              <a:avLst/>
            </a:prstGeom>
            <a:scene3d>
              <a:camera prst="isometricOffAxis1Top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>
                  <a:latin typeface="Nikosh" panose="02000000000000000000" pitchFamily="2" charset="0"/>
                  <a:cs typeface="Nikosh" panose="02000000000000000000" pitchFamily="2" charset="0"/>
                </a:rPr>
                <a:t>শিক্ষক পরিচিতি </a:t>
              </a:r>
              <a:endParaRPr lang="en-GB" sz="3600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2346961" y="2331721"/>
              <a:ext cx="4166381" cy="2954216"/>
            </a:xfrm>
            <a:prstGeom prst="rect">
              <a:avLst/>
            </a:pr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scene3d>
              <a:camera prst="isometricOffAxis1Lef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5193764" y="2683880"/>
              <a:ext cx="3626679" cy="2954216"/>
            </a:xfrm>
            <a:prstGeom prst="rect">
              <a:avLst/>
            </a:prstGeom>
            <a:scene3d>
              <a:camera prst="isometricOffAxis1Righ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000" dirty="0">
                  <a:latin typeface="Nikosh" panose="02000000000000000000" pitchFamily="2" charset="0"/>
                  <a:cs typeface="Nikosh" panose="02000000000000000000" pitchFamily="2" charset="0"/>
                </a:rPr>
                <a:t>লক্ষ্মী নারায়ন পাশী</a:t>
              </a:r>
            </a:p>
            <a:p>
              <a:pPr algn="ctr"/>
              <a:r>
                <a:rPr lang="bn-BD" sz="3000" dirty="0">
                  <a:latin typeface="Nikosh" panose="02000000000000000000" pitchFamily="2" charset="0"/>
                  <a:cs typeface="Nikosh" panose="02000000000000000000" pitchFamily="2" charset="0"/>
                </a:rPr>
                <a:t>সহকারি শিক্ষক</a:t>
              </a:r>
            </a:p>
            <a:p>
              <a:pPr algn="ctr"/>
              <a:r>
                <a:rPr lang="bn-BD" sz="3000" dirty="0">
                  <a:latin typeface="Nikosh" panose="02000000000000000000" pitchFamily="2" charset="0"/>
                  <a:cs typeface="Nikosh" panose="02000000000000000000" pitchFamily="2" charset="0"/>
                </a:rPr>
                <a:t>বাঘাছড়া সপ্রাবি</a:t>
              </a:r>
            </a:p>
            <a:p>
              <a:pPr algn="ctr"/>
              <a:r>
                <a:rPr lang="bn-BD" sz="3000" dirty="0">
                  <a:latin typeface="Nikosh" panose="02000000000000000000" pitchFamily="2" charset="0"/>
                  <a:cs typeface="Nikosh" panose="02000000000000000000" pitchFamily="2" charset="0"/>
                </a:rPr>
                <a:t>কমলগঞ্জ, মৌলভীবাজার।</a:t>
              </a:r>
              <a:endParaRPr lang="en-GB" sz="3000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784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4691" y="-1040612"/>
            <a:ext cx="8229603" cy="7122758"/>
            <a:chOff x="3901726" y="128588"/>
            <a:chExt cx="7592304" cy="6253381"/>
          </a:xfrm>
        </p:grpSpPr>
        <p:sp>
          <p:nvSpPr>
            <p:cNvPr id="3" name="Rectangle 2"/>
            <p:cNvSpPr/>
            <p:nvPr/>
          </p:nvSpPr>
          <p:spPr>
            <a:xfrm>
              <a:off x="6044891" y="128588"/>
              <a:ext cx="4470709" cy="4380696"/>
            </a:xfrm>
            <a:prstGeom prst="rect">
              <a:avLst/>
            </a:prstGeom>
            <a:scene3d>
              <a:camera prst="isometricOffAxis1Top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 err="1">
                  <a:latin typeface="Nikosh" panose="02000000000000000000" pitchFamily="2" charset="0"/>
                  <a:cs typeface="Nikosh" panose="02000000000000000000" pitchFamily="2" charset="0"/>
                </a:rPr>
                <a:t>পাঠ</a:t>
              </a:r>
              <a:r>
                <a:rPr lang="en-US" sz="5400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5400" dirty="0" err="1">
                  <a:latin typeface="Nikosh" panose="02000000000000000000" pitchFamily="2" charset="0"/>
                  <a:cs typeface="Nikosh" panose="02000000000000000000" pitchFamily="2" charset="0"/>
                </a:rPr>
                <a:t>পরিচিতি</a:t>
              </a:r>
              <a:endParaRPr lang="en-GB" sz="5400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3901726" y="2527785"/>
              <a:ext cx="4615378" cy="3525790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scene3d>
              <a:camera prst="isometricOffAxis1Lef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108721" y="2856179"/>
              <a:ext cx="4385309" cy="3525790"/>
            </a:xfrm>
            <a:prstGeom prst="rect">
              <a:avLst/>
            </a:prstGeom>
            <a:scene3d>
              <a:camera prst="isometricOffAxis1Righ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IN" sz="2400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শ্রেণিঃপঞ্চম</a:t>
              </a:r>
            </a:p>
            <a:p>
              <a:r>
                <a:rPr lang="bn-IN" sz="2400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বিষয়ঃপ্রাথমিক বিজ্ঞান </a:t>
              </a:r>
            </a:p>
            <a:p>
              <a:r>
                <a:rPr lang="bn-IN" sz="2400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পাঠের শিরোনামঃ </a:t>
              </a:r>
              <a:r>
                <a:rPr lang="bn-BD" sz="2400" dirty="0" smtClean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পদার্থ ও শক্তি</a:t>
              </a:r>
              <a:endParaRPr lang="bn-IN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endParaRPr>
            </a:p>
            <a:p>
              <a:r>
                <a:rPr lang="bn-IN" sz="2400" dirty="0" smtClean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পাঠ্যাংশঃ</a:t>
              </a:r>
              <a:r>
                <a:rPr lang="bn-BD" sz="2400" dirty="0" smtClean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কোনো কিছু করার সামর্থ্যই হলো শক্তি ...............আলোচনা করে কাজটি সম্পন্ন করি।</a:t>
              </a:r>
            </a:p>
            <a:p>
              <a:r>
                <a:rPr lang="bn-IN" sz="2400" dirty="0" smtClean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সময়ঃ </a:t>
              </a:r>
              <a:r>
                <a:rPr lang="bn-IN" sz="2400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৪০ মিনিট  </a:t>
              </a:r>
              <a:endParaRPr lang="bn-BD" sz="24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endParaRPr>
            </a:p>
            <a:p>
              <a:r>
                <a:rPr lang="bn-IN" sz="2400" dirty="0" smtClean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তারিখঃ</a:t>
              </a:r>
              <a:r>
                <a:rPr lang="bn-BD" sz="2400" dirty="0" smtClean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২</a:t>
              </a:r>
              <a:r>
                <a:rPr lang="en-US" sz="2400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৪</a:t>
              </a:r>
              <a:r>
                <a:rPr lang="bn-IN" sz="2400" dirty="0" smtClean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/</a:t>
              </a:r>
              <a:r>
                <a:rPr lang="en-US" sz="2400" dirty="0" smtClean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১০</a:t>
              </a:r>
              <a:r>
                <a:rPr lang="bn-IN" sz="2400" dirty="0" smtClean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/</a:t>
              </a:r>
              <a:r>
                <a:rPr lang="bn-BD" sz="2400" dirty="0" smtClean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১৯</a:t>
              </a:r>
              <a:r>
                <a:rPr lang="bn-IN" sz="2400" dirty="0" smtClean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            </a:t>
              </a:r>
              <a:endParaRPr lang="bn-IN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endParaRPr>
            </a:p>
            <a:p>
              <a:pPr algn="ctr"/>
              <a:r>
                <a:rPr lang="bn-BD" sz="1350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endParaRPr lang="en-GB" sz="1350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6317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8228" y="603941"/>
            <a:ext cx="8059472" cy="865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5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1" y="1649410"/>
            <a:ext cx="8146804" cy="37261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১৬.২.১</a:t>
            </a:r>
            <a:r>
              <a:rPr lang="bn-BD" sz="40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শক্তির</a:t>
            </a:r>
            <a:r>
              <a:rPr lang="en-US" sz="40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উৎসের</a:t>
            </a:r>
            <a:r>
              <a:rPr lang="en-US" sz="40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94989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7004" y="126066"/>
            <a:ext cx="2288122" cy="306806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3181" y="132695"/>
            <a:ext cx="2284384" cy="308184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54113" y="1498205"/>
            <a:ext cx="73706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" panose="02000000000000000000" pitchFamily="2" charset="0"/>
                <a:cs typeface="Nikosh" panose="02000000000000000000" pitchFamily="2" charset="0"/>
              </a:rPr>
              <a:t>আমরা কী কী কাজে শক্তি ব্যবহার করি? </a:t>
            </a:r>
            <a:endParaRPr lang="en-GB" sz="4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0804" y="3164903"/>
            <a:ext cx="218620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পায়ে হেঁটে স্কুলে যেতে</a:t>
            </a:r>
            <a:endParaRPr lang="en-GB" sz="2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7597" y="3118737"/>
            <a:ext cx="260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সাইকেল চালাতে</a:t>
            </a:r>
            <a:endParaRPr lang="en-GB" sz="2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47592" y="3131237"/>
            <a:ext cx="260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খাবার রান্না করতে</a:t>
            </a:r>
            <a:endParaRPr lang="en-GB" sz="2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2873" y="3133182"/>
            <a:ext cx="260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কম্পিউটার চালাতে</a:t>
            </a:r>
            <a:endParaRPr lang="en-GB" sz="2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2665" y="3781579"/>
            <a:ext cx="4507992" cy="199159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7113967" y="3767931"/>
            <a:ext cx="1661544" cy="206210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শক্তি ব্যবহার করেই গাড়ি চলে।</a:t>
            </a:r>
            <a:endParaRPr lang="en-GB" sz="32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5854" y="5872784"/>
            <a:ext cx="87316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আমরা সকল কাজেই শক্তি ব্যবহার করি। </a:t>
            </a:r>
            <a:endParaRPr lang="en-GB" sz="4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573" y="118157"/>
            <a:ext cx="2197479" cy="307597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1667" y="118157"/>
            <a:ext cx="2131514" cy="307597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93996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6" grpId="0"/>
      <p:bldP spid="7" grpId="0"/>
      <p:bldP spid="8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51933"/>
            <a:ext cx="9750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800" dirty="0" smtClean="0">
                <a:latin typeface="Nikosh" panose="02000000000000000000" pitchFamily="2" charset="0"/>
                <a:cs typeface="Nikosh" panose="02000000000000000000" pitchFamily="2" charset="0"/>
              </a:rPr>
              <a:t>শক্তি কোনো কিছুর রূপ বা অবস্থানের পরিবর্তন করতে পারে</a:t>
            </a:r>
            <a:r>
              <a:rPr lang="bn-BD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endParaRPr lang="en-GB" sz="4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2326" y="3279258"/>
            <a:ext cx="87316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" panose="02000000000000000000" pitchFamily="2" charset="0"/>
                <a:cs typeface="Nikosh" panose="02000000000000000000" pitchFamily="2" charset="0"/>
              </a:rPr>
              <a:t>কোনো কিছু করার সামর্থ্যই হলো </a:t>
            </a:r>
            <a:r>
              <a:rPr lang="bn-BD" sz="5400" b="1" dirty="0" smtClean="0">
                <a:latin typeface="Nikosh" panose="02000000000000000000" pitchFamily="2" charset="0"/>
                <a:cs typeface="Nikosh" panose="02000000000000000000" pitchFamily="2" charset="0"/>
              </a:rPr>
              <a:t>শক্তি</a:t>
            </a:r>
            <a:r>
              <a:rPr lang="bn-BD" sz="54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endParaRPr lang="en-GB" sz="5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75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830" y="138545"/>
            <a:ext cx="9021170" cy="41332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7547" y="5102663"/>
            <a:ext cx="8338782" cy="144655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টেলিভিশন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কম্পিউটার,পাখা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প্রভৃতি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চালাতে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কোন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ধরনের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শক্তি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ব্যবহার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? </a:t>
            </a:r>
            <a:endParaRPr lang="en-GB" sz="4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3200" y="4130801"/>
            <a:ext cx="37804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বিদ্যু</a:t>
            </a:r>
            <a:r>
              <a:rPr lang="en-US" sz="6000" dirty="0" smtClean="0">
                <a:latin typeface="Nikosh" panose="02000000000000000000" pitchFamily="2" charset="0"/>
                <a:cs typeface="Nikosh" panose="02000000000000000000" pitchFamily="2" charset="0"/>
              </a:rPr>
              <a:t>ৎ </a:t>
            </a:r>
            <a:r>
              <a:rPr lang="en-US" sz="6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শক্তি</a:t>
            </a:r>
            <a:r>
              <a:rPr lang="en-US" sz="6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GB" sz="6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15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836" y="2833533"/>
            <a:ext cx="90331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এখানে চলমান বায়ূকল ও চলমান গাড়ির শক্তিটি কোন ধরনের শক্তি 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? </a:t>
            </a:r>
            <a:endParaRPr lang="en-GB" sz="4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68385" y="4185899"/>
            <a:ext cx="35250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যান্ত্রিক</a:t>
            </a:r>
            <a:r>
              <a:rPr lang="en-US" sz="5400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শক্তি</a:t>
            </a:r>
            <a:r>
              <a:rPr lang="en-US" sz="5400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GB" sz="5400" dirty="0">
              <a:solidFill>
                <a:srgbClr val="0070C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1994" y="5257953"/>
            <a:ext cx="90331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কারণ কোনো চলমান বস্তুর শক্তি হলো এক ধরনের  যান্ত্রিক শক্তি।</a:t>
            </a:r>
            <a:endParaRPr lang="en-GB" sz="4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81" y="184850"/>
            <a:ext cx="4391242" cy="2504097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0233" y="206241"/>
            <a:ext cx="4391241" cy="2478568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4163527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</TotalTime>
  <Words>355</Words>
  <Application>Microsoft Office PowerPoint</Application>
  <PresentationFormat>On-screen Show (4:3)</PresentationFormat>
  <Paragraphs>76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Nikosh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Laxmi narayan</dc:creator>
  <cp:lastModifiedBy>Laxmi narayan</cp:lastModifiedBy>
  <cp:revision>12</cp:revision>
  <dcterms:created xsi:type="dcterms:W3CDTF">2019-05-24T18:20:38Z</dcterms:created>
  <dcterms:modified xsi:type="dcterms:W3CDTF">2019-10-25T16:16:01Z</dcterms:modified>
</cp:coreProperties>
</file>