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4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0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7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94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6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2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13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2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54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2542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42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0734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76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99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74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0EAEF-D641-43BA-B973-57D76F09031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33EBC0-1B4B-40FE-852B-8A9ECE208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1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স্বাগতম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903" y="1982788"/>
            <a:ext cx="8166629" cy="4515984"/>
          </a:xfrm>
        </p:spPr>
      </p:pic>
    </p:spTree>
    <p:extLst>
      <p:ext uri="{BB962C8B-B14F-4D97-AF65-F5344CB8AC3E}">
        <p14:creationId xmlns:p14="http://schemas.microsoft.com/office/powerpoint/2010/main" val="228800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শিক্ষক 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1" y="2160589"/>
            <a:ext cx="4707467" cy="3880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dirty="0" smtClean="0"/>
              <a:t>       </a:t>
            </a:r>
          </a:p>
          <a:p>
            <a:pPr marL="0" indent="0">
              <a:buNone/>
            </a:pPr>
            <a:endParaRPr lang="bn-IN" dirty="0"/>
          </a:p>
          <a:p>
            <a:pPr marL="0" indent="0">
              <a:buNone/>
            </a:pPr>
            <a:r>
              <a:rPr lang="bn-IN" dirty="0"/>
              <a:t> </a:t>
            </a:r>
            <a:r>
              <a:rPr lang="bn-IN" dirty="0" smtClean="0"/>
              <a:t>       </a:t>
            </a:r>
            <a:r>
              <a:rPr lang="en-US" dirty="0" smtClean="0"/>
              <a:t>        </a:t>
            </a:r>
            <a:r>
              <a:rPr lang="bn-IN" dirty="0" smtClean="0">
                <a:solidFill>
                  <a:srgbClr val="FF0000"/>
                </a:solidFill>
              </a:rPr>
              <a:t>ফকির সহিদুল ইসলাম</a:t>
            </a:r>
          </a:p>
          <a:p>
            <a:pPr marL="0" indent="0">
              <a:buNone/>
            </a:pPr>
            <a:r>
              <a:rPr lang="bn-IN" sz="1200" dirty="0">
                <a:solidFill>
                  <a:srgbClr val="00B050"/>
                </a:solidFill>
              </a:rPr>
              <a:t>        </a:t>
            </a:r>
            <a:r>
              <a:rPr lang="en-US" sz="1200" dirty="0">
                <a:solidFill>
                  <a:srgbClr val="00B050"/>
                </a:solidFill>
              </a:rPr>
              <a:t>      </a:t>
            </a:r>
            <a:r>
              <a:rPr lang="bn-IN" sz="1200" dirty="0">
                <a:solidFill>
                  <a:srgbClr val="00B050"/>
                </a:solidFill>
              </a:rPr>
              <a:t>  বি,এস,সি (অনার্স),বি,এড, এম,এস,সি (গণিত)</a:t>
            </a:r>
          </a:p>
          <a:p>
            <a:pPr marL="0" indent="0">
              <a:buNone/>
            </a:pPr>
            <a:r>
              <a:rPr lang="bn-IN" dirty="0">
                <a:solidFill>
                  <a:srgbClr val="00B0F0"/>
                </a:solidFill>
              </a:rPr>
              <a:t>               </a:t>
            </a:r>
            <a:r>
              <a:rPr lang="bn-IN" dirty="0" smtClean="0">
                <a:solidFill>
                  <a:srgbClr val="00B0F0"/>
                </a:solidFill>
              </a:rPr>
              <a:t>সহকারী </a:t>
            </a:r>
            <a:r>
              <a:rPr lang="bn-IN" dirty="0">
                <a:solidFill>
                  <a:srgbClr val="00B0F0"/>
                </a:solidFill>
              </a:rPr>
              <a:t>শিক্ষক (গণিত)</a:t>
            </a:r>
          </a:p>
          <a:p>
            <a:pPr marL="0" indent="0">
              <a:buNone/>
            </a:pPr>
            <a:r>
              <a:rPr lang="bn-IN" dirty="0"/>
              <a:t>         </a:t>
            </a:r>
            <a:r>
              <a:rPr lang="en-US" dirty="0"/>
              <a:t>    </a:t>
            </a:r>
            <a:r>
              <a:rPr lang="bn-IN" dirty="0"/>
              <a:t>সেন্ট পল্‌স উচ্চ বিদ্যালয়</a:t>
            </a:r>
          </a:p>
          <a:p>
            <a:pPr marL="0" indent="0">
              <a:buNone/>
            </a:pPr>
            <a:r>
              <a:rPr lang="bn-IN" dirty="0">
                <a:solidFill>
                  <a:srgbClr val="C00000"/>
                </a:solidFill>
              </a:rPr>
              <a:t>                </a:t>
            </a:r>
            <a:r>
              <a:rPr lang="bn-IN" dirty="0" smtClean="0">
                <a:solidFill>
                  <a:srgbClr val="C00000"/>
                </a:solidFill>
              </a:rPr>
              <a:t> </a:t>
            </a:r>
            <a:r>
              <a:rPr lang="bn-IN" dirty="0">
                <a:solidFill>
                  <a:srgbClr val="C00000"/>
                </a:solidFill>
              </a:rPr>
              <a:t>মোংলা,বাগেরহাট ।</a:t>
            </a:r>
            <a:endParaRPr lang="en-US" dirty="0"/>
          </a:p>
          <a:p>
            <a:pPr marL="0" indent="0">
              <a:buNone/>
            </a:pPr>
            <a:r>
              <a:rPr lang="en-US" sz="1050" dirty="0">
                <a:solidFill>
                  <a:srgbClr val="000000"/>
                </a:solidFill>
              </a:rPr>
              <a:t>                               </a:t>
            </a:r>
            <a:r>
              <a:rPr lang="en-US" sz="1050" dirty="0" err="1">
                <a:solidFill>
                  <a:srgbClr val="000000"/>
                </a:solidFill>
              </a:rPr>
              <a:t>মোবাইলঃ</a:t>
            </a:r>
            <a:r>
              <a:rPr lang="en-US" sz="1050" dirty="0">
                <a:solidFill>
                  <a:srgbClr val="000000"/>
                </a:solidFill>
              </a:rPr>
              <a:t> ০১৭১৬১৬৯৮৬৩</a:t>
            </a:r>
          </a:p>
          <a:p>
            <a:pPr marL="0" indent="0">
              <a:buNone/>
            </a:pPr>
            <a:r>
              <a:rPr lang="en-US" sz="1050" dirty="0">
                <a:solidFill>
                  <a:srgbClr val="000000"/>
                </a:solidFill>
              </a:rPr>
              <a:t>                         </a:t>
            </a:r>
            <a:r>
              <a:rPr lang="bn-IN" sz="1050" dirty="0">
                <a:solidFill>
                  <a:srgbClr val="000000"/>
                </a:solidFill>
              </a:rPr>
              <a:t>ই-মেইলঃ</a:t>
            </a:r>
            <a:r>
              <a:rPr lang="en-US" sz="1050" dirty="0">
                <a:solidFill>
                  <a:srgbClr val="000000"/>
                </a:solidFill>
              </a:rPr>
              <a:t> fakirsahidul87@gmail.com</a:t>
            </a:r>
            <a:endParaRPr lang="bn-IN" sz="1050" dirty="0">
              <a:solidFill>
                <a:srgbClr val="0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334" y="2566524"/>
            <a:ext cx="2309570" cy="2815564"/>
          </a:xfrm>
        </p:spPr>
      </p:pic>
    </p:spTree>
    <p:extLst>
      <p:ext uri="{BB962C8B-B14F-4D97-AF65-F5344CB8AC3E}">
        <p14:creationId xmlns:p14="http://schemas.microsoft.com/office/powerpoint/2010/main" val="119467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</a:t>
            </a:r>
            <a:r>
              <a:rPr lang="bn-IN" dirty="0" smtClean="0"/>
              <a:t/>
            </a:r>
            <a:br>
              <a:rPr lang="bn-IN" dirty="0" smtClean="0"/>
            </a:br>
            <a:r>
              <a:rPr lang="bn-IN" dirty="0"/>
              <a:t> </a:t>
            </a:r>
            <a:r>
              <a:rPr lang="bn-IN" dirty="0" smtClean="0"/>
              <a:t>                </a:t>
            </a:r>
            <a:r>
              <a:rPr lang="en-US" dirty="0" err="1">
                <a:solidFill>
                  <a:srgbClr val="C00000"/>
                </a:solidFill>
              </a:rPr>
              <a:t>পাঠ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পরিচিতি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IN" dirty="0" smtClean="0"/>
              <a:t>                                       </a:t>
            </a:r>
          </a:p>
          <a:p>
            <a:pPr marL="0" indent="0">
              <a:buNone/>
            </a:pPr>
            <a:r>
              <a:rPr lang="bn-IN" dirty="0"/>
              <a:t> </a:t>
            </a:r>
            <a:r>
              <a:rPr lang="bn-IN" dirty="0" smtClean="0"/>
              <a:t>                                       </a:t>
            </a:r>
          </a:p>
          <a:p>
            <a:pPr marL="0" indent="0">
              <a:buNone/>
            </a:pPr>
            <a:r>
              <a:rPr lang="bn-IN" sz="2400" dirty="0"/>
              <a:t> </a:t>
            </a:r>
            <a:r>
              <a:rPr lang="bn-IN" sz="2400" dirty="0" smtClean="0"/>
              <a:t>                                       </a:t>
            </a:r>
            <a:r>
              <a:rPr lang="en-US" sz="2400" dirty="0" err="1" smtClean="0"/>
              <a:t>শ্রেনি</a:t>
            </a:r>
            <a:r>
              <a:rPr lang="en-US" sz="2400" dirty="0" smtClean="0"/>
              <a:t> – ৯ম</a:t>
            </a:r>
          </a:p>
          <a:p>
            <a:pPr marL="0" indent="0">
              <a:buNone/>
            </a:pPr>
            <a:r>
              <a:rPr lang="bn-IN" sz="2400" dirty="0" smtClean="0"/>
              <a:t>                                       </a:t>
            </a:r>
            <a:r>
              <a:rPr lang="en-US" sz="2400" dirty="0" err="1" smtClean="0"/>
              <a:t>অধ্যায়</a:t>
            </a:r>
            <a:r>
              <a:rPr lang="en-US" sz="2400" dirty="0" smtClean="0"/>
              <a:t> – ৩য়</a:t>
            </a:r>
          </a:p>
          <a:p>
            <a:pPr marL="0" indent="0">
              <a:buNone/>
            </a:pPr>
            <a:r>
              <a:rPr lang="bn-IN" sz="2400" dirty="0" smtClean="0"/>
              <a:t>                                 </a:t>
            </a:r>
            <a:r>
              <a:rPr lang="en-US" sz="2400" dirty="0" err="1" smtClean="0"/>
              <a:t>তারিখ</a:t>
            </a:r>
            <a:r>
              <a:rPr lang="en-US" sz="2400" dirty="0" smtClean="0"/>
              <a:t> – ২৩/১০/২০১৯</a:t>
            </a:r>
            <a:endParaRPr lang="bn-IN" sz="2400" dirty="0" smtClean="0"/>
          </a:p>
          <a:p>
            <a:pPr marL="0" indent="0">
              <a:buNone/>
            </a:pPr>
            <a:r>
              <a:rPr lang="bn-IN" sz="2400" dirty="0" smtClean="0"/>
              <a:t>                                     সময়- ৫০ মিনিট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454" y="2031999"/>
            <a:ext cx="2360613" cy="30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2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IN" dirty="0" smtClean="0"/>
              <a:t>লক্ষ্য করঃ</a:t>
            </a:r>
            <a:br>
              <a:rPr lang="bn-IN" dirty="0" smtClean="0"/>
            </a:br>
            <a:r>
              <a:rPr lang="bn-IN" dirty="0" smtClean="0"/>
              <a:t>এগুলো কিসের চিত্র?</a:t>
            </a:r>
            <a:r>
              <a:rPr lang="bn-IN" dirty="0"/>
              <a:t/>
            </a:r>
            <a:br>
              <a:rPr lang="bn-IN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43" y="2250505"/>
            <a:ext cx="3351373" cy="19271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00" y="2250505"/>
            <a:ext cx="4063999" cy="19271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9008535" y="2250505"/>
            <a:ext cx="2904066" cy="1927182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536" y="4674110"/>
            <a:ext cx="2904066" cy="17762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667" y="4674110"/>
            <a:ext cx="4157132" cy="17762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43" y="4674110"/>
            <a:ext cx="3351373" cy="177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9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</a:t>
            </a:r>
            <a:r>
              <a:rPr lang="bn-IN" dirty="0" smtClean="0">
                <a:solidFill>
                  <a:srgbClr val="FF0000"/>
                </a:solidFill>
              </a:rPr>
              <a:t>আজকের আলোচ্য বিষয়ঃ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n-IN" dirty="0"/>
          </a:p>
          <a:p>
            <a:pPr marL="0" indent="0">
              <a:buNone/>
            </a:pPr>
            <a:endParaRPr lang="bn-IN" dirty="0" smtClean="0"/>
          </a:p>
          <a:p>
            <a:pPr marL="0" indent="0">
              <a:buNone/>
            </a:pPr>
            <a:endParaRPr lang="bn-IN" dirty="0" smtClean="0"/>
          </a:p>
          <a:p>
            <a:pPr marL="0" indent="0">
              <a:buNone/>
            </a:pPr>
            <a:endParaRPr lang="bn-IN" dirty="0"/>
          </a:p>
          <a:p>
            <a:pPr marL="0" indent="0">
              <a:buNone/>
            </a:pPr>
            <a:r>
              <a:rPr lang="bn-IN" sz="3200" dirty="0" smtClean="0">
                <a:solidFill>
                  <a:srgbClr val="7030A0"/>
                </a:solidFill>
              </a:rPr>
              <a:t>                    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bn-IN" sz="3200" dirty="0" smtClean="0">
                <a:solidFill>
                  <a:srgbClr val="7030A0"/>
                </a:solidFill>
              </a:rPr>
              <a:t> </a:t>
            </a:r>
            <a:r>
              <a:rPr lang="bn-IN" sz="3200" dirty="0" smtClean="0">
                <a:solidFill>
                  <a:srgbClr val="7030A0"/>
                </a:solidFill>
              </a:rPr>
              <a:t>বীজগানিতিক রাশি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>
                <a:solidFill>
                  <a:srgbClr val="00B050"/>
                </a:solidFill>
              </a:rPr>
              <a:t>শিখনফলঃ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n-IN" dirty="0" smtClean="0"/>
          </a:p>
          <a:p>
            <a:endParaRPr lang="bn-IN" dirty="0"/>
          </a:p>
          <a:p>
            <a:pPr marL="0" indent="0">
              <a:buNone/>
            </a:pPr>
            <a:endParaRPr lang="bn-IN" dirty="0" smtClean="0"/>
          </a:p>
          <a:p>
            <a:r>
              <a:rPr lang="bn-IN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বর্গের সূত্র ও অনুসিদ্বান্ত বলতে পারবে।</a:t>
            </a:r>
          </a:p>
          <a:p>
            <a:r>
              <a:rPr lang="bn-IN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বীজগাণিতিক সূত্র প্রয়োগ করে বর্গের সম্প্রসারণ করতে পারবে।</a:t>
            </a:r>
          </a:p>
          <a:p>
            <a:r>
              <a:rPr lang="bn-IN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অনুসিদ্বান্ত ব্যবহার করে মান নির্নয় করতে পারবে।</a:t>
            </a:r>
          </a:p>
          <a:p>
            <a:pPr marL="0" indent="0">
              <a:buNone/>
            </a:pP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4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প্রয়োজনীয়ঃ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06612" y="1904999"/>
                <a:ext cx="8915400" cy="4080933"/>
              </a:xfrm>
            </p:spPr>
            <p:txBody>
              <a:bodyPr>
                <a:noAutofit/>
              </a:bodyPr>
              <a:lstStyle/>
              <a:p>
                <a:r>
                  <a:rPr lang="bn-IN" sz="2400" dirty="0" smtClean="0"/>
                  <a:t>সূত্রঃ</a:t>
                </a:r>
              </a:p>
              <a:p>
                <a:pPr marL="0" indent="0">
                  <a:buNone/>
                </a:pPr>
                <a:r>
                  <a:rPr lang="bn-BD" sz="24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</a:t>
                </a:r>
                <a:r>
                  <a:rPr lang="bn-BD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bn-BD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=(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)(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</m:oMath>
                </a14:m>
                <a:endParaRPr lang="bn-BD" sz="24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2400" dirty="0" smtClean="0"/>
                  <a:t>অনুসিদ্বান্তঃ</a:t>
                </a:r>
                <a:endParaRPr lang="bn-IN" sz="2400" dirty="0" smtClean="0"/>
              </a:p>
              <a:p>
                <a:pPr marL="0" indent="0">
                  <a:buNone/>
                </a:pPr>
                <a:r>
                  <a:rPr lang="bn-IN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১</a:t>
                </a:r>
                <a:r>
                  <a:rPr lang="bn-BD" sz="24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24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2400" b="1" dirty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bn-BD" sz="24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2400" b="1" i="1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en-US" sz="2400" b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24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:r>
                  <a:rPr lang="bn-BD" sz="2400" b="1" dirty="0" smtClean="0">
                    <a:ln w="0"/>
                    <a:gradFill flip="none" rotWithShape="1">
                      <a:gsLst>
                        <a:gs pos="26000">
                          <a:srgbClr val="FF0000"/>
                        </a:gs>
                        <a:gs pos="50000">
                          <a:srgbClr val="0000FF">
                            <a:shade val="67500"/>
                            <a:satMod val="115000"/>
                          </a:srgbClr>
                        </a:gs>
                        <a:gs pos="91000">
                          <a:srgbClr val="7030A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2400" b="1" i="1">
                                <a:ln w="0"/>
                                <a:gradFill flip="none" rotWithShape="1">
                                  <a:gsLst>
                                    <a:gs pos="26000">
                                      <a:srgbClr val="FF0000"/>
                                    </a:gs>
                                    <a:gs pos="50000">
                                      <a:srgbClr val="0000FF">
                                        <a:shade val="67500"/>
                                        <a:satMod val="115000"/>
                                      </a:srgbClr>
                                    </a:gs>
                                    <a:gs pos="91000">
                                      <a:srgbClr val="7030A0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2400" b="1" i="1">
                            <a:ln w="0"/>
                            <a:gradFill flip="none" rotWithShape="1">
                              <a:gsLst>
                                <a:gs pos="26000">
                                  <a:srgbClr val="FF0000"/>
                                </a:gs>
                                <a:gs pos="50000">
                                  <a:srgbClr val="0000FF">
                                    <a:shade val="67500"/>
                                    <a:satMod val="115000"/>
                                  </a:srgbClr>
                                </a:gs>
                                <a:gs pos="91000">
                                  <a:srgbClr val="7030A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2400" b="1" i="1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2400" b="1" i="0" smtClean="0">
                        <a:ln w="0"/>
                        <a:gradFill flip="none" rotWithShape="1">
                          <a:gsLst>
                            <a:gs pos="26000">
                              <a:srgbClr val="FF0000"/>
                            </a:gs>
                            <a:gs pos="50000">
                              <a:srgbClr val="0000FF">
                                <a:shade val="67500"/>
                                <a:satMod val="115000"/>
                              </a:srgbClr>
                            </a:gs>
                            <a:gs pos="91000">
                              <a:srgbClr val="7030A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𝐛</m:t>
                    </m:r>
                  </m:oMath>
                </a14:m>
                <a:endParaRPr lang="bn-BD" sz="2400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bn-IN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06612" y="1904999"/>
                <a:ext cx="8915400" cy="4080933"/>
              </a:xfrm>
              <a:blipFill rotWithShape="0">
                <a:blip r:embed="rId2"/>
                <a:stretch>
                  <a:fillRect l="-1094" t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86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9992" y="649510"/>
            <a:ext cx="8911687" cy="1280890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সমস্যা</a:t>
            </a:r>
            <a:r>
              <a:rPr lang="en-US" dirty="0" smtClean="0">
                <a:solidFill>
                  <a:srgbClr val="00B050"/>
                </a:solidFill>
              </a:rPr>
              <a:t> ১। (3a-7b) </a:t>
            </a:r>
            <a:r>
              <a:rPr lang="en-US" dirty="0" err="1" smtClean="0">
                <a:solidFill>
                  <a:srgbClr val="00B050"/>
                </a:solidFill>
              </a:rPr>
              <a:t>এর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বর্গ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নির্নয়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করঃ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3200" dirty="0" smtClean="0">
                <a:solidFill>
                  <a:srgbClr val="0070C0"/>
                </a:solidFill>
              </a:rPr>
              <a:t>সমাধানঃ(3a-7b)</a:t>
            </a:r>
            <a:r>
              <a:rPr lang="en-US" sz="3200" baseline="30000" dirty="0" smtClean="0">
                <a:solidFill>
                  <a:srgbClr val="0070C0"/>
                </a:solidFill>
              </a:rPr>
              <a:t>2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en-US" sz="3200" dirty="0">
                <a:solidFill>
                  <a:srgbClr val="0070C0"/>
                </a:solidFill>
              </a:rPr>
              <a:t>= (3a)</a:t>
            </a:r>
            <a:r>
              <a:rPr lang="en-US" sz="3200" baseline="30000" dirty="0">
                <a:solidFill>
                  <a:srgbClr val="0070C0"/>
                </a:solidFill>
              </a:rPr>
              <a:t>2</a:t>
            </a:r>
            <a:r>
              <a:rPr lang="en-US" sz="3200" dirty="0">
                <a:solidFill>
                  <a:srgbClr val="0070C0"/>
                </a:solidFill>
              </a:rPr>
              <a:t> -2x(3a)x(7b)+(</a:t>
            </a:r>
            <a:r>
              <a:rPr lang="en-US" sz="3200" dirty="0" smtClean="0">
                <a:solidFill>
                  <a:srgbClr val="0070C0"/>
                </a:solidFill>
              </a:rPr>
              <a:t>7b)</a:t>
            </a:r>
            <a:r>
              <a:rPr lang="en-US" sz="3200" baseline="30000" dirty="0" smtClean="0">
                <a:solidFill>
                  <a:srgbClr val="0070C0"/>
                </a:solidFill>
              </a:rPr>
              <a:t>2</a:t>
            </a:r>
            <a:endParaRPr lang="en-US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baseline="30000" dirty="0" smtClean="0">
                <a:solidFill>
                  <a:srgbClr val="0070C0"/>
                </a:solidFill>
              </a:rPr>
              <a:t>                                                   </a:t>
            </a:r>
            <a:r>
              <a:rPr lang="en-US" sz="3200" dirty="0">
                <a:solidFill>
                  <a:srgbClr val="0070C0"/>
                </a:solidFill>
              </a:rPr>
              <a:t>= 9a</a:t>
            </a:r>
            <a:r>
              <a:rPr lang="en-US" sz="3200" baseline="30000" dirty="0">
                <a:solidFill>
                  <a:srgbClr val="0070C0"/>
                </a:solidFill>
              </a:rPr>
              <a:t>2</a:t>
            </a:r>
            <a:r>
              <a:rPr lang="en-US" sz="3200" dirty="0">
                <a:solidFill>
                  <a:srgbClr val="0070C0"/>
                </a:solidFill>
              </a:rPr>
              <a:t>-42ab+49b</a:t>
            </a:r>
            <a:r>
              <a:rPr lang="en-US" sz="3200" baseline="30000" dirty="0">
                <a:solidFill>
                  <a:srgbClr val="0070C0"/>
                </a:solidFill>
              </a:rPr>
              <a:t>2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baseline="-25000" dirty="0">
                <a:solidFill>
                  <a:srgbClr val="0070C0"/>
                </a:solidFill>
              </a:rPr>
              <a:t>(</a:t>
            </a:r>
            <a:r>
              <a:rPr lang="en-US" sz="3200" baseline="-25000" dirty="0" err="1">
                <a:solidFill>
                  <a:srgbClr val="0070C0"/>
                </a:solidFill>
              </a:rPr>
              <a:t>Ans</a:t>
            </a:r>
            <a:r>
              <a:rPr lang="en-US" sz="3200" baseline="-25000" dirty="0">
                <a:solidFill>
                  <a:srgbClr val="0070C0"/>
                </a:solidFill>
              </a:rPr>
              <a:t>)</a:t>
            </a:r>
            <a:endParaRPr lang="en-US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892491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61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err="1" smtClean="0">
                <a:solidFill>
                  <a:srgbClr val="00B050"/>
                </a:solidFill>
              </a:rPr>
              <a:t>সমস্যা</a:t>
            </a:r>
            <a:r>
              <a:rPr lang="en-US" sz="3100" dirty="0" smtClean="0">
                <a:solidFill>
                  <a:srgbClr val="00B050"/>
                </a:solidFill>
              </a:rPr>
              <a:t> ২।</a:t>
            </a:r>
            <a:r>
              <a:rPr lang="en-US" sz="3100" dirty="0">
                <a:solidFill>
                  <a:srgbClr val="00B050"/>
                </a:solidFill>
              </a:rPr>
              <a:t>a+b =7  </a:t>
            </a:r>
            <a:r>
              <a:rPr lang="en-US" sz="3100" dirty="0" err="1">
                <a:solidFill>
                  <a:srgbClr val="00B050"/>
                </a:solidFill>
              </a:rPr>
              <a:t>এবং</a:t>
            </a:r>
            <a:r>
              <a:rPr lang="en-US" sz="3100" dirty="0">
                <a:solidFill>
                  <a:srgbClr val="00B050"/>
                </a:solidFill>
              </a:rPr>
              <a:t>  </a:t>
            </a:r>
            <a:r>
              <a:rPr lang="en-US" sz="3100" dirty="0" err="1">
                <a:solidFill>
                  <a:srgbClr val="00B050"/>
                </a:solidFill>
              </a:rPr>
              <a:t>ab</a:t>
            </a:r>
            <a:r>
              <a:rPr lang="en-US" sz="3100" dirty="0">
                <a:solidFill>
                  <a:srgbClr val="00B050"/>
                </a:solidFill>
              </a:rPr>
              <a:t>=12 </a:t>
            </a:r>
            <a:r>
              <a:rPr lang="en-US" sz="3100" dirty="0" err="1">
                <a:solidFill>
                  <a:srgbClr val="00B050"/>
                </a:solidFill>
              </a:rPr>
              <a:t>হলে</a:t>
            </a:r>
            <a:r>
              <a:rPr lang="en-US" sz="3100" dirty="0">
                <a:solidFill>
                  <a:srgbClr val="00B050"/>
                </a:solidFill>
              </a:rPr>
              <a:t>  a-b </a:t>
            </a:r>
            <a:r>
              <a:rPr lang="en-US" sz="3100" dirty="0" err="1">
                <a:solidFill>
                  <a:srgbClr val="00B050"/>
                </a:solidFill>
              </a:rPr>
              <a:t>এর</a:t>
            </a:r>
            <a:r>
              <a:rPr lang="en-US" sz="3100" dirty="0">
                <a:solidFill>
                  <a:srgbClr val="00B050"/>
                </a:solidFill>
              </a:rPr>
              <a:t> </a:t>
            </a:r>
            <a:r>
              <a:rPr lang="en-US" sz="3100" dirty="0" err="1">
                <a:solidFill>
                  <a:srgbClr val="00B050"/>
                </a:solidFill>
              </a:rPr>
              <a:t>মান</a:t>
            </a:r>
            <a:r>
              <a:rPr lang="en-US" sz="3100" dirty="0">
                <a:solidFill>
                  <a:srgbClr val="00B050"/>
                </a:solidFill>
              </a:rPr>
              <a:t> </a:t>
            </a:r>
            <a:r>
              <a:rPr lang="en-US" sz="3100" dirty="0" err="1">
                <a:solidFill>
                  <a:srgbClr val="00B050"/>
                </a:solidFill>
              </a:rPr>
              <a:t>কত</a:t>
            </a:r>
            <a:r>
              <a:rPr lang="en-US" sz="3100" dirty="0">
                <a:solidFill>
                  <a:srgbClr val="00B050"/>
                </a:solidFill>
              </a:rPr>
              <a:t> </a:t>
            </a:r>
            <a:r>
              <a:rPr lang="bn-IN" sz="3100" dirty="0" smtClean="0">
                <a:solidFill>
                  <a:srgbClr val="00B050"/>
                </a:solidFill>
              </a:rPr>
              <a:t>?</a:t>
            </a:r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IN" sz="2000" dirty="0" smtClean="0">
                <a:solidFill>
                  <a:srgbClr val="0070C0"/>
                </a:solidFill>
              </a:rPr>
              <a:t>সমাধানঃ দেওয়া আছে ,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smtClean="0">
                <a:solidFill>
                  <a:srgbClr val="0070C0"/>
                </a:solidFill>
              </a:rPr>
              <a:t>                                 </a:t>
            </a:r>
            <a:r>
              <a:rPr lang="en-US" sz="2000" dirty="0" err="1" smtClean="0">
                <a:solidFill>
                  <a:srgbClr val="0070C0"/>
                </a:solidFill>
              </a:rPr>
              <a:t>a+b</a:t>
            </a:r>
            <a:r>
              <a:rPr lang="en-US" sz="2000" dirty="0" smtClean="0">
                <a:solidFill>
                  <a:srgbClr val="0070C0"/>
                </a:solidFill>
              </a:rPr>
              <a:t>=7 </a:t>
            </a:r>
            <a:r>
              <a:rPr lang="en-US" sz="2000" dirty="0" err="1" smtClean="0">
                <a:solidFill>
                  <a:srgbClr val="0070C0"/>
                </a:solidFill>
              </a:rPr>
              <a:t>এবং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ab</a:t>
            </a:r>
            <a:r>
              <a:rPr lang="en-US" sz="2000" dirty="0" smtClean="0">
                <a:solidFill>
                  <a:srgbClr val="0070C0"/>
                </a:solidFill>
              </a:rPr>
              <a:t>=12 </a:t>
            </a:r>
          </a:p>
          <a:p>
            <a:r>
              <a:rPr lang="en-US" sz="2000" dirty="0" err="1" smtClean="0">
                <a:solidFill>
                  <a:srgbClr val="0070C0"/>
                </a:solidFill>
              </a:rPr>
              <a:t>আমরা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জানি</a:t>
            </a:r>
            <a:r>
              <a:rPr lang="en-US" sz="2000" dirty="0" smtClean="0">
                <a:solidFill>
                  <a:srgbClr val="0070C0"/>
                </a:solidFill>
              </a:rPr>
              <a:t>, </a:t>
            </a:r>
            <a:r>
              <a:rPr lang="en-US" sz="2000" dirty="0">
                <a:solidFill>
                  <a:srgbClr val="0070C0"/>
                </a:solidFill>
              </a:rPr>
              <a:t>(a-b)</a:t>
            </a:r>
            <a:r>
              <a:rPr lang="en-US" sz="2000" baseline="30000" dirty="0">
                <a:solidFill>
                  <a:srgbClr val="0070C0"/>
                </a:solidFill>
              </a:rPr>
              <a:t>2</a:t>
            </a:r>
            <a:r>
              <a:rPr lang="en-US" sz="2000" dirty="0">
                <a:solidFill>
                  <a:srgbClr val="0070C0"/>
                </a:solidFill>
              </a:rPr>
              <a:t>=(</a:t>
            </a:r>
            <a:r>
              <a:rPr lang="en-US" sz="2000" dirty="0" err="1">
                <a:solidFill>
                  <a:srgbClr val="0070C0"/>
                </a:solidFill>
              </a:rPr>
              <a:t>a+b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  <a:r>
              <a:rPr lang="en-US" sz="2000" baseline="30000" dirty="0">
                <a:solidFill>
                  <a:srgbClr val="0070C0"/>
                </a:solidFill>
              </a:rPr>
              <a:t>2</a:t>
            </a:r>
            <a:r>
              <a:rPr lang="en-US" sz="2000" dirty="0">
                <a:solidFill>
                  <a:srgbClr val="0070C0"/>
                </a:solidFill>
              </a:rPr>
              <a:t> -4ab</a:t>
            </a:r>
          </a:p>
          <a:p>
            <a:pPr marL="0" indent="0">
              <a:buNone/>
            </a:pPr>
            <a:r>
              <a:rPr lang="bn-IN" sz="2000" dirty="0" smtClean="0">
                <a:solidFill>
                  <a:srgbClr val="0070C0"/>
                </a:solidFill>
              </a:rPr>
              <a:t>                          বা,</a:t>
            </a:r>
            <a:r>
              <a:rPr lang="en-US" sz="2000" dirty="0" smtClean="0">
                <a:solidFill>
                  <a:srgbClr val="0070C0"/>
                </a:solidFill>
              </a:rPr>
              <a:t>(a-b)</a:t>
            </a:r>
            <a:r>
              <a:rPr lang="en-US" sz="2000" baseline="30000" dirty="0" smtClean="0">
                <a:solidFill>
                  <a:srgbClr val="0070C0"/>
                </a:solidFill>
              </a:rPr>
              <a:t>2</a:t>
            </a:r>
            <a:r>
              <a:rPr lang="en-US" sz="2000" dirty="0">
                <a:solidFill>
                  <a:srgbClr val="0070C0"/>
                </a:solidFill>
              </a:rPr>
              <a:t>=(7)</a:t>
            </a:r>
            <a:r>
              <a:rPr lang="en-US" sz="2000" baseline="30000" dirty="0">
                <a:solidFill>
                  <a:srgbClr val="0070C0"/>
                </a:solidFill>
              </a:rPr>
              <a:t>2</a:t>
            </a:r>
            <a:r>
              <a:rPr lang="en-US" sz="2000" dirty="0">
                <a:solidFill>
                  <a:srgbClr val="0070C0"/>
                </a:solidFill>
              </a:rPr>
              <a:t> -</a:t>
            </a:r>
            <a:r>
              <a:rPr lang="en-US" sz="2000" dirty="0" smtClean="0">
                <a:solidFill>
                  <a:srgbClr val="0070C0"/>
                </a:solidFill>
              </a:rPr>
              <a:t>4x12</a:t>
            </a:r>
            <a:endParaRPr lang="bn-IN" sz="2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bn-IN" sz="2000" dirty="0">
                <a:solidFill>
                  <a:srgbClr val="0070C0"/>
                </a:solidFill>
              </a:rPr>
              <a:t> </a:t>
            </a:r>
            <a:r>
              <a:rPr lang="bn-IN" sz="2000" dirty="0" smtClean="0">
                <a:solidFill>
                  <a:srgbClr val="0070C0"/>
                </a:solidFill>
              </a:rPr>
              <a:t>                         বা,</a:t>
            </a:r>
            <a:r>
              <a:rPr lang="en-US" sz="2000" dirty="0" smtClean="0">
                <a:solidFill>
                  <a:srgbClr val="0070C0"/>
                </a:solidFill>
              </a:rPr>
              <a:t>(a-b)</a:t>
            </a:r>
            <a:r>
              <a:rPr lang="en-US" sz="2000" baseline="30000" dirty="0" smtClean="0">
                <a:solidFill>
                  <a:srgbClr val="0070C0"/>
                </a:solidFill>
              </a:rPr>
              <a:t>2</a:t>
            </a:r>
            <a:r>
              <a:rPr lang="en-US" sz="2000" dirty="0" smtClean="0">
                <a:solidFill>
                  <a:srgbClr val="0070C0"/>
                </a:solidFill>
              </a:rPr>
              <a:t>=49 </a:t>
            </a:r>
            <a:r>
              <a:rPr lang="en-US" sz="2000" dirty="0">
                <a:solidFill>
                  <a:srgbClr val="0070C0"/>
                </a:solidFill>
              </a:rPr>
              <a:t>-48</a:t>
            </a:r>
          </a:p>
          <a:p>
            <a:pPr marL="0" indent="0">
              <a:buNone/>
            </a:pPr>
            <a:r>
              <a:rPr lang="bn-IN" sz="2000" dirty="0" smtClean="0">
                <a:solidFill>
                  <a:srgbClr val="0070C0"/>
                </a:solidFill>
              </a:rPr>
              <a:t>                          বা,</a:t>
            </a:r>
            <a:r>
              <a:rPr lang="en-US" sz="2000" dirty="0" smtClean="0">
                <a:solidFill>
                  <a:srgbClr val="0070C0"/>
                </a:solidFill>
              </a:rPr>
              <a:t>(a-b)</a:t>
            </a:r>
            <a:r>
              <a:rPr lang="en-US" sz="2000" baseline="30000" dirty="0" smtClean="0">
                <a:solidFill>
                  <a:srgbClr val="0070C0"/>
                </a:solidFill>
              </a:rPr>
              <a:t>2</a:t>
            </a:r>
            <a:r>
              <a:rPr lang="en-US" sz="2000" dirty="0" smtClean="0">
                <a:solidFill>
                  <a:srgbClr val="0070C0"/>
                </a:solidFill>
              </a:rPr>
              <a:t>=</a:t>
            </a:r>
            <a:r>
              <a:rPr lang="bn-IN" sz="2000" dirty="0">
                <a:solidFill>
                  <a:srgbClr val="0070C0"/>
                </a:solidFill>
              </a:rPr>
              <a:t>1</a:t>
            </a: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bn-IN" sz="2000" dirty="0" smtClean="0">
                <a:solidFill>
                  <a:srgbClr val="0070C0"/>
                </a:solidFill>
              </a:rPr>
              <a:t>                          বা,</a:t>
            </a:r>
            <a:r>
              <a:rPr lang="en-US" sz="2000" dirty="0" smtClean="0">
                <a:solidFill>
                  <a:srgbClr val="0070C0"/>
                </a:solidFill>
              </a:rPr>
              <a:t>a-b</a:t>
            </a:r>
            <a:r>
              <a:rPr lang="en-US" sz="2000" dirty="0">
                <a:solidFill>
                  <a:srgbClr val="0070C0"/>
                </a:solidFill>
              </a:rPr>
              <a:t>=</a:t>
            </a:r>
            <a:r>
              <a:rPr lang="bn-IN" sz="2000" dirty="0" smtClean="0">
                <a:solidFill>
                  <a:srgbClr val="0070C0"/>
                </a:solidFill>
              </a:rPr>
              <a:t>±</a:t>
            </a:r>
            <a:r>
              <a:rPr lang="en-US" sz="2000" dirty="0">
                <a:solidFill>
                  <a:srgbClr val="0070C0"/>
                </a:solidFill>
              </a:rPr>
              <a:t> √ </a:t>
            </a:r>
            <a:r>
              <a:rPr lang="bn-IN" sz="2000" dirty="0" smtClean="0">
                <a:solidFill>
                  <a:srgbClr val="0070C0"/>
                </a:solidFill>
              </a:rPr>
              <a:t>1</a:t>
            </a:r>
          </a:p>
          <a:p>
            <a:pPr marL="0" indent="0">
              <a:buNone/>
            </a:pPr>
            <a:r>
              <a:rPr lang="bn-IN" sz="2000" dirty="0">
                <a:solidFill>
                  <a:srgbClr val="0070C0"/>
                </a:solidFill>
              </a:rPr>
              <a:t> </a:t>
            </a:r>
            <a:r>
              <a:rPr lang="bn-IN" sz="2000" dirty="0" smtClean="0">
                <a:solidFill>
                  <a:srgbClr val="0070C0"/>
                </a:solidFill>
              </a:rPr>
              <a:t>                           </a:t>
            </a:r>
            <a:r>
              <a:rPr lang="en-US" sz="2000" dirty="0" smtClean="0">
                <a:solidFill>
                  <a:srgbClr val="0070C0"/>
                </a:solidFill>
              </a:rPr>
              <a:t>a-b= 1 (</a:t>
            </a:r>
            <a:r>
              <a:rPr lang="en-US" sz="2000" dirty="0" err="1" smtClean="0">
                <a:solidFill>
                  <a:srgbClr val="0070C0"/>
                </a:solidFill>
              </a:rPr>
              <a:t>Ans</a:t>
            </a:r>
            <a:r>
              <a:rPr lang="en-US" sz="2000" dirty="0" smtClean="0">
                <a:solidFill>
                  <a:srgbClr val="0070C0"/>
                </a:solidFill>
              </a:rPr>
              <a:t>)</a:t>
            </a: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092422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989187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84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592" y="556377"/>
            <a:ext cx="8911687" cy="1280890"/>
          </a:xfrm>
        </p:spPr>
        <p:txBody>
          <a:bodyPr>
            <a:no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দলীয়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কাজঃ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2108200"/>
            <a:ext cx="8915400" cy="3777622"/>
          </a:xfrm>
        </p:spPr>
        <p:txBody>
          <a:bodyPr/>
          <a:lstStyle/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r>
              <a:rPr lang="en-US" sz="3600" dirty="0" smtClean="0">
                <a:solidFill>
                  <a:srgbClr val="0070C0"/>
                </a:solidFill>
              </a:rPr>
              <a:t>x – y = 2 </a:t>
            </a:r>
            <a:r>
              <a:rPr lang="en-US" sz="3600" dirty="0" err="1" smtClean="0">
                <a:solidFill>
                  <a:srgbClr val="0070C0"/>
                </a:solidFill>
              </a:rPr>
              <a:t>এবং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xy</a:t>
            </a:r>
            <a:r>
              <a:rPr lang="en-US" sz="3600" dirty="0" smtClean="0">
                <a:solidFill>
                  <a:srgbClr val="0070C0"/>
                </a:solidFill>
              </a:rPr>
              <a:t> = 63 </a:t>
            </a:r>
            <a:r>
              <a:rPr lang="en-US" sz="3600" dirty="0" err="1" smtClean="0">
                <a:solidFill>
                  <a:srgbClr val="0070C0"/>
                </a:solidFill>
              </a:rPr>
              <a:t>হলে</a:t>
            </a:r>
            <a:r>
              <a:rPr lang="en-US" sz="3600" dirty="0" smtClean="0">
                <a:solidFill>
                  <a:srgbClr val="0070C0"/>
                </a:solidFill>
              </a:rPr>
              <a:t>, </a:t>
            </a:r>
            <a:endParaRPr lang="bn-IN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bn-IN" sz="3600" dirty="0" smtClean="0">
                <a:solidFill>
                  <a:srgbClr val="0070C0"/>
                </a:solidFill>
              </a:rPr>
              <a:t>        </a:t>
            </a:r>
            <a:r>
              <a:rPr lang="bn-IN" sz="3600" baseline="30000" dirty="0" smtClean="0">
                <a:solidFill>
                  <a:srgbClr val="0070C0"/>
                </a:solidFill>
              </a:rPr>
              <a:t> </a:t>
            </a:r>
            <a:r>
              <a:rPr lang="en-US" sz="3600" dirty="0">
                <a:solidFill>
                  <a:srgbClr val="0070C0"/>
                </a:solidFill>
              </a:rPr>
              <a:t>x</a:t>
            </a:r>
            <a:r>
              <a:rPr lang="en-US" sz="3600" baseline="30000" dirty="0">
                <a:solidFill>
                  <a:srgbClr val="0070C0"/>
                </a:solidFill>
              </a:rPr>
              <a:t>2</a:t>
            </a:r>
            <a:r>
              <a:rPr lang="en-US" sz="3600" dirty="0">
                <a:solidFill>
                  <a:srgbClr val="0070C0"/>
                </a:solidFill>
              </a:rPr>
              <a:t> + y</a:t>
            </a:r>
            <a:r>
              <a:rPr lang="en-US" sz="3600" baseline="30000" dirty="0">
                <a:solidFill>
                  <a:srgbClr val="0070C0"/>
                </a:solidFill>
              </a:rPr>
              <a:t>2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এর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মান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কত</a:t>
            </a:r>
            <a:r>
              <a:rPr lang="bn-IN" sz="3600" dirty="0" smtClean="0">
                <a:solidFill>
                  <a:srgbClr val="0070C0"/>
                </a:solidFill>
              </a:rPr>
              <a:t> ?</a:t>
            </a:r>
            <a:endParaRPr lang="en-US" sz="3600" dirty="0">
              <a:solidFill>
                <a:srgbClr val="0070C0"/>
              </a:solidFill>
            </a:endParaRPr>
          </a:p>
          <a:p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5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4000" dirty="0" smtClean="0">
                <a:solidFill>
                  <a:srgbClr val="00B050"/>
                </a:solidFill>
              </a:rPr>
              <a:t>মূল্যায়নঃ</a:t>
            </a:r>
            <a:endParaRPr lang="en-US" sz="40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b="1" dirty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NikoshBAN" panose="02000000000000000000" pitchFamily="2" charset="0"/>
                </a:endParaRPr>
              </a:p>
              <a:p>
                <a:endParaRPr lang="en-US" b="1" i="1" dirty="0" smtClean="0">
                  <a:ln w="0"/>
                  <a:gradFill flip="none" rotWithShape="1">
                    <a:gsLst>
                      <a:gs pos="26000">
                        <a:srgbClr val="FF0000"/>
                      </a:gs>
                      <a:gs pos="50000">
                        <a:srgbClr val="0000FF">
                          <a:shade val="67500"/>
                          <a:satMod val="115000"/>
                        </a:srgbClr>
                      </a:gs>
                      <a:gs pos="91000">
                        <a:srgbClr val="7030A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bn-BD" sz="3200" b="1" i="1" smtClean="0">
                            <a:ln w="0"/>
                            <a:solidFill>
                              <a:srgbClr val="0070C0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200" b="1" i="1">
                                <a:ln w="0"/>
                                <a:solidFill>
                                  <a:srgbClr val="0070C0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200" b="1" i="1">
                                <a:ln w="0"/>
                                <a:solidFill>
                                  <a:srgbClr val="0070C0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200" b="1" i="1">
                                <a:ln w="0"/>
                                <a:solidFill>
                                  <a:srgbClr val="0070C0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3200" b="1" i="1">
                                <a:ln w="0"/>
                                <a:solidFill>
                                  <a:srgbClr val="0070C0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200" b="1" i="1">
                            <a:ln w="0"/>
                            <a:solidFill>
                              <a:srgbClr val="0070C0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200" b="1" i="1">
                        <a:ln w="0"/>
                        <a:solidFill>
                          <a:srgbClr val="0070C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bn-IN" sz="3200" dirty="0" smtClean="0">
                    <a:solidFill>
                      <a:srgbClr val="0070C0"/>
                    </a:solidFill>
                  </a:rPr>
                  <a:t> এর সূত্র লেখ?</a:t>
                </a:r>
                <a:endParaRPr lang="en-US" sz="3200" dirty="0" smtClean="0">
                  <a:solidFill>
                    <a:srgbClr val="0070C0"/>
                  </a:solidFill>
                </a:endParaRPr>
              </a:p>
              <a:p>
                <a:r>
                  <a:rPr lang="bn-BD" sz="3200" b="1" dirty="0" smtClean="0">
                    <a:ln w="0"/>
                    <a:solidFill>
                      <a:srgbClr val="0070C0"/>
                    </a:solidFill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200" b="1" i="1">
                        <a:ln w="0"/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200" b="1" i="1">
                        <a:ln w="0"/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200" b="1" i="1">
                                <a:ln w="0"/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200" b="1" i="1">
                                <a:ln w="0"/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200" b="1" i="1">
                                <a:ln w="0"/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b="1" i="1">
                                <a:ln w="0"/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200" b="1" i="1">
                            <a:ln w="0"/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200" b="1" i="1">
                        <a:ln w="0"/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3200" b="1" i="1">
                        <a:ln w="0"/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3200" b="1" i="1">
                        <a:ln w="0"/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3200" b="1" i="1">
                        <a:ln w="0"/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3200" dirty="0" err="1" smtClean="0">
                    <a:solidFill>
                      <a:srgbClr val="0070C0"/>
                    </a:solidFill>
                  </a:rPr>
                  <a:t>এর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অনুসিদ্বান্ত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লেখ</a:t>
                </a:r>
                <a:r>
                  <a:rPr lang="en-US" sz="3200" dirty="0">
                    <a:solidFill>
                      <a:srgbClr val="0070C0"/>
                    </a:solidFill>
                  </a:rPr>
                  <a:t> </a:t>
                </a:r>
                <a:endParaRPr lang="bn-IN" sz="3200" dirty="0" smtClean="0">
                  <a:solidFill>
                    <a:srgbClr val="0070C0"/>
                  </a:solidFill>
                </a:endParaRPr>
              </a:p>
              <a:p>
                <a:r>
                  <a:rPr lang="en-US" sz="3200" dirty="0" err="1" smtClean="0">
                    <a:solidFill>
                      <a:srgbClr val="0070C0"/>
                    </a:solidFill>
                  </a:rPr>
                  <a:t>a+b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=√7 ,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এবং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a-b=√5  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হলে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প্রমান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কর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0070C0"/>
                    </a:solidFill>
                  </a:rPr>
                  <a:t>যে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,</a:t>
                </a:r>
              </a:p>
              <a:p>
                <a:pPr marL="0" indent="0">
                  <a:buNone/>
                </a:pPr>
                <a:r>
                  <a:rPr lang="en-US" sz="3200" dirty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     8ab(</a:t>
                </a:r>
                <a:r>
                  <a:rPr lang="en-US" sz="3200" dirty="0">
                    <a:solidFill>
                      <a:srgbClr val="0070C0"/>
                    </a:solidFill>
                  </a:rPr>
                  <a:t>a</a:t>
                </a:r>
                <a:r>
                  <a:rPr lang="en-US" sz="3200" baseline="30000" dirty="0">
                    <a:solidFill>
                      <a:srgbClr val="0070C0"/>
                    </a:solidFill>
                  </a:rPr>
                  <a:t>2</a:t>
                </a:r>
                <a:r>
                  <a:rPr lang="en-US" sz="3200" dirty="0">
                    <a:solidFill>
                      <a:srgbClr val="0070C0"/>
                    </a:solidFill>
                  </a:rPr>
                  <a:t>+b</a:t>
                </a:r>
                <a:r>
                  <a:rPr lang="en-US" sz="3200" baseline="30000" dirty="0">
                    <a:solidFill>
                      <a:srgbClr val="0070C0"/>
                    </a:solidFill>
                  </a:rPr>
                  <a:t>2</a:t>
                </a:r>
                <a:r>
                  <a:rPr lang="en-US" sz="3200" dirty="0">
                    <a:solidFill>
                      <a:srgbClr val="0070C0"/>
                    </a:solidFill>
                  </a:rPr>
                  <a:t> </a:t>
                </a:r>
                <a:r>
                  <a:rPr lang="en-US" sz="3200" dirty="0" smtClean="0">
                    <a:solidFill>
                      <a:srgbClr val="0070C0"/>
                    </a:solidFill>
                  </a:rPr>
                  <a:t>)= 24</a:t>
                </a:r>
                <a:endParaRPr lang="en-US" sz="32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bn-IN" sz="32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bn-IN" dirty="0" smtClean="0"/>
              </a:p>
              <a:p>
                <a:endParaRPr lang="bn-IN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659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</a:rPr>
              <a:t>বাড়ির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কাজঃ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১। </a:t>
            </a:r>
            <a:r>
              <a:rPr lang="en-US" sz="2400" dirty="0" err="1" smtClean="0">
                <a:solidFill>
                  <a:srgbClr val="FF0000"/>
                </a:solidFill>
              </a:rPr>
              <a:t>a+b+c</a:t>
            </a:r>
            <a:r>
              <a:rPr lang="en-US" sz="2400" dirty="0" smtClean="0">
                <a:solidFill>
                  <a:srgbClr val="FF0000"/>
                </a:solidFill>
              </a:rPr>
              <a:t>=9 </a:t>
            </a:r>
            <a:r>
              <a:rPr lang="en-US" sz="2400" dirty="0" err="1" smtClean="0">
                <a:solidFill>
                  <a:srgbClr val="FF0000"/>
                </a:solidFill>
              </a:rPr>
              <a:t>এবং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ab+bc+ca</a:t>
            </a:r>
            <a:r>
              <a:rPr lang="en-US" sz="2400" dirty="0" smtClean="0">
                <a:solidFill>
                  <a:srgbClr val="FF0000"/>
                </a:solidFill>
              </a:rPr>
              <a:t>= 31 </a:t>
            </a:r>
            <a:r>
              <a:rPr lang="en-US" sz="2400" dirty="0" err="1" smtClean="0">
                <a:solidFill>
                  <a:srgbClr val="FF0000"/>
                </a:solidFill>
              </a:rPr>
              <a:t>হলে</a:t>
            </a:r>
            <a:r>
              <a:rPr lang="en-US" sz="2400" dirty="0" smtClean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a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+b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+c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এর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মান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নির্নয়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কর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২। </a:t>
            </a:r>
            <a:r>
              <a:rPr lang="en-US" sz="2400" dirty="0" err="1" smtClean="0">
                <a:solidFill>
                  <a:srgbClr val="FF0000"/>
                </a:solidFill>
              </a:rPr>
              <a:t>x+y+z</a:t>
            </a:r>
            <a:r>
              <a:rPr lang="en-US" sz="2400" dirty="0" smtClean="0">
                <a:solidFill>
                  <a:srgbClr val="FF0000"/>
                </a:solidFill>
              </a:rPr>
              <a:t>=10 </a:t>
            </a:r>
            <a:r>
              <a:rPr lang="en-US" sz="2400" dirty="0" err="1" smtClean="0">
                <a:solidFill>
                  <a:srgbClr val="FF0000"/>
                </a:solidFill>
              </a:rPr>
              <a:t>এবং</a:t>
            </a:r>
            <a:r>
              <a:rPr lang="en-US" sz="2400" dirty="0" smtClean="0">
                <a:solidFill>
                  <a:srgbClr val="FF0000"/>
                </a:solidFill>
              </a:rPr>
              <a:t> xy+yz+zx=31 </a:t>
            </a:r>
            <a:r>
              <a:rPr lang="en-US" sz="2400" dirty="0" err="1" smtClean="0">
                <a:solidFill>
                  <a:srgbClr val="FF0000"/>
                </a:solidFill>
              </a:rPr>
              <a:t>হলে</a:t>
            </a:r>
            <a:r>
              <a:rPr lang="en-US" sz="2400" dirty="0" smtClean="0">
                <a:solidFill>
                  <a:srgbClr val="FF0000"/>
                </a:solidFill>
              </a:rPr>
              <a:t>, (</a:t>
            </a:r>
            <a:r>
              <a:rPr lang="en-US" sz="2400" dirty="0" err="1" smtClean="0">
                <a:solidFill>
                  <a:srgbClr val="FF0000"/>
                </a:solidFill>
              </a:rPr>
              <a:t>x+y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+(</a:t>
            </a:r>
            <a:r>
              <a:rPr lang="en-US" sz="2400" dirty="0" err="1">
                <a:solidFill>
                  <a:srgbClr val="FF0000"/>
                </a:solidFill>
              </a:rPr>
              <a:t>y+z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+(</a:t>
            </a:r>
            <a:r>
              <a:rPr lang="en-US" sz="2400" dirty="0" err="1" smtClean="0">
                <a:solidFill>
                  <a:srgbClr val="FF0000"/>
                </a:solidFill>
              </a:rPr>
              <a:t>z+x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en-US" sz="2400" baseline="30000" dirty="0" smtClean="0">
                <a:solidFill>
                  <a:srgbClr val="FF0000"/>
                </a:solidFill>
              </a:rPr>
              <a:t>2  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</a:rPr>
              <a:t>এর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মান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নির্নয়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কর</a:t>
            </a:r>
            <a:r>
              <a:rPr lang="en-US" sz="2400" dirty="0" smtClean="0">
                <a:solidFill>
                  <a:srgbClr val="FF0000"/>
                </a:solidFill>
              </a:rPr>
              <a:t> ।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4000" dirty="0" smtClean="0">
                <a:solidFill>
                  <a:srgbClr val="00B050"/>
                </a:solidFill>
              </a:rPr>
              <a:t>ধন্যবাদ</a:t>
            </a:r>
            <a:endParaRPr lang="en-US" sz="4000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515415"/>
            <a:ext cx="7276571" cy="5104460"/>
          </a:xfrm>
        </p:spPr>
      </p:pic>
    </p:spTree>
    <p:extLst>
      <p:ext uri="{BB962C8B-B14F-4D97-AF65-F5344CB8AC3E}">
        <p14:creationId xmlns:p14="http://schemas.microsoft.com/office/powerpoint/2010/main" val="23826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215</TotalTime>
  <Words>248</Words>
  <Application>Microsoft Office PowerPoint</Application>
  <PresentationFormat>Widescreen</PresentationFormat>
  <Paragraphs>82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Cambria Math</vt:lpstr>
      <vt:lpstr>Century Gothic</vt:lpstr>
      <vt:lpstr>NikoshBAN</vt:lpstr>
      <vt:lpstr>Vrinda</vt:lpstr>
      <vt:lpstr>Wingdings 3</vt:lpstr>
      <vt:lpstr>Wisp</vt:lpstr>
      <vt:lpstr>Equation</vt:lpstr>
      <vt:lpstr>স্বাগতম</vt:lpstr>
      <vt:lpstr>                শিক্ষক পরিচিতি</vt:lpstr>
      <vt:lpstr>                                          পাঠ পরিচিতি</vt:lpstr>
      <vt:lpstr>লক্ষ্য করঃ এগুলো কিসের চিত্র? </vt:lpstr>
      <vt:lpstr> আজকের আলোচ্য বিষয়ঃ</vt:lpstr>
      <vt:lpstr>শিখনফলঃ</vt:lpstr>
      <vt:lpstr>প্রয়োজনীয়ঃ</vt:lpstr>
      <vt:lpstr>সমস্যা ১। (3a-7b) এর বর্গ নির্নয় করঃ</vt:lpstr>
      <vt:lpstr>সমস্যা ২।a+b =7  এবং  ab=12 হলে  a-b এর মান কত ? </vt:lpstr>
      <vt:lpstr>দলীয় কাজঃ </vt:lpstr>
      <vt:lpstr>মূল্যায়নঃ</vt:lpstr>
      <vt:lpstr>বাড়ির কাজঃ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46</cp:revision>
  <dcterms:created xsi:type="dcterms:W3CDTF">2019-10-23T18:20:55Z</dcterms:created>
  <dcterms:modified xsi:type="dcterms:W3CDTF">2019-10-25T17:33:54Z</dcterms:modified>
</cp:coreProperties>
</file>