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18"/>
  </p:notesMasterIdLst>
  <p:sldIdLst>
    <p:sldId id="256" r:id="rId2"/>
    <p:sldId id="272" r:id="rId3"/>
    <p:sldId id="271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D4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086" autoAdjust="0"/>
    <p:restoredTop sz="94660"/>
  </p:normalViewPr>
  <p:slideViewPr>
    <p:cSldViewPr snapToGrid="0">
      <p:cViewPr varScale="1">
        <p:scale>
          <a:sx n="70" d="100"/>
          <a:sy n="70" d="100"/>
        </p:scale>
        <p:origin x="45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3433A9-E75E-41F1-9866-2BBFE70F3C42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0AABED-7C9B-4866-9799-0691B5178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216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BB4F0-FCDE-46B3-8BD1-63C156ACAAB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192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8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340"/>
            </a:lvl1pPr>
            <a:lvl2pPr marL="445770" indent="0" algn="ctr">
              <a:buNone/>
              <a:defRPr sz="1950"/>
            </a:lvl2pPr>
            <a:lvl3pPr marL="891540" indent="0" algn="ctr">
              <a:buNone/>
              <a:defRPr sz="1755"/>
            </a:lvl3pPr>
            <a:lvl4pPr marL="1337310" indent="0" algn="ctr">
              <a:buNone/>
              <a:defRPr sz="1560"/>
            </a:lvl4pPr>
            <a:lvl5pPr marL="1783080" indent="0" algn="ctr">
              <a:buNone/>
              <a:defRPr sz="1560"/>
            </a:lvl5pPr>
            <a:lvl6pPr marL="2228850" indent="0" algn="ctr">
              <a:buNone/>
              <a:defRPr sz="1560"/>
            </a:lvl6pPr>
            <a:lvl7pPr marL="2674620" indent="0" algn="ctr">
              <a:buNone/>
              <a:defRPr sz="1560"/>
            </a:lvl7pPr>
            <a:lvl8pPr marL="3120390" indent="0" algn="ctr">
              <a:buNone/>
              <a:defRPr sz="1560"/>
            </a:lvl8pPr>
            <a:lvl9pPr marL="3566160" indent="0" algn="ctr">
              <a:buNone/>
              <a:defRPr sz="156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2821-A594-4CEF-AD6E-A6EF1718F4C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Lm Ashab Uddin Ridoy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51EB-0EE9-44B6-8FDC-DC88A358443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633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9A866-0711-4B83-8997-080C4D236A3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Lm Ashab Uddin Ridoy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51EB-0EE9-44B6-8FDC-DC88A358443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848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1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93CF2-5DFF-4C1F-95FC-052D49BCC30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Lm Ashab Uddin Ridoy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51EB-0EE9-44B6-8FDC-DC88A358443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859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21302-3861-4D13-A930-2585A6C5BE1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Lm Ashab Uddin Ridoy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51EB-0EE9-44B6-8FDC-DC88A358443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441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40"/>
            <a:ext cx="10515600" cy="2852737"/>
          </a:xfrm>
        </p:spPr>
        <p:txBody>
          <a:bodyPr anchor="b"/>
          <a:lstStyle>
            <a:lvl1pPr>
              <a:defRPr sz="58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5"/>
            <a:ext cx="10515600" cy="1500187"/>
          </a:xfrm>
        </p:spPr>
        <p:txBody>
          <a:bodyPr/>
          <a:lstStyle>
            <a:lvl1pPr marL="0" indent="0">
              <a:buNone/>
              <a:defRPr sz="2340">
                <a:solidFill>
                  <a:schemeClr val="tx1">
                    <a:tint val="75000"/>
                  </a:schemeClr>
                </a:solidFill>
              </a:defRPr>
            </a:lvl1pPr>
            <a:lvl2pPr marL="44577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891540" indent="0">
              <a:buNone/>
              <a:defRPr sz="1755">
                <a:solidFill>
                  <a:schemeClr val="tx1">
                    <a:tint val="75000"/>
                  </a:schemeClr>
                </a:solidFill>
              </a:defRPr>
            </a:lvl3pPr>
            <a:lvl4pPr marL="1337310" indent="0">
              <a:buNone/>
              <a:defRPr sz="1560">
                <a:solidFill>
                  <a:schemeClr val="tx1">
                    <a:tint val="75000"/>
                  </a:schemeClr>
                </a:solidFill>
              </a:defRPr>
            </a:lvl4pPr>
            <a:lvl5pPr marL="1783080" indent="0">
              <a:buNone/>
              <a:defRPr sz="1560">
                <a:solidFill>
                  <a:schemeClr val="tx1">
                    <a:tint val="75000"/>
                  </a:schemeClr>
                </a:solidFill>
              </a:defRPr>
            </a:lvl5pPr>
            <a:lvl6pPr marL="2228850" indent="0">
              <a:buNone/>
              <a:defRPr sz="1560">
                <a:solidFill>
                  <a:schemeClr val="tx1">
                    <a:tint val="75000"/>
                  </a:schemeClr>
                </a:solidFill>
              </a:defRPr>
            </a:lvl6pPr>
            <a:lvl7pPr marL="2674620" indent="0">
              <a:buNone/>
              <a:defRPr sz="1560">
                <a:solidFill>
                  <a:schemeClr val="tx1">
                    <a:tint val="75000"/>
                  </a:schemeClr>
                </a:solidFill>
              </a:defRPr>
            </a:lvl7pPr>
            <a:lvl8pPr marL="3120390" indent="0">
              <a:buNone/>
              <a:defRPr sz="1560">
                <a:solidFill>
                  <a:schemeClr val="tx1">
                    <a:tint val="75000"/>
                  </a:schemeClr>
                </a:solidFill>
              </a:defRPr>
            </a:lvl8pPr>
            <a:lvl9pPr marL="3566160" indent="0">
              <a:buNone/>
              <a:defRPr sz="15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41659-A828-48F3-9A84-493B7443C5E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Lm Ashab Uddin Ridoy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51EB-0EE9-44B6-8FDC-DC88A358443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300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A7DEA-E2D2-430E-B62D-BE3DDB8CFC8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Lm Ashab Uddin Ridoy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51EB-0EE9-44B6-8FDC-DC88A358443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025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340" b="1"/>
            </a:lvl1pPr>
            <a:lvl2pPr marL="445770" indent="0">
              <a:buNone/>
              <a:defRPr sz="1950" b="1"/>
            </a:lvl2pPr>
            <a:lvl3pPr marL="891540" indent="0">
              <a:buNone/>
              <a:defRPr sz="1755" b="1"/>
            </a:lvl3pPr>
            <a:lvl4pPr marL="1337310" indent="0">
              <a:buNone/>
              <a:defRPr sz="1560" b="1"/>
            </a:lvl4pPr>
            <a:lvl5pPr marL="1783080" indent="0">
              <a:buNone/>
              <a:defRPr sz="1560" b="1"/>
            </a:lvl5pPr>
            <a:lvl6pPr marL="2228850" indent="0">
              <a:buNone/>
              <a:defRPr sz="1560" b="1"/>
            </a:lvl6pPr>
            <a:lvl7pPr marL="2674620" indent="0">
              <a:buNone/>
              <a:defRPr sz="1560" b="1"/>
            </a:lvl7pPr>
            <a:lvl8pPr marL="3120390" indent="0">
              <a:buNone/>
              <a:defRPr sz="1560" b="1"/>
            </a:lvl8pPr>
            <a:lvl9pPr marL="3566160" indent="0">
              <a:buNone/>
              <a:defRPr sz="15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340" b="1"/>
            </a:lvl1pPr>
            <a:lvl2pPr marL="445770" indent="0">
              <a:buNone/>
              <a:defRPr sz="1950" b="1"/>
            </a:lvl2pPr>
            <a:lvl3pPr marL="891540" indent="0">
              <a:buNone/>
              <a:defRPr sz="1755" b="1"/>
            </a:lvl3pPr>
            <a:lvl4pPr marL="1337310" indent="0">
              <a:buNone/>
              <a:defRPr sz="1560" b="1"/>
            </a:lvl4pPr>
            <a:lvl5pPr marL="1783080" indent="0">
              <a:buNone/>
              <a:defRPr sz="1560" b="1"/>
            </a:lvl5pPr>
            <a:lvl6pPr marL="2228850" indent="0">
              <a:buNone/>
              <a:defRPr sz="1560" b="1"/>
            </a:lvl6pPr>
            <a:lvl7pPr marL="2674620" indent="0">
              <a:buNone/>
              <a:defRPr sz="1560" b="1"/>
            </a:lvl7pPr>
            <a:lvl8pPr marL="3120390" indent="0">
              <a:buNone/>
              <a:defRPr sz="1560" b="1"/>
            </a:lvl8pPr>
            <a:lvl9pPr marL="3566160" indent="0">
              <a:buNone/>
              <a:defRPr sz="15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02AD8-0D7D-4AE4-A162-0C2C55B2B7C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Lm Ashab Uddin Ridoy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51EB-0EE9-44B6-8FDC-DC88A358443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419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EF37C-F6D2-447D-85B2-85F8FB0B1BE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Lm Ashab Uddin Ridoy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51EB-0EE9-44B6-8FDC-DC88A358443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662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E6162-C472-48F8-9AFB-9F29E498530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Lm Ashab Uddin Ridoy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51EB-0EE9-44B6-8FDC-DC88A358443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372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1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120"/>
            </a:lvl1pPr>
            <a:lvl2pPr>
              <a:defRPr sz="2730"/>
            </a:lvl2pPr>
            <a:lvl3pPr>
              <a:defRPr sz="2340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560"/>
            </a:lvl1pPr>
            <a:lvl2pPr marL="445770" indent="0">
              <a:buNone/>
              <a:defRPr sz="1365"/>
            </a:lvl2pPr>
            <a:lvl3pPr marL="891540" indent="0">
              <a:buNone/>
              <a:defRPr sz="1170"/>
            </a:lvl3pPr>
            <a:lvl4pPr marL="1337310" indent="0">
              <a:buNone/>
              <a:defRPr sz="975"/>
            </a:lvl4pPr>
            <a:lvl5pPr marL="1783080" indent="0">
              <a:buNone/>
              <a:defRPr sz="975"/>
            </a:lvl5pPr>
            <a:lvl6pPr marL="2228850" indent="0">
              <a:buNone/>
              <a:defRPr sz="975"/>
            </a:lvl6pPr>
            <a:lvl7pPr marL="2674620" indent="0">
              <a:buNone/>
              <a:defRPr sz="975"/>
            </a:lvl7pPr>
            <a:lvl8pPr marL="3120390" indent="0">
              <a:buNone/>
              <a:defRPr sz="975"/>
            </a:lvl8pPr>
            <a:lvl9pPr marL="3566160" indent="0">
              <a:buNone/>
              <a:defRPr sz="9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BFF01-C485-49C9-A6DF-F037F7C4D0E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Lm Ashab Uddin Ridoy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51EB-0EE9-44B6-8FDC-DC88A358443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760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1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120"/>
            </a:lvl1pPr>
            <a:lvl2pPr marL="445770" indent="0">
              <a:buNone/>
              <a:defRPr sz="2730"/>
            </a:lvl2pPr>
            <a:lvl3pPr marL="891540" indent="0">
              <a:buNone/>
              <a:defRPr sz="2340"/>
            </a:lvl3pPr>
            <a:lvl4pPr marL="1337310" indent="0">
              <a:buNone/>
              <a:defRPr sz="1950"/>
            </a:lvl4pPr>
            <a:lvl5pPr marL="1783080" indent="0">
              <a:buNone/>
              <a:defRPr sz="1950"/>
            </a:lvl5pPr>
            <a:lvl6pPr marL="2228850" indent="0">
              <a:buNone/>
              <a:defRPr sz="1950"/>
            </a:lvl6pPr>
            <a:lvl7pPr marL="2674620" indent="0">
              <a:buNone/>
              <a:defRPr sz="1950"/>
            </a:lvl7pPr>
            <a:lvl8pPr marL="3120390" indent="0">
              <a:buNone/>
              <a:defRPr sz="1950"/>
            </a:lvl8pPr>
            <a:lvl9pPr marL="3566160" indent="0">
              <a:buNone/>
              <a:defRPr sz="195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560"/>
            </a:lvl1pPr>
            <a:lvl2pPr marL="445770" indent="0">
              <a:buNone/>
              <a:defRPr sz="1365"/>
            </a:lvl2pPr>
            <a:lvl3pPr marL="891540" indent="0">
              <a:buNone/>
              <a:defRPr sz="1170"/>
            </a:lvl3pPr>
            <a:lvl4pPr marL="1337310" indent="0">
              <a:buNone/>
              <a:defRPr sz="975"/>
            </a:lvl4pPr>
            <a:lvl5pPr marL="1783080" indent="0">
              <a:buNone/>
              <a:defRPr sz="975"/>
            </a:lvl5pPr>
            <a:lvl6pPr marL="2228850" indent="0">
              <a:buNone/>
              <a:defRPr sz="975"/>
            </a:lvl6pPr>
            <a:lvl7pPr marL="2674620" indent="0">
              <a:buNone/>
              <a:defRPr sz="975"/>
            </a:lvl7pPr>
            <a:lvl8pPr marL="3120390" indent="0">
              <a:buNone/>
              <a:defRPr sz="975"/>
            </a:lvl8pPr>
            <a:lvl9pPr marL="3566160" indent="0">
              <a:buNone/>
              <a:defRPr sz="9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8207C-6F9F-407C-864C-BEC829F36CC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Lm Ashab Uddin Ridoy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51EB-0EE9-44B6-8FDC-DC88A358443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730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Blur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1B187-E367-4D92-AA26-B0BD841BE84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Lm Ashab Uddin Ridoy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F51EB-0EE9-44B6-8FDC-DC88A358443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999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hf sldNum="0" hdr="0" dt="0"/>
  <p:txStyles>
    <p:titleStyle>
      <a:lvl1pPr algn="l" defTabSz="891540" rtl="0" eaLnBrk="1" latinLnBrk="0" hangingPunct="1">
        <a:lnSpc>
          <a:spcPct val="90000"/>
        </a:lnSpc>
        <a:spcBef>
          <a:spcPct val="0"/>
        </a:spcBef>
        <a:buNone/>
        <a:defRPr sz="42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2885" indent="-222885" algn="l" defTabSz="891540" rtl="0" eaLnBrk="1" latinLnBrk="0" hangingPunct="1">
        <a:lnSpc>
          <a:spcPct val="90000"/>
        </a:lnSpc>
        <a:spcBef>
          <a:spcPts val="975"/>
        </a:spcBef>
        <a:buFont typeface="Arial" panose="020B0604020202020204" pitchFamily="34" charset="0"/>
        <a:buChar char="•"/>
        <a:defRPr sz="2730" kern="1200">
          <a:solidFill>
            <a:schemeClr val="tx1"/>
          </a:solidFill>
          <a:latin typeface="+mn-lt"/>
          <a:ea typeface="+mn-ea"/>
          <a:cs typeface="+mn-cs"/>
        </a:defRPr>
      </a:lvl1pPr>
      <a:lvl2pPr marL="66865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2340" kern="1200">
          <a:solidFill>
            <a:schemeClr val="tx1"/>
          </a:solidFill>
          <a:latin typeface="+mn-lt"/>
          <a:ea typeface="+mn-ea"/>
          <a:cs typeface="+mn-cs"/>
        </a:defRPr>
      </a:lvl2pPr>
      <a:lvl3pPr marL="111442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56019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755" kern="1200">
          <a:solidFill>
            <a:schemeClr val="tx1"/>
          </a:solidFill>
          <a:latin typeface="+mn-lt"/>
          <a:ea typeface="+mn-ea"/>
          <a:cs typeface="+mn-cs"/>
        </a:defRPr>
      </a:lvl4pPr>
      <a:lvl5pPr marL="200596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755" kern="1200">
          <a:solidFill>
            <a:schemeClr val="tx1"/>
          </a:solidFill>
          <a:latin typeface="+mn-lt"/>
          <a:ea typeface="+mn-ea"/>
          <a:cs typeface="+mn-cs"/>
        </a:defRPr>
      </a:lvl5pPr>
      <a:lvl6pPr marL="245173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755" kern="1200">
          <a:solidFill>
            <a:schemeClr val="tx1"/>
          </a:solidFill>
          <a:latin typeface="+mn-lt"/>
          <a:ea typeface="+mn-ea"/>
          <a:cs typeface="+mn-cs"/>
        </a:defRPr>
      </a:lvl6pPr>
      <a:lvl7pPr marL="289750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755" kern="1200">
          <a:solidFill>
            <a:schemeClr val="tx1"/>
          </a:solidFill>
          <a:latin typeface="+mn-lt"/>
          <a:ea typeface="+mn-ea"/>
          <a:cs typeface="+mn-cs"/>
        </a:defRPr>
      </a:lvl7pPr>
      <a:lvl8pPr marL="334327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755" kern="1200">
          <a:solidFill>
            <a:schemeClr val="tx1"/>
          </a:solidFill>
          <a:latin typeface="+mn-lt"/>
          <a:ea typeface="+mn-ea"/>
          <a:cs typeface="+mn-cs"/>
        </a:defRPr>
      </a:lvl8pPr>
      <a:lvl9pPr marL="378904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75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1pPr>
      <a:lvl2pPr marL="44577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2pPr>
      <a:lvl3pPr marL="89154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3pPr>
      <a:lvl4pPr marL="133731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4pPr>
      <a:lvl5pPr marL="178308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5pPr>
      <a:lvl6pPr marL="222885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7pPr>
      <a:lvl8pPr marL="312039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8pPr>
      <a:lvl9pPr marL="356616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790967" y="599364"/>
            <a:ext cx="6271146" cy="99060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3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5748" y="1848133"/>
            <a:ext cx="9116704" cy="4838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186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2" y="502861"/>
            <a:ext cx="3606638" cy="26479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4701" y="609600"/>
            <a:ext cx="3811428" cy="2362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626" y="3306602"/>
            <a:ext cx="4026231" cy="26260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2" y="3245081"/>
            <a:ext cx="3606638" cy="2687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5053012" y="1"/>
            <a:ext cx="25669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>
                <a:latin typeface="NikoshBAN" pitchFamily="2" charset="0"/>
                <a:cs typeface="NikoshBAN" pitchFamily="2" charset="0"/>
              </a:rPr>
              <a:t>বাঁশ ও বেত শিল্প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57400" y="6027004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 তো এ গুলো কিসের </a:t>
            </a:r>
            <a:r>
              <a:rPr lang="en-US" sz="3200" b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তৈ</a:t>
            </a:r>
            <a:r>
              <a:rPr lang="bn-BD" sz="3200" b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রি</a:t>
            </a:r>
            <a:r>
              <a:rPr lang="bn-BD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32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659" y="609600"/>
            <a:ext cx="3603300" cy="2362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5514" y="3429000"/>
            <a:ext cx="3628964" cy="25036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87716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433" y="1828800"/>
            <a:ext cx="5457967" cy="45311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1417" y="1828801"/>
            <a:ext cx="5542009" cy="46009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4686300" y="457201"/>
            <a:ext cx="30099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b="1" dirty="0">
                <a:latin typeface="NikoshBAN" pitchFamily="2" charset="0"/>
                <a:cs typeface="NikoshBAN" pitchFamily="2" charset="0"/>
              </a:rPr>
              <a:t>ঝিনুক শিল্প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68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54" y="1733205"/>
            <a:ext cx="5280546" cy="46084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2699" y="1740578"/>
            <a:ext cx="5265193" cy="45950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5181599" y="440141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dirty="0">
                <a:latin typeface="NikoshBAN" pitchFamily="2" charset="0"/>
                <a:cs typeface="NikoshBAN" pitchFamily="2" charset="0"/>
              </a:rPr>
              <a:t>তাঁত শিল্প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886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800" y="270893"/>
            <a:ext cx="7848600" cy="1752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দলীয় কাজ</a:t>
            </a:r>
            <a:endParaRPr lang="en-US" sz="88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7673" y="2514600"/>
            <a:ext cx="11095628" cy="3810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honar Bangla" pitchFamily="34" charset="0"/>
                <a:cs typeface="Shonar Bangla" pitchFamily="34" charset="0"/>
              </a:rPr>
              <a:t>&gt;তাঁত </a:t>
            </a:r>
            <a:r>
              <a:rPr lang="bn-BD" sz="6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honar Bangla" pitchFamily="34" charset="0"/>
                <a:cs typeface="Shonar Bangla" pitchFamily="34" charset="0"/>
              </a:rPr>
              <a:t>শিল্পের</a:t>
            </a:r>
            <a:r>
              <a:rPr lang="en-US" sz="6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66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honar Bangla" pitchFamily="34" charset="0"/>
                <a:cs typeface="Shonar Bangla" pitchFamily="34" charset="0"/>
              </a:rPr>
              <a:t>উপর</a:t>
            </a:r>
            <a:r>
              <a:rPr lang="en-US" sz="6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honar Bangla" pitchFamily="34" charset="0"/>
                <a:cs typeface="Shonar Bangla" pitchFamily="34" charset="0"/>
              </a:rPr>
              <a:t> ৭টি </a:t>
            </a:r>
            <a:r>
              <a:rPr lang="en-US" sz="66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honar Bangla" pitchFamily="34" charset="0"/>
                <a:cs typeface="Shonar Bangla" pitchFamily="34" charset="0"/>
              </a:rPr>
              <a:t>বাক্য</a:t>
            </a:r>
            <a:r>
              <a:rPr lang="en-US" sz="6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66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honar Bangla" pitchFamily="34" charset="0"/>
                <a:cs typeface="Shonar Bangla" pitchFamily="34" charset="0"/>
              </a:rPr>
              <a:t>লিখো</a:t>
            </a:r>
            <a:r>
              <a:rPr lang="en-US" sz="6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honar Bangla" pitchFamily="34" charset="0"/>
                <a:cs typeface="Shonar Bangla" pitchFamily="34" charset="0"/>
              </a:rPr>
              <a:t>।</a:t>
            </a:r>
            <a:r>
              <a:rPr lang="bn-BD" sz="6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honar Bangla" pitchFamily="34" charset="0"/>
                <a:cs typeface="Shonar Bangla" pitchFamily="34" charset="0"/>
              </a:rPr>
              <a:t> </a:t>
            </a:r>
            <a:endParaRPr lang="en-US" sz="66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0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017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657600" y="533400"/>
            <a:ext cx="4343400" cy="12192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88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89160" y="2057400"/>
            <a:ext cx="9202004" cy="108550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6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১/ কুটির শিল্প কী?</a:t>
            </a:r>
            <a:endParaRPr lang="en-US" sz="6000" b="1" dirty="0">
              <a:solidFill>
                <a:schemeClr val="tx1">
                  <a:lumMod val="75000"/>
                  <a:lumOff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89160" y="3390899"/>
            <a:ext cx="9202004" cy="92267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6000" b="1" dirty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২/ কুটির শিল্পের ৩টি ক্ষেত্রের নাম বল।</a:t>
            </a:r>
            <a:endParaRPr lang="en-US" sz="6000" b="1" dirty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89160" y="4495800"/>
            <a:ext cx="9202004" cy="9769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6000" b="1" dirty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৩/ কুটির শিল্পের ২টি বৈশিষ্ট্য বল।</a:t>
            </a:r>
            <a:endParaRPr lang="en-US" sz="6000" b="1" dirty="0">
              <a:solidFill>
                <a:schemeClr val="accent4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118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7-Point Star 3"/>
          <p:cNvSpPr/>
          <p:nvPr/>
        </p:nvSpPr>
        <p:spPr>
          <a:xfrm>
            <a:off x="1692322" y="222913"/>
            <a:ext cx="8352430" cy="2206388"/>
          </a:xfrm>
          <a:prstGeom prst="star7">
            <a:avLst>
              <a:gd name="adj" fmla="val 28618"/>
              <a:gd name="hf" fmla="val 102572"/>
              <a:gd name="vf" fmla="val 10521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72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Flowchart: Predefined Process 1"/>
          <p:cNvSpPr/>
          <p:nvPr/>
        </p:nvSpPr>
        <p:spPr>
          <a:xfrm>
            <a:off x="423081" y="3048000"/>
            <a:ext cx="11505062" cy="2209800"/>
          </a:xfrm>
          <a:prstGeom prst="flowChartPredefinedProcess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কুটির শিল্পের উপযুক্ত ক্ষেত্রসমূহ উদাহরনসহ </a:t>
            </a: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২টির </a:t>
            </a:r>
            <a:r>
              <a:rPr lang="bn-BD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বর্ননা </a:t>
            </a:r>
            <a:r>
              <a:rPr lang="en-US" sz="4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খাতায়</a:t>
            </a: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আসবে</a:t>
            </a:r>
            <a:r>
              <a:rPr lang="bn-BD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846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8525" y="1774208"/>
            <a:ext cx="7779223" cy="45378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9"/>
          <p:cNvSpPr txBox="1"/>
          <p:nvPr/>
        </p:nvSpPr>
        <p:spPr>
          <a:xfrm>
            <a:off x="-495866" y="-489425"/>
            <a:ext cx="914399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      </a:t>
            </a:r>
            <a:r>
              <a:rPr lang="bn-BD" sz="166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66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660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15904" y="545910"/>
            <a:ext cx="55682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54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9709" y="900752"/>
            <a:ext cx="1788918" cy="20608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7383439" y="3084394"/>
            <a:ext cx="4121624" cy="378565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</a:p>
          <a:p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ব্যবসায়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উদ্যোগ</a:t>
            </a:r>
            <a:endParaRPr lang="en-US" sz="4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সপ্তম</a:t>
            </a:r>
            <a:endParaRPr lang="en-US" sz="4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শিল্প</a:t>
            </a:r>
            <a:endParaRPr lang="en-US" sz="4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2387" y="4230806"/>
            <a:ext cx="6100549" cy="230832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এলএম</a:t>
            </a:r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আছহাব</a:t>
            </a:r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উদ্দিন</a:t>
            </a:r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হৃদয়</a:t>
            </a:r>
            <a:endParaRPr lang="en-US" sz="4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4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পেকুয়া</a:t>
            </a:r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বালিকা</a:t>
            </a:r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0385" y="1121106"/>
            <a:ext cx="2332275" cy="31097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Lm Ashab Uddin Ridoy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722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Lm Ashab Uddin Ridoy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93074" y="313899"/>
            <a:ext cx="72196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…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450" y="1492593"/>
            <a:ext cx="4032345" cy="23041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6681" y="4039831"/>
            <a:ext cx="4040399" cy="21016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450" y="4052154"/>
            <a:ext cx="4032345" cy="20893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6682" y="1492593"/>
            <a:ext cx="4040399" cy="22918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8306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96035" y="214566"/>
            <a:ext cx="100993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….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09582" y="768564"/>
            <a:ext cx="574570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কুটির</a:t>
            </a:r>
            <a:r>
              <a:rPr lang="en-US" sz="13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3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শিল্প</a:t>
            </a:r>
            <a:endParaRPr lang="en-US" sz="13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5460" y="2763923"/>
            <a:ext cx="7248293" cy="35683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89040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81400" y="457200"/>
            <a:ext cx="5486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en-US" sz="96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…</a:t>
            </a:r>
            <a:endParaRPr lang="en-US" sz="96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9643" y="2668945"/>
            <a:ext cx="1153235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i="1" dirty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এই পাঠ শেষে শিক্ষা</a:t>
            </a:r>
            <a:r>
              <a:rPr lang="en-US" sz="4800" b="1" i="1" dirty="0" err="1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র্থী</a:t>
            </a:r>
            <a:r>
              <a:rPr lang="bn-BD" sz="4800" b="1" i="1" dirty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রা...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bn-BD" sz="4800" b="1" dirty="0">
                <a:latin typeface="NikoshBAN" pitchFamily="2" charset="0"/>
                <a:cs typeface="NikoshBAN" pitchFamily="2" charset="0"/>
              </a:rPr>
              <a:t>কুটির </a:t>
            </a:r>
            <a:r>
              <a:rPr lang="bn-BD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শিল্প </a:t>
            </a:r>
            <a:r>
              <a:rPr lang="bn-BD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</a:t>
            </a:r>
            <a:r>
              <a:rPr lang="en-US" sz="48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ী</a:t>
            </a:r>
            <a:r>
              <a:rPr lang="bn-BD" sz="48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 </a:t>
            </a:r>
            <a:r>
              <a:rPr lang="bn-BD" sz="4800" b="1" dirty="0">
                <a:latin typeface="NikoshBAN" pitchFamily="2" charset="0"/>
                <a:cs typeface="NikoshBAN" pitchFamily="2" charset="0"/>
              </a:rPr>
              <a:t>বলতে 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;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bn-BD" sz="4800" b="1" dirty="0">
                <a:latin typeface="NikoshBAN" pitchFamily="2" charset="0"/>
                <a:cs typeface="NikoshBAN" pitchFamily="2" charset="0"/>
              </a:rPr>
              <a:t>কুটির </a:t>
            </a:r>
            <a:r>
              <a:rPr lang="bn-BD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শিল্পের বৈশিষ্ট্য </a:t>
            </a:r>
            <a:r>
              <a:rPr lang="bn-BD" sz="4800" b="1" dirty="0">
                <a:latin typeface="NikoshBAN" pitchFamily="2" charset="0"/>
                <a:cs typeface="NikoshBAN" pitchFamily="2" charset="0"/>
              </a:rPr>
              <a:t>ব্যাখ্যা করতে 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;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bn-BD" sz="4400" b="1" dirty="0">
                <a:latin typeface="NikoshBAN" pitchFamily="2" charset="0"/>
                <a:cs typeface="NikoshBAN" pitchFamily="2" charset="0"/>
              </a:rPr>
              <a:t>কুটির </a:t>
            </a:r>
            <a:r>
              <a:rPr lang="bn-BD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শিল্পের উপযুক্ত ক্ষেত্রগুলো </a:t>
            </a:r>
            <a:r>
              <a:rPr lang="bn-BD" sz="4400" b="1" dirty="0">
                <a:latin typeface="NikoshBAN" pitchFamily="2" charset="0"/>
                <a:cs typeface="NikoshBAN" pitchFamily="2" charset="0"/>
              </a:rPr>
              <a:t>চিহ্নিত করতে পারবে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387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5317932" y="2133600"/>
            <a:ext cx="1981200" cy="1676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কুটির শিল্পের বৈশিষ্ট্য</a:t>
            </a:r>
            <a:endParaRPr lang="en-US" sz="36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ular Callout 3"/>
          <p:cNvSpPr/>
          <p:nvPr/>
        </p:nvSpPr>
        <p:spPr>
          <a:xfrm rot="3776982">
            <a:off x="2106617" y="3087313"/>
            <a:ext cx="2604934" cy="1910815"/>
          </a:xfrm>
          <a:prstGeom prst="wedgeRoundRectCallout">
            <a:avLst>
              <a:gd name="adj1" fmla="val 6316"/>
              <a:gd name="adj2" fmla="val -101828"/>
              <a:gd name="adj3" fmla="val 16667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bn-BD" sz="36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দেশীয় প্রযুক্তির ব্যবহার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ular Callout 4"/>
          <p:cNvSpPr/>
          <p:nvPr/>
        </p:nvSpPr>
        <p:spPr>
          <a:xfrm rot="20935854">
            <a:off x="5355852" y="4277965"/>
            <a:ext cx="2618611" cy="1734192"/>
          </a:xfrm>
          <a:prstGeom prst="wedgeRoundRectCallout">
            <a:avLst>
              <a:gd name="adj1" fmla="val 798"/>
              <a:gd name="adj2" fmla="val -68340"/>
              <a:gd name="adj3" fmla="val 16667"/>
            </a:avLst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rgbClr val="1F0B0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স্থা</a:t>
            </a:r>
            <a:r>
              <a:rPr lang="bn-BD" sz="3600" dirty="0">
                <a:solidFill>
                  <a:srgbClr val="1F0B0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নীয় কাঁচামাল ব্যবহার</a:t>
            </a:r>
            <a:endParaRPr lang="en-US" sz="3600" dirty="0">
              <a:solidFill>
                <a:srgbClr val="1F0B0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 rot="1344633">
            <a:off x="7182516" y="585660"/>
            <a:ext cx="1981200" cy="1295400"/>
          </a:xfrm>
          <a:prstGeom prst="wedgeRoundRectCallout">
            <a:avLst>
              <a:gd name="adj1" fmla="val -47385"/>
              <a:gd name="adj2" fmla="val 109363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পরিবার কেন্দ্রীক</a:t>
            </a:r>
            <a:endParaRPr lang="en-US" sz="36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ular Callout 6"/>
          <p:cNvSpPr/>
          <p:nvPr/>
        </p:nvSpPr>
        <p:spPr>
          <a:xfrm rot="19702796">
            <a:off x="3360593" y="598390"/>
            <a:ext cx="2774011" cy="1448981"/>
          </a:xfrm>
          <a:prstGeom prst="wedgeRoundRectCallout">
            <a:avLst>
              <a:gd name="adj1" fmla="val 10602"/>
              <a:gd name="adj2" fmla="val 89522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মূলধন সর্বোচ্চ ৫ লক্ষ টাকা</a:t>
            </a:r>
            <a:endParaRPr lang="en-US" sz="36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8116581" y="2524639"/>
            <a:ext cx="2322819" cy="1518081"/>
          </a:xfrm>
          <a:prstGeom prst="wedgeRoundRectCallout">
            <a:avLst>
              <a:gd name="adj1" fmla="val -87576"/>
              <a:gd name="adj2" fmla="val -6155"/>
              <a:gd name="adj3" fmla="val 16667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সর্বোচ্চ জনবল ১০জন</a:t>
            </a:r>
            <a:endParaRPr lang="en-US" sz="3600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6231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890" y="300154"/>
            <a:ext cx="4706097" cy="29764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397757"/>
            <a:ext cx="4408227" cy="28788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70"/>
          <a:stretch/>
        </p:blipFill>
        <p:spPr>
          <a:xfrm>
            <a:off x="1282889" y="3429001"/>
            <a:ext cx="4706097" cy="30053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3429000"/>
            <a:ext cx="4408227" cy="30053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11"/>
          <p:cNvSpPr txBox="1"/>
          <p:nvPr/>
        </p:nvSpPr>
        <p:spPr>
          <a:xfrm rot="18388132">
            <a:off x="-988324" y="1061229"/>
            <a:ext cx="32765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মৃৎ শিল্প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57400" y="6027004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 তো এ গুলো কিসের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তৈ</a:t>
            </a:r>
            <a:r>
              <a:rPr lang="bn-BD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রি?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428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504" y="425727"/>
            <a:ext cx="4247076" cy="275053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1" y="425727"/>
            <a:ext cx="3976210" cy="277467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86100" y="32004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>
                <a:latin typeface="NikoshBAN" pitchFamily="2" charset="0"/>
                <a:cs typeface="NikoshBAN" pitchFamily="2" charset="0"/>
              </a:rPr>
              <a:t>পাটের  দোলনা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64689" y="317626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>
                <a:latin typeface="NikoshBAN" pitchFamily="2" charset="0"/>
                <a:cs typeface="NikoshBAN" pitchFamily="2" charset="0"/>
              </a:rPr>
              <a:t>নক্‌শি কাঁথা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1" y="3981450"/>
            <a:ext cx="3767453" cy="229199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504" y="4038600"/>
            <a:ext cx="4247076" cy="233071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895600" y="6369318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>
                <a:latin typeface="NikoshBAN" pitchFamily="2" charset="0"/>
                <a:cs typeface="NikoshBAN" pitchFamily="2" charset="0"/>
              </a:rPr>
              <a:t>হাতে তৈরি পুতুল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916839" y="6273444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>
                <a:latin typeface="NikoshBAN" pitchFamily="2" charset="0"/>
                <a:cs typeface="NikoshBAN" pitchFamily="2" charset="0"/>
              </a:rPr>
              <a:t>পাটের থলে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18813597">
            <a:off x="0" y="1213682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b="1" dirty="0">
                <a:latin typeface="NikoshBAN" pitchFamily="2" charset="0"/>
                <a:cs typeface="NikoshBAN" pitchFamily="2" charset="0"/>
              </a:rPr>
              <a:t>হস্ত শিল্প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84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00325" y="314325"/>
            <a:ext cx="6629400" cy="16764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একক কাজ</a:t>
            </a:r>
            <a:endParaRPr lang="en-US" sz="72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6603" y="2889248"/>
            <a:ext cx="11286698" cy="2895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4800" dirty="0">
              <a:latin typeface="Shonar Bangla" pitchFamily="34" charset="0"/>
              <a:cs typeface="Shonar Bangla" pitchFamily="34" charset="0"/>
            </a:endParaRPr>
          </a:p>
          <a:p>
            <a:pPr algn="ctr"/>
            <a:r>
              <a:rPr lang="bn-BD" sz="4800" dirty="0">
                <a:latin typeface="Shonar Bangla" pitchFamily="34" charset="0"/>
                <a:cs typeface="Shonar Bangla" pitchFamily="34" charset="0"/>
              </a:rPr>
              <a:t>&gt;মৃৎ  শিল্প ও হস্ত শিল্পের মধ্যে পার্থক্য কী । </a:t>
            </a:r>
          </a:p>
          <a:p>
            <a:pPr algn="ctr"/>
            <a:endParaRPr lang="en-US" sz="4800" dirty="0"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930525"/>
            <a:ext cx="3114675" cy="127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4168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8433</TotalTime>
  <Words>192</Words>
  <Application>Microsoft Office PowerPoint</Application>
  <PresentationFormat>Widescreen</PresentationFormat>
  <Paragraphs>51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NikoshBAN</vt:lpstr>
      <vt:lpstr>Shonar Bangla</vt:lpstr>
      <vt:lpstr>Wingdings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MADRASHA</dc:creator>
  <cp:lastModifiedBy>Lm Ashab Uddin Ridoy</cp:lastModifiedBy>
  <cp:revision>1108</cp:revision>
  <dcterms:created xsi:type="dcterms:W3CDTF">2019-05-27T04:34:07Z</dcterms:created>
  <dcterms:modified xsi:type="dcterms:W3CDTF">2019-10-25T12:50:37Z</dcterms:modified>
</cp:coreProperties>
</file>