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64" r:id="rId5"/>
    <p:sldId id="265" r:id="rId6"/>
    <p:sldId id="268" r:id="rId7"/>
    <p:sldId id="267" r:id="rId8"/>
    <p:sldId id="259" r:id="rId9"/>
    <p:sldId id="260" r:id="rId10"/>
    <p:sldId id="261" r:id="rId11"/>
    <p:sldId id="262" r:id="rId12"/>
    <p:sldId id="263" r:id="rId13"/>
    <p:sldId id="269" r:id="rId14"/>
    <p:sldId id="270"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888" y="-6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32583453-EBD8-4A65-BF0A-F0D6422206FC}" type="datetimeFigureOut">
              <a:rPr lang="en-US" smtClean="0"/>
              <a:pPr/>
              <a:t>8/22/2019</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1F23CC00-2148-4A78-89D5-2BCC397F2DDE}"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2583453-EBD8-4A65-BF0A-F0D6422206FC}" type="datetimeFigureOut">
              <a:rPr lang="en-US" smtClean="0"/>
              <a:pPr/>
              <a:t>8/22/2019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23CC00-2148-4A78-89D5-2BCC397F2DD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2583453-EBD8-4A65-BF0A-F0D6422206FC}" type="datetimeFigureOut">
              <a:rPr lang="en-US" smtClean="0"/>
              <a:pPr/>
              <a:t>8/22/2019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23CC00-2148-4A78-89D5-2BCC397F2DD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2583453-EBD8-4A65-BF0A-F0D6422206FC}" type="datetimeFigureOut">
              <a:rPr lang="en-US" smtClean="0"/>
              <a:pPr/>
              <a:t>8/22/2019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23CC00-2148-4A78-89D5-2BCC397F2DD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2583453-EBD8-4A65-BF0A-F0D6422206FC}" type="datetimeFigureOut">
              <a:rPr lang="en-US" smtClean="0"/>
              <a:pPr/>
              <a:t>8/22/2019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23CC00-2148-4A78-89D5-2BCC397F2DDE}"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2583453-EBD8-4A65-BF0A-F0D6422206FC}" type="datetimeFigureOut">
              <a:rPr lang="en-US" smtClean="0"/>
              <a:pPr/>
              <a:t>8/22/2019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23CC00-2148-4A78-89D5-2BCC397F2DD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2583453-EBD8-4A65-BF0A-F0D6422206FC}" type="datetimeFigureOut">
              <a:rPr lang="en-US" smtClean="0"/>
              <a:pPr/>
              <a:t>8/22/2019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F23CC00-2148-4A78-89D5-2BCC397F2DD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2583453-EBD8-4A65-BF0A-F0D6422206FC}" type="datetimeFigureOut">
              <a:rPr lang="en-US" smtClean="0"/>
              <a:pPr/>
              <a:t>8/22/2019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23CC00-2148-4A78-89D5-2BCC397F2DD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583453-EBD8-4A65-BF0A-F0D6422206FC}" type="datetimeFigureOut">
              <a:rPr lang="en-US" smtClean="0"/>
              <a:pPr/>
              <a:t>8/22/2019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F23CC00-2148-4A78-89D5-2BCC397F2DD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2583453-EBD8-4A65-BF0A-F0D6422206FC}" type="datetimeFigureOut">
              <a:rPr lang="en-US" smtClean="0"/>
              <a:pPr/>
              <a:t>8/22/2019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23CC00-2148-4A78-89D5-2BCC397F2DD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2583453-EBD8-4A65-BF0A-F0D6422206FC}" type="datetimeFigureOut">
              <a:rPr lang="en-US" smtClean="0"/>
              <a:pPr/>
              <a:t>8/22/2019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1F23CC00-2148-4A78-89D5-2BCC397F2DDE}"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2583453-EBD8-4A65-BF0A-F0D6422206FC}" type="datetimeFigureOut">
              <a:rPr lang="en-US" smtClean="0"/>
              <a:pPr/>
              <a:t>8/22/2019</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F23CC00-2148-4A78-89D5-2BCC397F2DDE}"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https://en.wikipedia.org/wiki/Museum_of_Rajas'" TargetMode="External"/><Relationship Id="rId1" Type="http://schemas.openxmlformats.org/officeDocument/2006/relationships/slideLayout" Target="../slideLayouts/slideLayout7.xml"/><Relationship Id="rId4" Type="http://schemas.openxmlformats.org/officeDocument/2006/relationships/image" Target="../media/image11.jpeg"/></Relationships>
</file>

<file path=ppt/slides/_rels/slide11.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hyperlink" Target="https://en.wikipedia.org/wiki/Cinema_of_West_Bengal" TargetMode="External"/><Relationship Id="rId7" Type="http://schemas.openxmlformats.org/officeDocument/2006/relationships/image" Target="../media/image12.jpeg"/><Relationship Id="rId2" Type="http://schemas.openxmlformats.org/officeDocument/2006/relationships/hyperlink" Target="https://en.wikipedia.org/wiki/Washington_Bangla_Radio_on_Internet" TargetMode="External"/><Relationship Id="rId1" Type="http://schemas.openxmlformats.org/officeDocument/2006/relationships/slideLayout" Target="../slideLayouts/slideLayout7.xml"/><Relationship Id="rId6" Type="http://schemas.openxmlformats.org/officeDocument/2006/relationships/hyperlink" Target="https://en.wikipedia.org/wiki/Ruhul_Amin_(film_director)" TargetMode="External"/><Relationship Id="rId5" Type="http://schemas.openxmlformats.org/officeDocument/2006/relationships/hyperlink" Target="https://en.wikipedia.org/wiki/Mithun_Chakraborty" TargetMode="External"/><Relationship Id="rId4" Type="http://schemas.openxmlformats.org/officeDocument/2006/relationships/hyperlink" Target="https://en.wikipedia.org/wiki/Hason_Raja_(film)" TargetMode="External"/><Relationship Id="rId9" Type="http://schemas.openxmlformats.org/officeDocument/2006/relationships/image" Target="../media/image14.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s://en.wikipedia.org/wiki/Assam" TargetMode="External"/><Relationship Id="rId2" Type="http://schemas.openxmlformats.org/officeDocument/2006/relationships/hyperlink" Target="https://en.wikipedia.org/wiki/1897_Assam_earthquake" TargetMode="External"/><Relationship Id="rId1" Type="http://schemas.openxmlformats.org/officeDocument/2006/relationships/slideLayout" Target="../slideLayouts/slideLayout7.xml"/><Relationship Id="rId5" Type="http://schemas.openxmlformats.org/officeDocument/2006/relationships/hyperlink" Target="https://en.wikipedia.org/wiki/Brahmaputra" TargetMode="External"/><Relationship Id="rId4" Type="http://schemas.openxmlformats.org/officeDocument/2006/relationships/hyperlink" Target="https://en.wikipedia.org/wiki/Sylhe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chandan\Desktop\flower\aa.jpg"/>
          <p:cNvPicPr>
            <a:picLocks noChangeAspect="1" noChangeArrowheads="1"/>
          </p:cNvPicPr>
          <p:nvPr/>
        </p:nvPicPr>
        <p:blipFill>
          <a:blip r:embed="rId2"/>
          <a:srcRect/>
          <a:stretch>
            <a:fillRect/>
          </a:stretch>
        </p:blipFill>
        <p:spPr bwMode="auto">
          <a:xfrm>
            <a:off x="0" y="20927"/>
            <a:ext cx="9220200" cy="6837073"/>
          </a:xfrm>
          <a:prstGeom prst="rect">
            <a:avLst/>
          </a:prstGeom>
          <a:ln w="228600" cap="sq" cmpd="thickThin">
            <a:solidFill>
              <a:srgbClr val="000000"/>
            </a:solidFill>
            <a:prstDash val="solid"/>
            <a:miter lim="800000"/>
          </a:ln>
          <a:effectLst>
            <a:innerShdw blurRad="76200">
              <a:srgbClr val="000000"/>
            </a:innerShdw>
          </a:effectLst>
        </p:spPr>
      </p:pic>
      <p:sp>
        <p:nvSpPr>
          <p:cNvPr id="3" name="TextBox 2"/>
          <p:cNvSpPr txBox="1"/>
          <p:nvPr/>
        </p:nvSpPr>
        <p:spPr>
          <a:xfrm>
            <a:off x="0" y="0"/>
            <a:ext cx="9144000" cy="6858000"/>
          </a:xfrm>
          <a:prstGeom prst="rect">
            <a:avLst/>
          </a:prstGeom>
          <a:noFill/>
        </p:spPr>
        <p:txBody>
          <a:bodyPr wrap="square" rtlCol="0">
            <a:prstTxWarp prst="textCirclePour">
              <a:avLst/>
            </a:prstTxWarp>
            <a:spAutoFit/>
          </a:bodyPr>
          <a:lstStyle/>
          <a:p>
            <a:r>
              <a:rPr lang="en-US" sz="3600" dirty="0" smtClean="0"/>
              <a:t> </a:t>
            </a:r>
            <a:r>
              <a:rPr lang="en-US" sz="6000" dirty="0" smtClean="0"/>
              <a:t>WELCOME</a:t>
            </a:r>
            <a:endParaRPr lang="en-US" sz="6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0"/>
                                        <p:tgtEl>
                                          <p:spTgt spid="2"/>
                                        </p:tgtEl>
                                      </p:cBhvr>
                                    </p:animEffect>
                                    <p:anim calcmode="lin" valueType="num">
                                      <p:cBhvr>
                                        <p:cTn id="8" dur="5000" fill="hold"/>
                                        <p:tgtEl>
                                          <p:spTgt spid="2"/>
                                        </p:tgtEl>
                                        <p:attrNameLst>
                                          <p:attrName>style.rotation</p:attrName>
                                        </p:attrNameLst>
                                      </p:cBhvr>
                                      <p:tavLst>
                                        <p:tav tm="0">
                                          <p:val>
                                            <p:fltVal val="720"/>
                                          </p:val>
                                        </p:tav>
                                        <p:tav tm="100000">
                                          <p:val>
                                            <p:fltVal val="0"/>
                                          </p:val>
                                        </p:tav>
                                      </p:tavLst>
                                    </p:anim>
                                    <p:anim calcmode="lin" valueType="num">
                                      <p:cBhvr>
                                        <p:cTn id="9" dur="5000" fill="hold"/>
                                        <p:tgtEl>
                                          <p:spTgt spid="2"/>
                                        </p:tgtEl>
                                        <p:attrNameLst>
                                          <p:attrName>ppt_h</p:attrName>
                                        </p:attrNameLst>
                                      </p:cBhvr>
                                      <p:tavLst>
                                        <p:tav tm="0">
                                          <p:val>
                                            <p:fltVal val="0"/>
                                          </p:val>
                                        </p:tav>
                                        <p:tav tm="100000">
                                          <p:val>
                                            <p:strVal val="#ppt_h"/>
                                          </p:val>
                                        </p:tav>
                                      </p:tavLst>
                                    </p:anim>
                                    <p:anim calcmode="lin" valueType="num">
                                      <p:cBhvr>
                                        <p:cTn id="10" dur="5000" fill="hold"/>
                                        <p:tgtEl>
                                          <p:spTgt spid="2"/>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19"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 calcmode="lin" valueType="num">
                                      <p:cBhvr>
                                        <p:cTn id="15" dur="3000" fill="hold"/>
                                        <p:tgtEl>
                                          <p:spTgt spid="3"/>
                                        </p:tgtEl>
                                        <p:attrNameLst>
                                          <p:attrName>ppt_w</p:attrName>
                                        </p:attrNameLst>
                                      </p:cBhvr>
                                      <p:tavLst>
                                        <p:tav tm="0" fmla="#ppt_w*sin(2.5*pi*$)">
                                          <p:val>
                                            <p:fltVal val="0"/>
                                          </p:val>
                                        </p:tav>
                                        <p:tav tm="100000">
                                          <p:val>
                                            <p:fltVal val="1"/>
                                          </p:val>
                                        </p:tav>
                                      </p:tavLst>
                                    </p:anim>
                                    <p:anim calcmode="lin" valueType="num">
                                      <p:cBhvr>
                                        <p:cTn id="16" dur="3000" fill="hold"/>
                                        <p:tgtEl>
                                          <p:spTgt spid="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152400"/>
            <a:ext cx="8610600" cy="3200876"/>
          </a:xfrm>
          <a:prstGeom prst="rect">
            <a:avLst/>
          </a:prstGeom>
          <a:noFill/>
        </p:spPr>
        <p:style>
          <a:lnRef idx="2">
            <a:schemeClr val="accent2"/>
          </a:lnRef>
          <a:fillRef idx="1">
            <a:schemeClr val="lt1"/>
          </a:fillRef>
          <a:effectRef idx="0">
            <a:schemeClr val="accent2"/>
          </a:effectRef>
          <a:fontRef idx="minor">
            <a:schemeClr val="dk1"/>
          </a:fontRef>
        </p:style>
        <p:txBody>
          <a:bodyPr wrap="square" rtlCol="0">
            <a:spAutoFit/>
          </a:bodyPr>
          <a:lstStyle/>
          <a:p>
            <a:pPr algn="just"/>
            <a:r>
              <a:rPr lang="en-US" sz="4000" b="1" dirty="0" smtClean="0"/>
              <a:t>Death</a:t>
            </a:r>
          </a:p>
          <a:p>
            <a:pPr algn="just"/>
            <a:r>
              <a:rPr lang="en-US" sz="2400" b="1" dirty="0" smtClean="0"/>
              <a:t>Raja died on 6 December 1922. Two museums were established in his name in two places. One, </a:t>
            </a:r>
            <a:r>
              <a:rPr lang="en-US" sz="2400" b="1" i="1" dirty="0" err="1" smtClean="0"/>
              <a:t>Hason</a:t>
            </a:r>
            <a:r>
              <a:rPr lang="en-US" sz="2400" b="1" i="1" dirty="0" smtClean="0"/>
              <a:t> Raja Museum</a:t>
            </a:r>
            <a:r>
              <a:rPr lang="en-US" sz="2400" b="1" dirty="0" smtClean="0"/>
              <a:t> sponsored by "</a:t>
            </a:r>
            <a:r>
              <a:rPr lang="en-US" sz="2400" b="1" dirty="0" err="1" smtClean="0"/>
              <a:t>Hason</a:t>
            </a:r>
            <a:r>
              <a:rPr lang="en-US" sz="2400" b="1" dirty="0" smtClean="0"/>
              <a:t> Raja Museum Trust" at </a:t>
            </a:r>
            <a:r>
              <a:rPr lang="en-US" sz="2400" b="1" dirty="0" err="1" smtClean="0"/>
              <a:t>Sunamganj</a:t>
            </a:r>
            <a:r>
              <a:rPr lang="en-US" sz="2400" b="1" baseline="30000" dirty="0" smtClean="0"/>
              <a:t> </a:t>
            </a:r>
            <a:r>
              <a:rPr lang="en-US" sz="2400" b="1" dirty="0" smtClean="0"/>
              <a:t>at his birthplace, </a:t>
            </a:r>
            <a:r>
              <a:rPr lang="en-US" sz="2400" b="1" dirty="0" err="1" smtClean="0"/>
              <a:t>Lokkonshri</a:t>
            </a:r>
            <a:r>
              <a:rPr lang="en-US" sz="2400" b="1" dirty="0" smtClean="0"/>
              <a:t>, </a:t>
            </a:r>
            <a:r>
              <a:rPr lang="en-US" sz="2400" b="1" dirty="0" err="1" smtClean="0"/>
              <a:t>Sunamganj</a:t>
            </a:r>
            <a:r>
              <a:rPr lang="en-US" sz="2400" b="1" dirty="0" smtClean="0"/>
              <a:t>, and another, </a:t>
            </a:r>
            <a:r>
              <a:rPr lang="en-US" sz="2400" b="1" dirty="0" smtClean="0">
                <a:hlinkClick r:id="rId2" tooltip="Museum of Rajas'"/>
              </a:rPr>
              <a:t>Museum of Rajas'</a:t>
            </a:r>
            <a:r>
              <a:rPr lang="en-US" sz="2400" b="1" dirty="0" smtClean="0"/>
              <a:t> at </a:t>
            </a:r>
            <a:r>
              <a:rPr lang="en-US" sz="2400" b="1" dirty="0" err="1" smtClean="0"/>
              <a:t>RajaKunjo</a:t>
            </a:r>
            <a:r>
              <a:rPr lang="en-US" sz="2400" b="1" dirty="0" smtClean="0"/>
              <a:t>, </a:t>
            </a:r>
            <a:r>
              <a:rPr lang="en-US" sz="2400" b="1" dirty="0" err="1" smtClean="0"/>
              <a:t>Sylhet</a:t>
            </a:r>
            <a:r>
              <a:rPr lang="en-US" sz="2400" b="1" dirty="0" smtClean="0"/>
              <a:t>, sponsored by "Educationist </a:t>
            </a:r>
            <a:r>
              <a:rPr lang="en-US" sz="2400" b="1" dirty="0" err="1" smtClean="0"/>
              <a:t>Dewan</a:t>
            </a:r>
            <a:r>
              <a:rPr lang="en-US" sz="2400" b="1" dirty="0" smtClean="0"/>
              <a:t> </a:t>
            </a:r>
            <a:r>
              <a:rPr lang="en-US" sz="2400" b="1" dirty="0" err="1" smtClean="0"/>
              <a:t>Talibur</a:t>
            </a:r>
            <a:r>
              <a:rPr lang="en-US" sz="2400" b="1" dirty="0" smtClean="0"/>
              <a:t> Raja Trust".</a:t>
            </a:r>
          </a:p>
          <a:p>
            <a:endParaRPr lang="en-US" dirty="0"/>
          </a:p>
        </p:txBody>
      </p:sp>
      <p:pic>
        <p:nvPicPr>
          <p:cNvPr id="4098" name="Picture 2" descr="C:\Users\chandan\Desktop\flower\hason 00.jpg"/>
          <p:cNvPicPr>
            <a:picLocks noChangeAspect="1" noChangeArrowheads="1"/>
          </p:cNvPicPr>
          <p:nvPr/>
        </p:nvPicPr>
        <p:blipFill>
          <a:blip r:embed="rId3"/>
          <a:srcRect/>
          <a:stretch>
            <a:fillRect/>
          </a:stretch>
        </p:blipFill>
        <p:spPr bwMode="auto">
          <a:xfrm>
            <a:off x="4800600" y="3429000"/>
            <a:ext cx="4038600" cy="3352800"/>
          </a:xfrm>
          <a:prstGeom prst="rect">
            <a:avLst/>
          </a:prstGeom>
          <a:noFill/>
        </p:spPr>
      </p:pic>
      <p:pic>
        <p:nvPicPr>
          <p:cNvPr id="4099" name="Picture 3" descr="C:\Users\chandan\Desktop\flower\hason 7.jpg"/>
          <p:cNvPicPr>
            <a:picLocks noChangeAspect="1" noChangeArrowheads="1"/>
          </p:cNvPicPr>
          <p:nvPr/>
        </p:nvPicPr>
        <p:blipFill>
          <a:blip r:embed="rId4"/>
          <a:srcRect/>
          <a:stretch>
            <a:fillRect/>
          </a:stretch>
        </p:blipFill>
        <p:spPr bwMode="auto">
          <a:xfrm>
            <a:off x="228600" y="3429000"/>
            <a:ext cx="4419600" cy="3352799"/>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3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4099"/>
                                        </p:tgtEl>
                                        <p:attrNameLst>
                                          <p:attrName>style.visibility</p:attrName>
                                        </p:attrNameLst>
                                      </p:cBhvr>
                                      <p:to>
                                        <p:strVal val="visible"/>
                                      </p:to>
                                    </p:set>
                                    <p:animEffect transition="in" filter="wheel(4)">
                                      <p:cBhvr>
                                        <p:cTn id="12" dur="2000"/>
                                        <p:tgtEl>
                                          <p:spTgt spid="4099"/>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4098"/>
                                        </p:tgtEl>
                                        <p:attrNameLst>
                                          <p:attrName>style.visibility</p:attrName>
                                        </p:attrNameLst>
                                      </p:cBhvr>
                                      <p:to>
                                        <p:strVal val="visible"/>
                                      </p:to>
                                    </p:set>
                                    <p:animEffect transition="in" filter="diamond(in)">
                                      <p:cBhvr>
                                        <p:cTn id="17" dur="20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76200"/>
            <a:ext cx="8686800" cy="2590800"/>
          </a:xfrm>
          <a:prstGeom prst="rect">
            <a:avLst/>
          </a:prstGeom>
          <a:noFill/>
        </p:spPr>
        <p:style>
          <a:lnRef idx="2">
            <a:schemeClr val="accent2"/>
          </a:lnRef>
          <a:fillRef idx="1">
            <a:schemeClr val="lt1"/>
          </a:fillRef>
          <a:effectRef idx="0">
            <a:schemeClr val="accent2"/>
          </a:effectRef>
          <a:fontRef idx="minor">
            <a:schemeClr val="dk1"/>
          </a:fontRef>
        </p:style>
        <p:txBody>
          <a:bodyPr wrap="square" rtlCol="0">
            <a:spAutoFit/>
          </a:bodyPr>
          <a:lstStyle/>
          <a:p>
            <a:pPr algn="just"/>
            <a:r>
              <a:rPr lang="en-US" sz="2400" b="1" dirty="0" smtClean="0">
                <a:solidFill>
                  <a:srgbClr val="7030A0"/>
                </a:solidFill>
              </a:rPr>
              <a:t>In popular culture</a:t>
            </a:r>
          </a:p>
          <a:p>
            <a:pPr algn="just"/>
            <a:r>
              <a:rPr lang="en-US" sz="2000" b="1" dirty="0" smtClean="0"/>
              <a:t>Raja's songs are collected in books </a:t>
            </a:r>
            <a:r>
              <a:rPr lang="en-US" sz="2000" b="1" i="1" dirty="0" err="1" smtClean="0"/>
              <a:t>Hachhan</a:t>
            </a:r>
            <a:r>
              <a:rPr lang="en-US" sz="2000" b="1" i="1" dirty="0" smtClean="0"/>
              <a:t> </a:t>
            </a:r>
            <a:r>
              <a:rPr lang="en-US" sz="2000" b="1" i="1" dirty="0" err="1" smtClean="0"/>
              <a:t>Udas</a:t>
            </a:r>
            <a:r>
              <a:rPr lang="en-US" sz="2000" b="1" dirty="0" smtClean="0"/>
              <a:t> and </a:t>
            </a:r>
            <a:r>
              <a:rPr lang="en-US" sz="2000" b="1" i="1" dirty="0" err="1" smtClean="0"/>
              <a:t>Shaukhin</a:t>
            </a:r>
            <a:r>
              <a:rPr lang="en-US" sz="2000" b="1" i="1" dirty="0" smtClean="0"/>
              <a:t> </a:t>
            </a:r>
            <a:r>
              <a:rPr lang="en-US" sz="2000" b="1" i="1" dirty="0" err="1" smtClean="0"/>
              <a:t>Bahar</a:t>
            </a:r>
            <a:r>
              <a:rPr lang="en-US" sz="2000" b="1" dirty="0" smtClean="0"/>
              <a:t> It was reported by </a:t>
            </a:r>
            <a:r>
              <a:rPr lang="en-US" sz="2000" b="1" i="1" dirty="0" smtClean="0">
                <a:hlinkClick r:id="rId2" tooltip="Washington Bangla Radio on Internet"/>
              </a:rPr>
              <a:t>Washington </a:t>
            </a:r>
            <a:r>
              <a:rPr lang="en-US" sz="2000" b="1" i="1" dirty="0" err="1" smtClean="0">
                <a:hlinkClick r:id="rId2" tooltip="Washington Bangla Radio on Internet"/>
              </a:rPr>
              <a:t>Bangla</a:t>
            </a:r>
            <a:r>
              <a:rPr lang="en-US" sz="2000" b="1" i="1" dirty="0" smtClean="0">
                <a:hlinkClick r:id="rId2" tooltip="Washington Bangla Radio on Internet"/>
              </a:rPr>
              <a:t> Radio</a:t>
            </a:r>
            <a:r>
              <a:rPr lang="en-US" sz="2000" b="1" dirty="0" smtClean="0"/>
              <a:t> in May 2013, that an epic </a:t>
            </a:r>
            <a:r>
              <a:rPr lang="en-US" sz="2000" b="1" dirty="0" smtClean="0">
                <a:hlinkClick r:id="rId3" tooltip="Cinema of West Bengal"/>
              </a:rPr>
              <a:t>Bengali</a:t>
            </a:r>
            <a:r>
              <a:rPr lang="en-US" sz="2000" b="1" dirty="0" smtClean="0"/>
              <a:t> feature film </a:t>
            </a:r>
            <a:r>
              <a:rPr lang="en-US" sz="2000" b="1" i="1" dirty="0" err="1" smtClean="0">
                <a:hlinkClick r:id="rId4" tooltip="Hason Raja (film)"/>
              </a:rPr>
              <a:t>Hason</a:t>
            </a:r>
            <a:r>
              <a:rPr lang="en-US" sz="2000" b="1" i="1" dirty="0" smtClean="0">
                <a:hlinkClick r:id="rId4" tooltip="Hason Raja (film)"/>
              </a:rPr>
              <a:t> Raja</a:t>
            </a:r>
            <a:r>
              <a:rPr lang="en-US" sz="2000" b="1" dirty="0" smtClean="0"/>
              <a:t> is under production, based on the life and music of Raja played by </a:t>
            </a:r>
            <a:r>
              <a:rPr lang="en-US" sz="2000" b="1" dirty="0" err="1" smtClean="0">
                <a:hlinkClick r:id="rId5" tooltip="Mithun Chakraborty"/>
              </a:rPr>
              <a:t>Mithun</a:t>
            </a:r>
            <a:r>
              <a:rPr lang="en-US" sz="2000" b="1" dirty="0" smtClean="0">
                <a:hlinkClick r:id="rId5" tooltip="Mithun Chakraborty"/>
              </a:rPr>
              <a:t> </a:t>
            </a:r>
            <a:r>
              <a:rPr lang="en-US" sz="2000" b="1" dirty="0" err="1" smtClean="0">
                <a:hlinkClick r:id="rId5" tooltip="Mithun Chakraborty"/>
              </a:rPr>
              <a:t>Chakraborty</a:t>
            </a:r>
            <a:r>
              <a:rPr lang="en-US" sz="2000" b="1" dirty="0" smtClean="0"/>
              <a:t>, directed by </a:t>
            </a:r>
            <a:r>
              <a:rPr lang="en-US" sz="2000" b="1" dirty="0" err="1" smtClean="0">
                <a:hlinkClick r:id="rId6" tooltip="Ruhul Amin (film director)"/>
              </a:rPr>
              <a:t>Ruhul</a:t>
            </a:r>
            <a:r>
              <a:rPr lang="en-US" sz="2000" b="1" dirty="0" smtClean="0">
                <a:hlinkClick r:id="rId6" tooltip="Ruhul Amin (film director)"/>
              </a:rPr>
              <a:t> </a:t>
            </a:r>
            <a:r>
              <a:rPr lang="en-US" sz="2000" b="1" dirty="0" err="1" smtClean="0">
                <a:hlinkClick r:id="rId6" tooltip="Ruhul Amin (film director)"/>
              </a:rPr>
              <a:t>Amin</a:t>
            </a:r>
            <a:r>
              <a:rPr lang="en-US" sz="2000" b="1" dirty="0" smtClean="0"/>
              <a:t>, and produced by Galaxy Films between UK, India and </a:t>
            </a:r>
            <a:r>
              <a:rPr lang="en-US" sz="2000" b="1" dirty="0" err="1" smtClean="0"/>
              <a:t>Bangladesh.A</a:t>
            </a:r>
            <a:r>
              <a:rPr lang="en-US" sz="2000" b="1" dirty="0" smtClean="0"/>
              <a:t> volume called </a:t>
            </a:r>
            <a:r>
              <a:rPr lang="en-US" sz="2000" b="1" i="1" dirty="0" err="1" smtClean="0"/>
              <a:t>Hason</a:t>
            </a:r>
            <a:r>
              <a:rPr lang="en-US" sz="2000" b="1" i="1" dirty="0" smtClean="0"/>
              <a:t> Raja </a:t>
            </a:r>
            <a:r>
              <a:rPr lang="en-US" sz="2000" b="1" i="1" dirty="0" err="1" smtClean="0"/>
              <a:t>Samagra</a:t>
            </a:r>
            <a:r>
              <a:rPr lang="en-US" sz="2000" b="1" dirty="0" smtClean="0"/>
              <a:t> was also published. It contained 500 poems and songs.</a:t>
            </a:r>
            <a:endParaRPr lang="en-US" sz="2000" b="1" dirty="0"/>
          </a:p>
        </p:txBody>
      </p:sp>
      <p:pic>
        <p:nvPicPr>
          <p:cNvPr id="5122" name="Picture 2" descr="C:\Users\chandan\Desktop\flower\hason 8.jpg"/>
          <p:cNvPicPr>
            <a:picLocks noChangeAspect="1" noChangeArrowheads="1"/>
          </p:cNvPicPr>
          <p:nvPr/>
        </p:nvPicPr>
        <p:blipFill>
          <a:blip r:embed="rId7"/>
          <a:srcRect/>
          <a:stretch>
            <a:fillRect/>
          </a:stretch>
        </p:blipFill>
        <p:spPr bwMode="auto">
          <a:xfrm>
            <a:off x="5105400" y="2819400"/>
            <a:ext cx="3810000" cy="1779858"/>
          </a:xfrm>
          <a:prstGeom prst="rect">
            <a:avLst/>
          </a:prstGeom>
          <a:noFill/>
        </p:spPr>
      </p:pic>
      <p:pic>
        <p:nvPicPr>
          <p:cNvPr id="5123" name="Picture 3" descr="C:\Users\chandan\Desktop\flower\haso 6.jpg"/>
          <p:cNvPicPr>
            <a:picLocks noChangeAspect="1" noChangeArrowheads="1"/>
          </p:cNvPicPr>
          <p:nvPr/>
        </p:nvPicPr>
        <p:blipFill>
          <a:blip r:embed="rId8"/>
          <a:srcRect/>
          <a:stretch>
            <a:fillRect/>
          </a:stretch>
        </p:blipFill>
        <p:spPr bwMode="auto">
          <a:xfrm>
            <a:off x="127000" y="2819400"/>
            <a:ext cx="4826000" cy="3970608"/>
          </a:xfrm>
          <a:prstGeom prst="rect">
            <a:avLst/>
          </a:prstGeom>
          <a:noFill/>
        </p:spPr>
      </p:pic>
      <p:pic>
        <p:nvPicPr>
          <p:cNvPr id="5124" name="Picture 4" descr="C:\Users\chandan\Desktop\flower\hason2.jpg"/>
          <p:cNvPicPr>
            <a:picLocks noChangeAspect="1" noChangeArrowheads="1"/>
          </p:cNvPicPr>
          <p:nvPr/>
        </p:nvPicPr>
        <p:blipFill>
          <a:blip r:embed="rId9"/>
          <a:srcRect/>
          <a:stretch>
            <a:fillRect/>
          </a:stretch>
        </p:blipFill>
        <p:spPr bwMode="auto">
          <a:xfrm>
            <a:off x="5105400" y="4688724"/>
            <a:ext cx="3810000" cy="2087216"/>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3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5123"/>
                                        </p:tgtEl>
                                        <p:attrNameLst>
                                          <p:attrName>style.visibility</p:attrName>
                                        </p:attrNameLst>
                                      </p:cBhvr>
                                      <p:to>
                                        <p:strVal val="visible"/>
                                      </p:to>
                                    </p:set>
                                    <p:animEffect transition="in" filter="wheel(4)">
                                      <p:cBhvr>
                                        <p:cTn id="12" dur="2000"/>
                                        <p:tgtEl>
                                          <p:spTgt spid="5123"/>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5122"/>
                                        </p:tgtEl>
                                        <p:attrNameLst>
                                          <p:attrName>style.visibility</p:attrName>
                                        </p:attrNameLst>
                                      </p:cBhvr>
                                      <p:to>
                                        <p:strVal val="visible"/>
                                      </p:to>
                                    </p:set>
                                    <p:animEffect transition="in" filter="diamond(in)">
                                      <p:cBhvr>
                                        <p:cTn id="17" dur="2000"/>
                                        <p:tgtEl>
                                          <p:spTgt spid="5122"/>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nodeType="clickEffect">
                                  <p:stCondLst>
                                    <p:cond delay="0"/>
                                  </p:stCondLst>
                                  <p:childTnLst>
                                    <p:set>
                                      <p:cBhvr>
                                        <p:cTn id="21" dur="1" fill="hold">
                                          <p:stCondLst>
                                            <p:cond delay="0"/>
                                          </p:stCondLst>
                                        </p:cTn>
                                        <p:tgtEl>
                                          <p:spTgt spid="5124"/>
                                        </p:tgtEl>
                                        <p:attrNameLst>
                                          <p:attrName>style.visibility</p:attrName>
                                        </p:attrNameLst>
                                      </p:cBhvr>
                                      <p:to>
                                        <p:strVal val="visible"/>
                                      </p:to>
                                    </p:set>
                                    <p:animEffect transition="in" filter="wheel(4)">
                                      <p:cBhvr>
                                        <p:cTn id="22" dur="2000"/>
                                        <p:tgtEl>
                                          <p:spTgt spid="51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76200"/>
            <a:ext cx="8534400" cy="769441"/>
          </a:xfrm>
          <a:prstGeom prst="rect">
            <a:avLst/>
          </a:prstGeom>
          <a:noFill/>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4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Group work</a:t>
            </a:r>
          </a:p>
        </p:txBody>
      </p:sp>
      <p:sp>
        <p:nvSpPr>
          <p:cNvPr id="3" name="TextBox 2"/>
          <p:cNvSpPr txBox="1"/>
          <p:nvPr/>
        </p:nvSpPr>
        <p:spPr>
          <a:xfrm>
            <a:off x="228600" y="906192"/>
            <a:ext cx="8610600" cy="584775"/>
          </a:xfrm>
          <a:prstGeom prst="rect">
            <a:avLst/>
          </a:prstGeom>
          <a:noFill/>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3200" b="1" dirty="0" smtClean="0"/>
              <a:t>	Answer the following the question.</a:t>
            </a:r>
            <a:endParaRPr lang="en-US" sz="3200" b="1" dirty="0"/>
          </a:p>
        </p:txBody>
      </p:sp>
      <p:sp>
        <p:nvSpPr>
          <p:cNvPr id="4" name="TextBox 3"/>
          <p:cNvSpPr txBox="1"/>
          <p:nvPr/>
        </p:nvSpPr>
        <p:spPr>
          <a:xfrm>
            <a:off x="457200" y="1600200"/>
            <a:ext cx="5715000" cy="46166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2400" b="1" dirty="0" smtClean="0"/>
              <a:t>a. When was </a:t>
            </a:r>
            <a:r>
              <a:rPr lang="en-US" sz="2400" b="1" dirty="0" err="1" smtClean="0"/>
              <a:t>Hason</a:t>
            </a:r>
            <a:r>
              <a:rPr lang="en-US" sz="2400" b="1" dirty="0" smtClean="0"/>
              <a:t> Raja born ?</a:t>
            </a:r>
            <a:endParaRPr lang="en-US" sz="2400" b="1" dirty="0"/>
          </a:p>
        </p:txBody>
      </p:sp>
      <p:sp>
        <p:nvSpPr>
          <p:cNvPr id="5" name="TextBox 4"/>
          <p:cNvSpPr txBox="1"/>
          <p:nvPr/>
        </p:nvSpPr>
        <p:spPr>
          <a:xfrm>
            <a:off x="457200" y="2133600"/>
            <a:ext cx="8305800" cy="830997"/>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2400" b="1" dirty="0" smtClean="0"/>
              <a:t>a. </a:t>
            </a:r>
            <a:r>
              <a:rPr lang="en-US" sz="2400" b="1" dirty="0" err="1" smtClean="0"/>
              <a:t>Ans</a:t>
            </a:r>
            <a:r>
              <a:rPr lang="en-US" sz="2400" b="1" dirty="0" smtClean="0"/>
              <a:t> : </a:t>
            </a:r>
            <a:r>
              <a:rPr lang="en-US" sz="2400" b="1" dirty="0" err="1" smtClean="0"/>
              <a:t>Hason</a:t>
            </a:r>
            <a:r>
              <a:rPr lang="en-US" sz="2400" b="1" dirty="0" smtClean="0"/>
              <a:t> Raja was born in 1854 in a wealthy landlord`s family in </a:t>
            </a:r>
            <a:r>
              <a:rPr lang="en-US" sz="2400" b="1" dirty="0" err="1" smtClean="0"/>
              <a:t>Sylhet</a:t>
            </a:r>
            <a:r>
              <a:rPr lang="en-US" sz="2400" b="1" dirty="0" smtClean="0"/>
              <a:t> ?</a:t>
            </a:r>
            <a:endParaRPr lang="en-US" sz="2400" b="1" dirty="0"/>
          </a:p>
        </p:txBody>
      </p:sp>
      <p:sp>
        <p:nvSpPr>
          <p:cNvPr id="6" name="TextBox 5"/>
          <p:cNvSpPr txBox="1"/>
          <p:nvPr/>
        </p:nvSpPr>
        <p:spPr>
          <a:xfrm>
            <a:off x="228600" y="4648200"/>
            <a:ext cx="8763000" cy="83099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2400" b="1" dirty="0" smtClean="0"/>
              <a:t>c. What was the other name by which  </a:t>
            </a:r>
            <a:r>
              <a:rPr lang="en-US" sz="2400" b="1" dirty="0" err="1" smtClean="0"/>
              <a:t>Hason</a:t>
            </a:r>
            <a:r>
              <a:rPr lang="en-US" sz="2400" b="1" dirty="0" smtClean="0"/>
              <a:t> Raja was known ?</a:t>
            </a:r>
            <a:endParaRPr lang="en-US" sz="2400" b="1" dirty="0"/>
          </a:p>
        </p:txBody>
      </p:sp>
      <p:sp>
        <p:nvSpPr>
          <p:cNvPr id="7" name="TextBox 6"/>
          <p:cNvSpPr txBox="1"/>
          <p:nvPr/>
        </p:nvSpPr>
        <p:spPr>
          <a:xfrm>
            <a:off x="457200" y="5638800"/>
            <a:ext cx="8305800" cy="830997"/>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2400" b="1" dirty="0" smtClean="0"/>
              <a:t>c. </a:t>
            </a:r>
            <a:r>
              <a:rPr lang="en-US" sz="2400" b="1" dirty="0" err="1" smtClean="0"/>
              <a:t>Ans</a:t>
            </a:r>
            <a:r>
              <a:rPr lang="en-US" sz="2400" b="1" dirty="0" smtClean="0"/>
              <a:t>: The other name of </a:t>
            </a:r>
            <a:r>
              <a:rPr lang="en-US" sz="2400" b="1" dirty="0" err="1" smtClean="0"/>
              <a:t>Hason</a:t>
            </a:r>
            <a:r>
              <a:rPr lang="en-US" sz="2400" b="1" dirty="0" smtClean="0"/>
              <a:t> Raja was ‘Crazy </a:t>
            </a:r>
            <a:r>
              <a:rPr lang="en-US" sz="2400" b="1" dirty="0" err="1" smtClean="0"/>
              <a:t>Hason</a:t>
            </a:r>
            <a:r>
              <a:rPr lang="en-US" sz="2400" b="1" dirty="0" smtClean="0"/>
              <a:t> Raja’ or the ‘</a:t>
            </a:r>
            <a:r>
              <a:rPr lang="en-US" sz="2400" b="1" dirty="0" err="1" smtClean="0"/>
              <a:t>Pagla</a:t>
            </a:r>
            <a:r>
              <a:rPr lang="en-US" sz="2400" b="1" dirty="0" smtClean="0"/>
              <a:t> </a:t>
            </a:r>
            <a:r>
              <a:rPr lang="en-US" sz="2400" b="1" dirty="0" err="1" smtClean="0"/>
              <a:t>Hason</a:t>
            </a:r>
            <a:r>
              <a:rPr lang="en-US" sz="2400" b="1" dirty="0" smtClean="0"/>
              <a:t> Raja’  ?</a:t>
            </a:r>
            <a:endParaRPr lang="en-US" sz="2400" b="1" dirty="0"/>
          </a:p>
        </p:txBody>
      </p:sp>
      <p:sp>
        <p:nvSpPr>
          <p:cNvPr id="8" name="TextBox 7"/>
          <p:cNvSpPr txBox="1"/>
          <p:nvPr/>
        </p:nvSpPr>
        <p:spPr>
          <a:xfrm>
            <a:off x="457200" y="3200400"/>
            <a:ext cx="5715000" cy="46166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2400" b="1" dirty="0" smtClean="0"/>
              <a:t>b. Where did he come from ?</a:t>
            </a:r>
            <a:endParaRPr lang="en-US" sz="2400" b="1" dirty="0"/>
          </a:p>
        </p:txBody>
      </p:sp>
      <p:sp>
        <p:nvSpPr>
          <p:cNvPr id="9" name="TextBox 8"/>
          <p:cNvSpPr txBox="1"/>
          <p:nvPr/>
        </p:nvSpPr>
        <p:spPr>
          <a:xfrm>
            <a:off x="457200" y="3733800"/>
            <a:ext cx="8305800" cy="830997"/>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2400" b="1" dirty="0" smtClean="0"/>
              <a:t>b. </a:t>
            </a:r>
            <a:r>
              <a:rPr lang="en-US" sz="2400" b="1" dirty="0" err="1" smtClean="0"/>
              <a:t>Ans</a:t>
            </a:r>
            <a:r>
              <a:rPr lang="en-US" sz="2400" b="1" dirty="0" smtClean="0"/>
              <a:t> : </a:t>
            </a:r>
            <a:r>
              <a:rPr lang="en-US" sz="2400" b="1" dirty="0" err="1" smtClean="0"/>
              <a:t>Hason</a:t>
            </a:r>
            <a:r>
              <a:rPr lang="en-US" sz="2400" b="1" dirty="0" smtClean="0"/>
              <a:t> Raja was came from in a wealthy landlord`s family in </a:t>
            </a:r>
            <a:r>
              <a:rPr lang="en-US" sz="2400" b="1" dirty="0" err="1" smtClean="0"/>
              <a:t>Sylhet</a:t>
            </a:r>
            <a:r>
              <a:rPr lang="en-US" sz="2400" b="1" dirty="0" smtClean="0"/>
              <a:t> ?</a:t>
            </a:r>
            <a:endParaRPr lang="en-US" sz="2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2000" fill="hold"/>
                                        <p:tgtEl>
                                          <p:spTgt spid="3"/>
                                        </p:tgtEl>
                                        <p:attrNameLst>
                                          <p:attrName>ppt_x</p:attrName>
                                        </p:attrNameLst>
                                      </p:cBhvr>
                                      <p:tavLst>
                                        <p:tav tm="0">
                                          <p:val>
                                            <p:strVal val="#ppt_x"/>
                                          </p:val>
                                        </p:tav>
                                        <p:tav tm="100000">
                                          <p:val>
                                            <p:strVal val="#ppt_x"/>
                                          </p:val>
                                        </p:tav>
                                      </p:tavLst>
                                    </p:anim>
                                    <p:anim calcmode="lin" valueType="num">
                                      <p:cBhvr additive="base">
                                        <p:cTn id="13" dur="20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 calcmode="lin" valueType="num">
                                      <p:cBhvr additive="base">
                                        <p:cTn id="18" dur="500" fill="hold"/>
                                        <p:tgtEl>
                                          <p:spTgt spid="4"/>
                                        </p:tgtEl>
                                        <p:attrNameLst>
                                          <p:attrName>ppt_x</p:attrName>
                                        </p:attrNameLst>
                                      </p:cBhvr>
                                      <p:tavLst>
                                        <p:tav tm="0">
                                          <p:val>
                                            <p:strVal val="0-#ppt_w/2"/>
                                          </p:val>
                                        </p:tav>
                                        <p:tav tm="100000">
                                          <p:val>
                                            <p:strVal val="#ppt_x"/>
                                          </p:val>
                                        </p:tav>
                                      </p:tavLst>
                                    </p:anim>
                                    <p:anim calcmode="lin" valueType="num">
                                      <p:cBhvr additive="base">
                                        <p:cTn id="19"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2"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 calcmode="lin" valueType="num">
                                      <p:cBhvr additive="base">
                                        <p:cTn id="24" dur="2000" fill="hold"/>
                                        <p:tgtEl>
                                          <p:spTgt spid="5"/>
                                        </p:tgtEl>
                                        <p:attrNameLst>
                                          <p:attrName>ppt_x</p:attrName>
                                        </p:attrNameLst>
                                      </p:cBhvr>
                                      <p:tavLst>
                                        <p:tav tm="0">
                                          <p:val>
                                            <p:strVal val="1+#ppt_w/2"/>
                                          </p:val>
                                        </p:tav>
                                        <p:tav tm="100000">
                                          <p:val>
                                            <p:strVal val="#ppt_x"/>
                                          </p:val>
                                        </p:tav>
                                      </p:tavLst>
                                    </p:anim>
                                    <p:anim calcmode="lin" valueType="num">
                                      <p:cBhvr additive="base">
                                        <p:cTn id="25" dur="20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8"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 calcmode="lin" valueType="num">
                                      <p:cBhvr additive="base">
                                        <p:cTn id="30" dur="500" fill="hold"/>
                                        <p:tgtEl>
                                          <p:spTgt spid="8"/>
                                        </p:tgtEl>
                                        <p:attrNameLst>
                                          <p:attrName>ppt_x</p:attrName>
                                        </p:attrNameLst>
                                      </p:cBhvr>
                                      <p:tavLst>
                                        <p:tav tm="0">
                                          <p:val>
                                            <p:strVal val="0-#ppt_w/2"/>
                                          </p:val>
                                        </p:tav>
                                        <p:tav tm="100000">
                                          <p:val>
                                            <p:strVal val="#ppt_x"/>
                                          </p:val>
                                        </p:tav>
                                      </p:tavLst>
                                    </p:anim>
                                    <p:anim calcmode="lin" valueType="num">
                                      <p:cBhvr additive="base">
                                        <p:cTn id="31"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2" fill="hold" grpId="0" nodeType="clickEffect">
                                  <p:stCondLst>
                                    <p:cond delay="0"/>
                                  </p:stCondLst>
                                  <p:childTnLst>
                                    <p:set>
                                      <p:cBhvr>
                                        <p:cTn id="35" dur="1" fill="hold">
                                          <p:stCondLst>
                                            <p:cond delay="0"/>
                                          </p:stCondLst>
                                        </p:cTn>
                                        <p:tgtEl>
                                          <p:spTgt spid="9"/>
                                        </p:tgtEl>
                                        <p:attrNameLst>
                                          <p:attrName>style.visibility</p:attrName>
                                        </p:attrNameLst>
                                      </p:cBhvr>
                                      <p:to>
                                        <p:strVal val="visible"/>
                                      </p:to>
                                    </p:set>
                                    <p:anim calcmode="lin" valueType="num">
                                      <p:cBhvr additive="base">
                                        <p:cTn id="36" dur="500" fill="hold"/>
                                        <p:tgtEl>
                                          <p:spTgt spid="9"/>
                                        </p:tgtEl>
                                        <p:attrNameLst>
                                          <p:attrName>ppt_x</p:attrName>
                                        </p:attrNameLst>
                                      </p:cBhvr>
                                      <p:tavLst>
                                        <p:tav tm="0">
                                          <p:val>
                                            <p:strVal val="1+#ppt_w/2"/>
                                          </p:val>
                                        </p:tav>
                                        <p:tav tm="100000">
                                          <p:val>
                                            <p:strVal val="#ppt_x"/>
                                          </p:val>
                                        </p:tav>
                                      </p:tavLst>
                                    </p:anim>
                                    <p:anim calcmode="lin" valueType="num">
                                      <p:cBhvr additive="base">
                                        <p:cTn id="37"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8" fill="hold" grpId="0" nodeType="clickEffect">
                                  <p:stCondLst>
                                    <p:cond delay="0"/>
                                  </p:stCondLst>
                                  <p:childTnLst>
                                    <p:set>
                                      <p:cBhvr>
                                        <p:cTn id="41" dur="1" fill="hold">
                                          <p:stCondLst>
                                            <p:cond delay="0"/>
                                          </p:stCondLst>
                                        </p:cTn>
                                        <p:tgtEl>
                                          <p:spTgt spid="6"/>
                                        </p:tgtEl>
                                        <p:attrNameLst>
                                          <p:attrName>style.visibility</p:attrName>
                                        </p:attrNameLst>
                                      </p:cBhvr>
                                      <p:to>
                                        <p:strVal val="visible"/>
                                      </p:to>
                                    </p:set>
                                    <p:anim calcmode="lin" valueType="num">
                                      <p:cBhvr additive="base">
                                        <p:cTn id="42" dur="500" fill="hold"/>
                                        <p:tgtEl>
                                          <p:spTgt spid="6"/>
                                        </p:tgtEl>
                                        <p:attrNameLst>
                                          <p:attrName>ppt_x</p:attrName>
                                        </p:attrNameLst>
                                      </p:cBhvr>
                                      <p:tavLst>
                                        <p:tav tm="0">
                                          <p:val>
                                            <p:strVal val="0-#ppt_w/2"/>
                                          </p:val>
                                        </p:tav>
                                        <p:tav tm="100000">
                                          <p:val>
                                            <p:strVal val="#ppt_x"/>
                                          </p:val>
                                        </p:tav>
                                      </p:tavLst>
                                    </p:anim>
                                    <p:anim calcmode="lin" valueType="num">
                                      <p:cBhvr additive="base">
                                        <p:cTn id="43"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2" fill="hold" grpId="0" nodeType="clickEffect">
                                  <p:stCondLst>
                                    <p:cond delay="0"/>
                                  </p:stCondLst>
                                  <p:childTnLst>
                                    <p:set>
                                      <p:cBhvr>
                                        <p:cTn id="47" dur="1" fill="hold">
                                          <p:stCondLst>
                                            <p:cond delay="0"/>
                                          </p:stCondLst>
                                        </p:cTn>
                                        <p:tgtEl>
                                          <p:spTgt spid="7"/>
                                        </p:tgtEl>
                                        <p:attrNameLst>
                                          <p:attrName>style.visibility</p:attrName>
                                        </p:attrNameLst>
                                      </p:cBhvr>
                                      <p:to>
                                        <p:strVal val="visible"/>
                                      </p:to>
                                    </p:set>
                                    <p:anim calcmode="lin" valueType="num">
                                      <p:cBhvr additive="base">
                                        <p:cTn id="48" dur="500" fill="hold"/>
                                        <p:tgtEl>
                                          <p:spTgt spid="7"/>
                                        </p:tgtEl>
                                        <p:attrNameLst>
                                          <p:attrName>ppt_x</p:attrName>
                                        </p:attrNameLst>
                                      </p:cBhvr>
                                      <p:tavLst>
                                        <p:tav tm="0">
                                          <p:val>
                                            <p:strVal val="1+#ppt_w/2"/>
                                          </p:val>
                                        </p:tav>
                                        <p:tav tm="100000">
                                          <p:val>
                                            <p:strVal val="#ppt_x"/>
                                          </p:val>
                                        </p:tav>
                                      </p:tavLst>
                                    </p:anim>
                                    <p:anim calcmode="lin" valueType="num">
                                      <p:cBhvr additive="base">
                                        <p:cTn id="49"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P spid="7" grpId="0" animBg="1"/>
      <p:bldP spid="8" grpId="0" animBg="1"/>
      <p:bldP spid="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76200"/>
            <a:ext cx="8534400" cy="769441"/>
          </a:xfrm>
          <a:prstGeom prst="rect">
            <a:avLst/>
          </a:prstGeom>
          <a:no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sz="4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Home work</a:t>
            </a:r>
          </a:p>
        </p:txBody>
      </p:sp>
      <p:sp>
        <p:nvSpPr>
          <p:cNvPr id="3" name="TextBox 2"/>
          <p:cNvSpPr txBox="1"/>
          <p:nvPr/>
        </p:nvSpPr>
        <p:spPr>
          <a:xfrm>
            <a:off x="228600" y="5552182"/>
            <a:ext cx="8610600" cy="1077218"/>
          </a:xfrm>
          <a:prstGeom prst="rect">
            <a:avLst/>
          </a:prstGeom>
          <a:solidFill>
            <a:schemeClr val="tx2">
              <a:lumMod val="75000"/>
            </a:schemeClr>
          </a:solidFill>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dirty="0" smtClean="0"/>
              <a:t>  </a:t>
            </a:r>
            <a:r>
              <a:rPr lang="en-US" sz="3200" dirty="0" smtClean="0">
                <a:solidFill>
                  <a:srgbClr val="FFC000"/>
                </a:solidFill>
              </a:rPr>
              <a:t>* Write a short paragraph about The mystic bard of Bangladesh.</a:t>
            </a:r>
            <a:endParaRPr lang="en-US" dirty="0">
              <a:solidFill>
                <a:srgbClr val="FFC000"/>
              </a:solidFill>
            </a:endParaRPr>
          </a:p>
        </p:txBody>
      </p:sp>
      <p:pic>
        <p:nvPicPr>
          <p:cNvPr id="4" name="Picture 2" descr="C:\Users\chandan\Desktop\flower\aaaaaaaa.jpg"/>
          <p:cNvPicPr>
            <a:picLocks noChangeAspect="1" noChangeArrowheads="1"/>
          </p:cNvPicPr>
          <p:nvPr/>
        </p:nvPicPr>
        <p:blipFill>
          <a:blip r:embed="rId2"/>
          <a:srcRect/>
          <a:stretch>
            <a:fillRect/>
          </a:stretch>
        </p:blipFill>
        <p:spPr bwMode="auto">
          <a:xfrm>
            <a:off x="228600" y="914400"/>
            <a:ext cx="8534400" cy="4495800"/>
          </a:xfrm>
          <a:prstGeom prst="rect">
            <a:avLst/>
          </a:prstGeom>
          <a:ln w="88900" cap="sq" cmpd="thickThin">
            <a:solidFill>
              <a:srgbClr val="000000"/>
            </a:solidFill>
            <a:prstDash val="solid"/>
            <a:miter lim="800000"/>
          </a:ln>
          <a:effectLst>
            <a:innerShdw blurRad="76200">
              <a:srgbClr val="000000"/>
            </a:innerShdw>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9" presetClass="entr" presetSubtype="0" decel="10000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0" fill="hold"/>
                                        <p:tgtEl>
                                          <p:spTgt spid="4"/>
                                        </p:tgtEl>
                                        <p:attrNameLst>
                                          <p:attrName>ppt_w</p:attrName>
                                        </p:attrNameLst>
                                      </p:cBhvr>
                                      <p:tavLst>
                                        <p:tav tm="0">
                                          <p:val>
                                            <p:fltVal val="0"/>
                                          </p:val>
                                        </p:tav>
                                        <p:tav tm="100000">
                                          <p:val>
                                            <p:strVal val="#ppt_w"/>
                                          </p:val>
                                        </p:tav>
                                      </p:tavLst>
                                    </p:anim>
                                    <p:anim calcmode="lin" valueType="num">
                                      <p:cBhvr>
                                        <p:cTn id="13" dur="5000" fill="hold"/>
                                        <p:tgtEl>
                                          <p:spTgt spid="4"/>
                                        </p:tgtEl>
                                        <p:attrNameLst>
                                          <p:attrName>ppt_h</p:attrName>
                                        </p:attrNameLst>
                                      </p:cBhvr>
                                      <p:tavLst>
                                        <p:tav tm="0">
                                          <p:val>
                                            <p:fltVal val="0"/>
                                          </p:val>
                                        </p:tav>
                                        <p:tav tm="100000">
                                          <p:val>
                                            <p:strVal val="#ppt_h"/>
                                          </p:val>
                                        </p:tav>
                                      </p:tavLst>
                                    </p:anim>
                                    <p:anim calcmode="lin" valueType="num">
                                      <p:cBhvr>
                                        <p:cTn id="14" dur="5000" fill="hold"/>
                                        <p:tgtEl>
                                          <p:spTgt spid="4"/>
                                        </p:tgtEl>
                                        <p:attrNameLst>
                                          <p:attrName>style.rotation</p:attrName>
                                        </p:attrNameLst>
                                      </p:cBhvr>
                                      <p:tavLst>
                                        <p:tav tm="0">
                                          <p:val>
                                            <p:fltVal val="360"/>
                                          </p:val>
                                        </p:tav>
                                        <p:tav tm="100000">
                                          <p:val>
                                            <p:fltVal val="0"/>
                                          </p:val>
                                        </p:tav>
                                      </p:tavLst>
                                    </p:anim>
                                    <p:animEffect transition="in" filter="fade">
                                      <p:cBhvr>
                                        <p:cTn id="15" dur="50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3"/>
                                        </p:tgtEl>
                                        <p:attrNameLst>
                                          <p:attrName>style.visibility</p:attrName>
                                        </p:attrNameLst>
                                      </p:cBhvr>
                                      <p:to>
                                        <p:strVal val="visible"/>
                                      </p:to>
                                    </p:set>
                                    <p:anim calcmode="lin" valueType="num">
                                      <p:cBhvr additive="base">
                                        <p:cTn id="20" dur="3000" fill="hold"/>
                                        <p:tgtEl>
                                          <p:spTgt spid="3"/>
                                        </p:tgtEl>
                                        <p:attrNameLst>
                                          <p:attrName>ppt_x</p:attrName>
                                        </p:attrNameLst>
                                      </p:cBhvr>
                                      <p:tavLst>
                                        <p:tav tm="0">
                                          <p:val>
                                            <p:strVal val="#ppt_x"/>
                                          </p:val>
                                        </p:tav>
                                        <p:tav tm="100000">
                                          <p:val>
                                            <p:strVal val="#ppt_x"/>
                                          </p:val>
                                        </p:tav>
                                      </p:tavLst>
                                    </p:anim>
                                    <p:anim calcmode="lin" valueType="num">
                                      <p:cBhvr additive="base">
                                        <p:cTn id="21" dur="30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chandan\Desktop\flower\ff.jpg"/>
          <p:cNvPicPr>
            <a:picLocks noChangeAspect="1" noChangeArrowheads="1"/>
          </p:cNvPicPr>
          <p:nvPr/>
        </p:nvPicPr>
        <p:blipFill>
          <a:blip r:embed="rId2"/>
          <a:srcRect/>
          <a:stretch>
            <a:fillRect/>
          </a:stretch>
        </p:blipFill>
        <p:spPr bwMode="auto">
          <a:xfrm>
            <a:off x="0" y="-76200"/>
            <a:ext cx="9144000" cy="6858000"/>
          </a:xfrm>
          <a:prstGeom prst="rect">
            <a:avLst/>
          </a:prstGeom>
          <a:ln w="228600" cap="sq" cmpd="thickThin">
            <a:solidFill>
              <a:srgbClr val="000000"/>
            </a:solidFill>
            <a:prstDash val="solid"/>
            <a:miter lim="800000"/>
          </a:ln>
          <a:effectLst>
            <a:innerShdw blurRad="76200">
              <a:srgbClr val="000000"/>
            </a:innerShdw>
          </a:effectLst>
        </p:spPr>
      </p:pic>
      <p:sp>
        <p:nvSpPr>
          <p:cNvPr id="3" name="TextBox 2"/>
          <p:cNvSpPr txBox="1"/>
          <p:nvPr/>
        </p:nvSpPr>
        <p:spPr>
          <a:xfrm>
            <a:off x="0" y="-304800"/>
            <a:ext cx="9144000" cy="6858000"/>
          </a:xfrm>
          <a:prstGeom prst="rect">
            <a:avLst/>
          </a:prstGeom>
          <a:noFill/>
        </p:spPr>
        <p:txBody>
          <a:bodyPr wrap="square" rtlCol="0">
            <a:prstTxWarp prst="textInflate">
              <a:avLst/>
            </a:prstTxWarp>
            <a:spAutoFit/>
          </a:bodyPr>
          <a:lstStyle/>
          <a:p>
            <a:r>
              <a:rPr lang="en-US" sz="7200" dirty="0" smtClean="0"/>
              <a:t>  </a:t>
            </a:r>
            <a:r>
              <a:rPr lang="en-US" sz="8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Thank you   </a:t>
            </a:r>
          </a:p>
          <a:p>
            <a:r>
              <a:rPr lang="en-US" sz="8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everybody</a:t>
            </a:r>
            <a:endParaRPr lang="en-US" sz="8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0" fill="hold"/>
                                        <p:tgtEl>
                                          <p:spTgt spid="2"/>
                                        </p:tgtEl>
                                        <p:attrNameLst>
                                          <p:attrName>ppt_w</p:attrName>
                                        </p:attrNameLst>
                                      </p:cBhvr>
                                      <p:tavLst>
                                        <p:tav tm="0">
                                          <p:val>
                                            <p:fltVal val="0"/>
                                          </p:val>
                                        </p:tav>
                                        <p:tav tm="100000">
                                          <p:val>
                                            <p:strVal val="#ppt_w"/>
                                          </p:val>
                                        </p:tav>
                                      </p:tavLst>
                                    </p:anim>
                                    <p:anim calcmode="lin" valueType="num">
                                      <p:cBhvr>
                                        <p:cTn id="8" dur="5000" fill="hold"/>
                                        <p:tgtEl>
                                          <p:spTgt spid="2"/>
                                        </p:tgtEl>
                                        <p:attrNameLst>
                                          <p:attrName>ppt_h</p:attrName>
                                        </p:attrNameLst>
                                      </p:cBhvr>
                                      <p:tavLst>
                                        <p:tav tm="0">
                                          <p:val>
                                            <p:fltVal val="0"/>
                                          </p:val>
                                        </p:tav>
                                        <p:tav tm="100000">
                                          <p:val>
                                            <p:strVal val="#ppt_h"/>
                                          </p:val>
                                        </p:tav>
                                      </p:tavLst>
                                    </p:anim>
                                    <p:anim calcmode="lin" valueType="num">
                                      <p:cBhvr>
                                        <p:cTn id="9" dur="5000" fill="hold"/>
                                        <p:tgtEl>
                                          <p:spTgt spid="2"/>
                                        </p:tgtEl>
                                        <p:attrNameLst>
                                          <p:attrName>style.rotation</p:attrName>
                                        </p:attrNameLst>
                                      </p:cBhvr>
                                      <p:tavLst>
                                        <p:tav tm="0">
                                          <p:val>
                                            <p:fltVal val="360"/>
                                          </p:val>
                                        </p:tav>
                                        <p:tav tm="100000">
                                          <p:val>
                                            <p:fltVal val="0"/>
                                          </p:val>
                                        </p:tav>
                                      </p:tavLst>
                                    </p:anim>
                                    <p:animEffect transition="in" filter="fade">
                                      <p:cBhvr>
                                        <p:cTn id="10" dur="5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45" presetClass="entr" presetSubtype="0" fill="hold" grpId="0" nodeType="clickEffect">
                                  <p:stCondLst>
                                    <p:cond delay="0"/>
                                  </p:stCondLst>
                                  <p:iterate type="lt">
                                    <p:tmPct val="10000"/>
                                  </p:iterate>
                                  <p:childTnLst>
                                    <p:set>
                                      <p:cBhvr>
                                        <p:cTn id="14" dur="1" fill="hold">
                                          <p:stCondLst>
                                            <p:cond delay="0"/>
                                          </p:stCondLst>
                                        </p:cTn>
                                        <p:tgtEl>
                                          <p:spTgt spid="3"/>
                                        </p:tgtEl>
                                        <p:attrNameLst>
                                          <p:attrName>style.visibility</p:attrName>
                                        </p:attrNameLst>
                                      </p:cBhvr>
                                      <p:to>
                                        <p:strVal val="visible"/>
                                      </p:to>
                                    </p:set>
                                    <p:animEffect transition="in" filter="fade">
                                      <p:cBhvr>
                                        <p:cTn id="15" dur="2000"/>
                                        <p:tgtEl>
                                          <p:spTgt spid="3"/>
                                        </p:tgtEl>
                                      </p:cBhvr>
                                    </p:animEffect>
                                    <p:anim calcmode="lin" valueType="num">
                                      <p:cBhvr>
                                        <p:cTn id="16" dur="2000" fill="hold"/>
                                        <p:tgtEl>
                                          <p:spTgt spid="3"/>
                                        </p:tgtEl>
                                        <p:attrNameLst>
                                          <p:attrName>ppt_w</p:attrName>
                                        </p:attrNameLst>
                                      </p:cBhvr>
                                      <p:tavLst>
                                        <p:tav tm="0" fmla="#ppt_w*sin(2.5*pi*$)">
                                          <p:val>
                                            <p:fltVal val="0"/>
                                          </p:val>
                                        </p:tav>
                                        <p:tav tm="100000">
                                          <p:val>
                                            <p:fltVal val="1"/>
                                          </p:val>
                                        </p:tav>
                                      </p:tavLst>
                                    </p:anim>
                                    <p:anim calcmode="lin" valueType="num">
                                      <p:cBhvr>
                                        <p:cTn id="17" dur="2000" fill="hold"/>
                                        <p:tgtEl>
                                          <p:spTgt spid="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780871"/>
            <a:ext cx="8763000" cy="1200329"/>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r>
              <a:rPr lang="en-US" sz="7200" b="1" dirty="0" smtClean="0">
                <a:ln w="12700">
                  <a:solidFill>
                    <a:schemeClr val="tx2">
                      <a:satMod val="155000"/>
                    </a:schemeClr>
                  </a:solidFill>
                  <a:prstDash val="solid"/>
                </a:ln>
                <a:solidFill>
                  <a:srgbClr val="002060"/>
                </a:solidFill>
                <a:effectLst>
                  <a:outerShdw blurRad="41275" dist="20320" dir="1800000" algn="tl" rotWithShape="0">
                    <a:srgbClr val="000000">
                      <a:alpha val="40000"/>
                    </a:srgbClr>
                  </a:outerShdw>
                </a:effectLst>
              </a:rPr>
              <a:t>Teacher ‘s  Identity</a:t>
            </a:r>
          </a:p>
        </p:txBody>
      </p:sp>
      <p:sp>
        <p:nvSpPr>
          <p:cNvPr id="3" name="TextBox 2"/>
          <p:cNvSpPr txBox="1"/>
          <p:nvPr/>
        </p:nvSpPr>
        <p:spPr>
          <a:xfrm>
            <a:off x="3556776" y="3048000"/>
            <a:ext cx="5105400" cy="2185214"/>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4000" b="1" spc="50" dirty="0" smtClean="0">
                <a:ln w="11430"/>
                <a:solidFill>
                  <a:srgbClr val="002060"/>
                </a:solidFill>
                <a:effectLst>
                  <a:outerShdw blurRad="76200" dist="50800" dir="5400000" algn="tl" rotWithShape="0">
                    <a:srgbClr val="000000">
                      <a:alpha val="65000"/>
                    </a:srgbClr>
                  </a:outerShdw>
                </a:effectLst>
                <a:latin typeface="Times New Roman" pitchFamily="18" charset="0"/>
                <a:cs typeface="Times New Roman" pitchFamily="18" charset="0"/>
              </a:rPr>
              <a:t>CHANDAN BISWAS</a:t>
            </a:r>
          </a:p>
          <a:p>
            <a:pPr algn="ctr"/>
            <a:r>
              <a:rPr lang="en-US" sz="3200" b="1" spc="50" dirty="0" smtClean="0">
                <a:ln w="11430"/>
                <a:solidFill>
                  <a:srgbClr val="002060"/>
                </a:solidFill>
                <a:effectLst>
                  <a:outerShdw blurRad="76200" dist="50800" dir="5400000" algn="tl" rotWithShape="0">
                    <a:srgbClr val="000000">
                      <a:alpha val="65000"/>
                    </a:srgbClr>
                  </a:outerShdw>
                </a:effectLst>
                <a:latin typeface="Times New Roman" pitchFamily="18" charset="0"/>
                <a:cs typeface="Times New Roman" pitchFamily="18" charset="0"/>
              </a:rPr>
              <a:t>ASSISTANT TEACHER</a:t>
            </a:r>
          </a:p>
          <a:p>
            <a:pPr algn="ctr"/>
            <a:r>
              <a:rPr lang="en-US" sz="3200" b="1" spc="50" dirty="0" smtClean="0">
                <a:ln w="11430"/>
                <a:solidFill>
                  <a:srgbClr val="002060"/>
                </a:solidFill>
                <a:effectLst>
                  <a:outerShdw blurRad="76200" dist="50800" dir="5400000" algn="tl" rotWithShape="0">
                    <a:srgbClr val="000000">
                      <a:alpha val="65000"/>
                    </a:srgbClr>
                  </a:outerShdw>
                </a:effectLst>
                <a:latin typeface="Times New Roman" pitchFamily="18" charset="0"/>
                <a:cs typeface="Times New Roman" pitchFamily="18" charset="0"/>
              </a:rPr>
              <a:t>ANDHA HIGH SCHOOL</a:t>
            </a:r>
          </a:p>
          <a:p>
            <a:pPr algn="ctr"/>
            <a:r>
              <a:rPr lang="en-US" sz="3200" b="1" spc="50" dirty="0" smtClean="0">
                <a:ln w="11430"/>
                <a:solidFill>
                  <a:srgbClr val="002060"/>
                </a:solidFill>
                <a:effectLst>
                  <a:outerShdw blurRad="76200" dist="50800" dir="5400000" algn="tl" rotWithShape="0">
                    <a:srgbClr val="000000">
                      <a:alpha val="65000"/>
                    </a:srgbClr>
                  </a:outerShdw>
                </a:effectLst>
                <a:latin typeface="Times New Roman" pitchFamily="18" charset="0"/>
                <a:cs typeface="Times New Roman" pitchFamily="18" charset="0"/>
              </a:rPr>
              <a:t>E</a:t>
            </a:r>
            <a:r>
              <a:rPr lang="bn-IN" sz="3200" b="1" spc="50" dirty="0" smtClean="0">
                <a:ln w="11430"/>
                <a:solidFill>
                  <a:srgbClr val="002060"/>
                </a:solidFill>
                <a:effectLst>
                  <a:outerShdw blurRad="76200" dist="50800" dir="5400000" algn="tl" rotWithShape="0">
                    <a:srgbClr val="000000">
                      <a:alpha val="65000"/>
                    </a:srgbClr>
                  </a:outerShdw>
                </a:effectLst>
                <a:latin typeface="Times New Roman" pitchFamily="18" charset="0"/>
                <a:cs typeface="Times New Roman" pitchFamily="18" charset="0"/>
              </a:rPr>
              <a:t>-</a:t>
            </a:r>
            <a:r>
              <a:rPr lang="en-US" sz="3200" b="1" spc="50" dirty="0" smtClean="0">
                <a:ln w="11430"/>
                <a:solidFill>
                  <a:srgbClr val="002060"/>
                </a:solidFill>
                <a:effectLst>
                  <a:outerShdw blurRad="76200" dist="50800" dir="5400000" algn="tl" rotWithShape="0">
                    <a:srgbClr val="000000">
                      <a:alpha val="65000"/>
                    </a:srgbClr>
                  </a:outerShdw>
                </a:effectLst>
                <a:latin typeface="Times New Roman" pitchFamily="18" charset="0"/>
                <a:cs typeface="Times New Roman" pitchFamily="18" charset="0"/>
              </a:rPr>
              <a:t>mail: </a:t>
            </a:r>
            <a:r>
              <a:rPr lang="en-US" sz="2400" b="1" spc="50" dirty="0" smtClean="0">
                <a:ln w="11430"/>
                <a:solidFill>
                  <a:srgbClr val="002060"/>
                </a:solidFill>
                <a:effectLst>
                  <a:outerShdw blurRad="76200" dist="50800" dir="5400000" algn="tl" rotWithShape="0">
                    <a:srgbClr val="000000">
                      <a:alpha val="65000"/>
                    </a:srgbClr>
                  </a:outerShdw>
                </a:effectLst>
                <a:latin typeface="Times New Roman" pitchFamily="18" charset="0"/>
                <a:cs typeface="Times New Roman" pitchFamily="18" charset="0"/>
              </a:rPr>
              <a:t>chandanb13@gmail.com</a:t>
            </a:r>
          </a:p>
        </p:txBody>
      </p:sp>
      <p:pic>
        <p:nvPicPr>
          <p:cNvPr id="4" name="Picture 2" descr="C:\Users\chandan\Desktop\flower\IMG_20190720_211626_364.jpg"/>
          <p:cNvPicPr>
            <a:picLocks noChangeAspect="1" noChangeArrowheads="1"/>
          </p:cNvPicPr>
          <p:nvPr/>
        </p:nvPicPr>
        <p:blipFill>
          <a:blip r:embed="rId2" cstate="print"/>
          <a:srcRect/>
          <a:stretch>
            <a:fillRect/>
          </a:stretch>
        </p:blipFill>
        <p:spPr bwMode="auto">
          <a:xfrm>
            <a:off x="304800" y="2362200"/>
            <a:ext cx="2895600" cy="32766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9" presetClass="entr" presetSubtype="0" decel="100000"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p:cTn id="14" dur="2000" fill="hold"/>
                                        <p:tgtEl>
                                          <p:spTgt spid="4"/>
                                        </p:tgtEl>
                                        <p:attrNameLst>
                                          <p:attrName>ppt_w</p:attrName>
                                        </p:attrNameLst>
                                      </p:cBhvr>
                                      <p:tavLst>
                                        <p:tav tm="0">
                                          <p:val>
                                            <p:fltVal val="0"/>
                                          </p:val>
                                        </p:tav>
                                        <p:tav tm="100000">
                                          <p:val>
                                            <p:strVal val="#ppt_w"/>
                                          </p:val>
                                        </p:tav>
                                      </p:tavLst>
                                    </p:anim>
                                    <p:anim calcmode="lin" valueType="num">
                                      <p:cBhvr>
                                        <p:cTn id="15" dur="2000" fill="hold"/>
                                        <p:tgtEl>
                                          <p:spTgt spid="4"/>
                                        </p:tgtEl>
                                        <p:attrNameLst>
                                          <p:attrName>ppt_h</p:attrName>
                                        </p:attrNameLst>
                                      </p:cBhvr>
                                      <p:tavLst>
                                        <p:tav tm="0">
                                          <p:val>
                                            <p:fltVal val="0"/>
                                          </p:val>
                                        </p:tav>
                                        <p:tav tm="100000">
                                          <p:val>
                                            <p:strVal val="#ppt_h"/>
                                          </p:val>
                                        </p:tav>
                                      </p:tavLst>
                                    </p:anim>
                                    <p:anim calcmode="lin" valueType="num">
                                      <p:cBhvr>
                                        <p:cTn id="16" dur="2000" fill="hold"/>
                                        <p:tgtEl>
                                          <p:spTgt spid="4"/>
                                        </p:tgtEl>
                                        <p:attrNameLst>
                                          <p:attrName>style.rotation</p:attrName>
                                        </p:attrNameLst>
                                      </p:cBhvr>
                                      <p:tavLst>
                                        <p:tav tm="0">
                                          <p:val>
                                            <p:fltVal val="360"/>
                                          </p:val>
                                        </p:tav>
                                        <p:tav tm="100000">
                                          <p:val>
                                            <p:fltVal val="0"/>
                                          </p:val>
                                        </p:tav>
                                      </p:tavLst>
                                    </p:anim>
                                    <p:animEffect transition="in" filter="fade">
                                      <p:cBhvr>
                                        <p:cTn id="17" dur="20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wheel(4)">
                                      <p:cBhvr>
                                        <p:cTn id="2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52400"/>
            <a:ext cx="9144000" cy="769441"/>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r>
              <a:rPr lang="en-US" sz="4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Class  Identity</a:t>
            </a:r>
          </a:p>
        </p:txBody>
      </p:sp>
      <p:sp>
        <p:nvSpPr>
          <p:cNvPr id="3" name="Horizontal Scroll 2"/>
          <p:cNvSpPr/>
          <p:nvPr/>
        </p:nvSpPr>
        <p:spPr>
          <a:xfrm>
            <a:off x="0" y="914400"/>
            <a:ext cx="9144000" cy="5943600"/>
          </a:xfrm>
          <a:prstGeom prst="horizontalScroll">
            <a:avLst/>
          </a:prstGeom>
        </p:spPr>
        <p:style>
          <a:lnRef idx="1">
            <a:schemeClr val="accent3"/>
          </a:lnRef>
          <a:fillRef idx="3">
            <a:schemeClr val="accent3"/>
          </a:fillRef>
          <a:effectRef idx="2">
            <a:schemeClr val="accent3"/>
          </a:effectRef>
          <a:fontRef idx="minor">
            <a:schemeClr val="lt1"/>
          </a:fontRef>
        </p:style>
        <p:txBody>
          <a:bodyPr rtlCol="0" anchor="ctr"/>
          <a:lstStyle/>
          <a:p>
            <a:r>
              <a:rPr lang="en-US" sz="5400" b="1" dirty="0" smtClean="0">
                <a:solidFill>
                  <a:srgbClr val="FFFF00"/>
                </a:solidFill>
              </a:rPr>
              <a:t>     English-1</a:t>
            </a:r>
            <a:r>
              <a:rPr lang="en-US" sz="5400" b="1" baseline="30000" dirty="0" smtClean="0">
                <a:solidFill>
                  <a:srgbClr val="FFFF00"/>
                </a:solidFill>
              </a:rPr>
              <a:t>st</a:t>
            </a:r>
            <a:r>
              <a:rPr lang="en-US" sz="5400" b="1" dirty="0" smtClean="0">
                <a:solidFill>
                  <a:srgbClr val="FFFF00"/>
                </a:solidFill>
              </a:rPr>
              <a:t> Paper</a:t>
            </a:r>
          </a:p>
          <a:p>
            <a:r>
              <a:rPr lang="en-US" sz="5400" dirty="0" smtClean="0">
                <a:solidFill>
                  <a:srgbClr val="FFFF00"/>
                </a:solidFill>
              </a:rPr>
              <a:t>          	  </a:t>
            </a:r>
            <a:r>
              <a:rPr lang="en-US" sz="4400" b="1" dirty="0" smtClean="0">
                <a:solidFill>
                  <a:srgbClr val="FFFF00"/>
                </a:solidFill>
              </a:rPr>
              <a:t>Class-Six</a:t>
            </a:r>
          </a:p>
          <a:p>
            <a:r>
              <a:rPr lang="en-US" sz="4400" b="1" dirty="0" smtClean="0">
                <a:solidFill>
                  <a:srgbClr val="FFFF00"/>
                </a:solidFill>
              </a:rPr>
              <a:t>           	  Lesson-21</a:t>
            </a:r>
          </a:p>
          <a:p>
            <a:r>
              <a:rPr lang="en-US" sz="4400" b="1" dirty="0" smtClean="0">
                <a:solidFill>
                  <a:srgbClr val="FFFF00"/>
                </a:solidFill>
              </a:rPr>
              <a:t>   		 </a:t>
            </a:r>
            <a:r>
              <a:rPr lang="en-US" sz="4800" b="1" dirty="0" err="1" smtClean="0">
                <a:solidFill>
                  <a:srgbClr val="FFFF00"/>
                </a:solidFill>
              </a:rPr>
              <a:t>Hason</a:t>
            </a:r>
            <a:r>
              <a:rPr lang="en-US" sz="4800" b="1" dirty="0" smtClean="0">
                <a:solidFill>
                  <a:srgbClr val="FFFF00"/>
                </a:solidFill>
              </a:rPr>
              <a:t> Raja  </a:t>
            </a:r>
            <a:endParaRPr lang="en-US" sz="4400" b="1" dirty="0" smtClean="0">
              <a:solidFill>
                <a:srgbClr val="FFFF00"/>
              </a:solidFill>
            </a:endParaRPr>
          </a:p>
          <a:p>
            <a:r>
              <a:rPr lang="en-US" sz="4400" b="1" dirty="0" smtClean="0">
                <a:solidFill>
                  <a:srgbClr val="FFFF00"/>
                </a:solidFill>
              </a:rPr>
              <a:t>The mystic bard of Bangladesh.</a:t>
            </a:r>
          </a:p>
          <a:p>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heckerboard(across)">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18404"/>
            <a:ext cx="9144000" cy="646331"/>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r>
              <a:rPr lang="en-US" sz="36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Can you match the names with the pictures ?</a:t>
            </a:r>
          </a:p>
        </p:txBody>
      </p:sp>
      <p:pic>
        <p:nvPicPr>
          <p:cNvPr id="1026" name="Picture 2" descr="C:\Users\chandan\Desktop\flower\hason 4.jpg"/>
          <p:cNvPicPr>
            <a:picLocks noChangeAspect="1" noChangeArrowheads="1"/>
          </p:cNvPicPr>
          <p:nvPr/>
        </p:nvPicPr>
        <p:blipFill>
          <a:blip r:embed="rId2"/>
          <a:srcRect/>
          <a:stretch>
            <a:fillRect/>
          </a:stretch>
        </p:blipFill>
        <p:spPr bwMode="auto">
          <a:xfrm>
            <a:off x="4572000" y="3733800"/>
            <a:ext cx="4343400" cy="2209800"/>
          </a:xfrm>
          <a:prstGeom prst="rect">
            <a:avLst/>
          </a:prstGeom>
          <a:noFill/>
        </p:spPr>
      </p:pic>
      <p:pic>
        <p:nvPicPr>
          <p:cNvPr id="1028" name="Picture 4" descr="C:\Users\chandan\Desktop\flower\lalon shah.jpg"/>
          <p:cNvPicPr>
            <a:picLocks noChangeAspect="1" noChangeArrowheads="1"/>
          </p:cNvPicPr>
          <p:nvPr/>
        </p:nvPicPr>
        <p:blipFill>
          <a:blip r:embed="rId3"/>
          <a:srcRect/>
          <a:stretch>
            <a:fillRect/>
          </a:stretch>
        </p:blipFill>
        <p:spPr bwMode="auto">
          <a:xfrm>
            <a:off x="152400" y="990600"/>
            <a:ext cx="4267200" cy="4876800"/>
          </a:xfrm>
          <a:prstGeom prst="rect">
            <a:avLst/>
          </a:prstGeom>
          <a:noFill/>
        </p:spPr>
      </p:pic>
      <p:pic>
        <p:nvPicPr>
          <p:cNvPr id="1029" name="Picture 5" descr="C:\Users\chandan\Desktop\flower\abdul karim.jpg"/>
          <p:cNvPicPr>
            <a:picLocks noChangeAspect="1" noChangeArrowheads="1"/>
          </p:cNvPicPr>
          <p:nvPr/>
        </p:nvPicPr>
        <p:blipFill>
          <a:blip r:embed="rId4"/>
          <a:srcRect/>
          <a:stretch>
            <a:fillRect/>
          </a:stretch>
        </p:blipFill>
        <p:spPr bwMode="auto">
          <a:xfrm>
            <a:off x="4572000" y="914400"/>
            <a:ext cx="4267200" cy="2743200"/>
          </a:xfrm>
          <a:prstGeom prst="rect">
            <a:avLst/>
          </a:prstGeom>
          <a:noFill/>
        </p:spPr>
      </p:pic>
      <p:sp>
        <p:nvSpPr>
          <p:cNvPr id="8" name="TextBox 7"/>
          <p:cNvSpPr txBox="1"/>
          <p:nvPr/>
        </p:nvSpPr>
        <p:spPr>
          <a:xfrm>
            <a:off x="304800" y="6120825"/>
            <a:ext cx="8001000" cy="584775"/>
          </a:xfrm>
          <a:prstGeom prst="rect">
            <a:avLst/>
          </a:prstGeom>
          <a:noFill/>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3200" b="1" dirty="0" smtClean="0">
                <a:solidFill>
                  <a:srgbClr val="7030A0"/>
                </a:solidFill>
              </a:rPr>
              <a:t>      They are mystic bard of Bangladesh</a:t>
            </a:r>
            <a:r>
              <a:rPr lang="en-US" sz="3200" b="1" dirty="0" smtClean="0">
                <a:solidFill>
                  <a:srgbClr val="FFFF00"/>
                </a:solidFill>
              </a:rPr>
              <a:t>.</a:t>
            </a:r>
            <a:endParaRPr lang="en-US" dirty="0"/>
          </a:p>
        </p:txBody>
      </p:sp>
      <p:sp>
        <p:nvSpPr>
          <p:cNvPr id="9" name="TextBox 8"/>
          <p:cNvSpPr txBox="1"/>
          <p:nvPr/>
        </p:nvSpPr>
        <p:spPr>
          <a:xfrm>
            <a:off x="457200" y="5181600"/>
            <a:ext cx="3581400" cy="646331"/>
          </a:xfrm>
          <a:prstGeom prst="rect">
            <a:avLst/>
          </a:prstGeom>
          <a:noFill/>
        </p:spPr>
        <p:style>
          <a:lnRef idx="2">
            <a:schemeClr val="dk1"/>
          </a:lnRef>
          <a:fillRef idx="1">
            <a:schemeClr val="lt1"/>
          </a:fillRef>
          <a:effectRef idx="0">
            <a:schemeClr val="dk1"/>
          </a:effectRef>
          <a:fontRef idx="minor">
            <a:schemeClr val="dk1"/>
          </a:fontRef>
        </p:style>
        <p:txBody>
          <a:bodyPr wrap="square" rtlCol="0">
            <a:spAutoFit/>
          </a:bodyPr>
          <a:lstStyle/>
          <a:p>
            <a:r>
              <a:rPr lang="en-US" sz="3600" b="1" dirty="0" err="1" smtClean="0">
                <a:solidFill>
                  <a:srgbClr val="0070C0"/>
                </a:solidFill>
              </a:rPr>
              <a:t>Lalon</a:t>
            </a:r>
            <a:r>
              <a:rPr lang="en-US" sz="3600" b="1" dirty="0" smtClean="0">
                <a:solidFill>
                  <a:srgbClr val="0070C0"/>
                </a:solidFill>
              </a:rPr>
              <a:t> Shah</a:t>
            </a:r>
            <a:endParaRPr lang="en-US" sz="3600" b="1" dirty="0">
              <a:solidFill>
                <a:srgbClr val="0070C0"/>
              </a:solidFill>
            </a:endParaRPr>
          </a:p>
        </p:txBody>
      </p:sp>
      <p:sp>
        <p:nvSpPr>
          <p:cNvPr id="10" name="TextBox 9"/>
          <p:cNvSpPr txBox="1"/>
          <p:nvPr/>
        </p:nvSpPr>
        <p:spPr>
          <a:xfrm>
            <a:off x="5181600" y="3810000"/>
            <a:ext cx="3352800" cy="646331"/>
          </a:xfrm>
          <a:prstGeom prst="rect">
            <a:avLst/>
          </a:prstGeom>
          <a:noFill/>
        </p:spPr>
        <p:style>
          <a:lnRef idx="2">
            <a:schemeClr val="dk1"/>
          </a:lnRef>
          <a:fillRef idx="1">
            <a:schemeClr val="lt1"/>
          </a:fillRef>
          <a:effectRef idx="0">
            <a:schemeClr val="dk1"/>
          </a:effectRef>
          <a:fontRef idx="minor">
            <a:schemeClr val="dk1"/>
          </a:fontRef>
        </p:style>
        <p:txBody>
          <a:bodyPr wrap="square" rtlCol="0">
            <a:spAutoFit/>
          </a:bodyPr>
          <a:lstStyle/>
          <a:p>
            <a:r>
              <a:rPr lang="en-US" sz="3600" b="1" dirty="0" err="1" smtClean="0">
                <a:solidFill>
                  <a:srgbClr val="0070C0"/>
                </a:solidFill>
              </a:rPr>
              <a:t>Hason</a:t>
            </a:r>
            <a:r>
              <a:rPr lang="en-US" sz="3600" b="1" dirty="0" smtClean="0">
                <a:solidFill>
                  <a:srgbClr val="0070C0"/>
                </a:solidFill>
              </a:rPr>
              <a:t> Raja</a:t>
            </a:r>
            <a:endParaRPr lang="en-US" sz="3600" b="1" dirty="0">
              <a:solidFill>
                <a:srgbClr val="0070C0"/>
              </a:solidFill>
            </a:endParaRPr>
          </a:p>
        </p:txBody>
      </p:sp>
      <p:sp>
        <p:nvSpPr>
          <p:cNvPr id="11" name="TextBox 10"/>
          <p:cNvSpPr txBox="1"/>
          <p:nvPr/>
        </p:nvSpPr>
        <p:spPr>
          <a:xfrm>
            <a:off x="4648200" y="2895600"/>
            <a:ext cx="4114800" cy="584775"/>
          </a:xfrm>
          <a:prstGeom prst="rect">
            <a:avLst/>
          </a:prstGeom>
          <a:noFill/>
        </p:spPr>
        <p:style>
          <a:lnRef idx="2">
            <a:schemeClr val="dk1"/>
          </a:lnRef>
          <a:fillRef idx="1">
            <a:schemeClr val="lt1"/>
          </a:fillRef>
          <a:effectRef idx="0">
            <a:schemeClr val="dk1"/>
          </a:effectRef>
          <a:fontRef idx="minor">
            <a:schemeClr val="dk1"/>
          </a:fontRef>
        </p:style>
        <p:txBody>
          <a:bodyPr wrap="square" rtlCol="0">
            <a:spAutoFit/>
          </a:bodyPr>
          <a:lstStyle/>
          <a:p>
            <a:r>
              <a:rPr lang="en-US" sz="3200" b="1" dirty="0" smtClean="0">
                <a:solidFill>
                  <a:srgbClr val="FFC000"/>
                </a:solidFill>
              </a:rPr>
              <a:t>Shah Abdul </a:t>
            </a:r>
            <a:r>
              <a:rPr lang="en-US" sz="3200" b="1" dirty="0" err="1" smtClean="0">
                <a:solidFill>
                  <a:srgbClr val="FFC000"/>
                </a:solidFill>
              </a:rPr>
              <a:t>Karim</a:t>
            </a:r>
            <a:endParaRPr lang="en-US" sz="3200" b="1" dirty="0">
              <a:solidFill>
                <a:srgbClr val="FFC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9" presetClass="entr" presetSubtype="10" fill="hold" nodeType="clickEffect">
                                  <p:stCondLst>
                                    <p:cond delay="0"/>
                                  </p:stCondLst>
                                  <p:childTnLst>
                                    <p:set>
                                      <p:cBhvr>
                                        <p:cTn id="11" dur="1" fill="hold">
                                          <p:stCondLst>
                                            <p:cond delay="0"/>
                                          </p:stCondLst>
                                        </p:cTn>
                                        <p:tgtEl>
                                          <p:spTgt spid="1028"/>
                                        </p:tgtEl>
                                        <p:attrNameLst>
                                          <p:attrName>style.visibility</p:attrName>
                                        </p:attrNameLst>
                                      </p:cBhvr>
                                      <p:to>
                                        <p:strVal val="visible"/>
                                      </p:to>
                                    </p:set>
                                    <p:anim calcmode="lin" valueType="num">
                                      <p:cBhvr>
                                        <p:cTn id="12" dur="5000" fill="hold"/>
                                        <p:tgtEl>
                                          <p:spTgt spid="1028"/>
                                        </p:tgtEl>
                                        <p:attrNameLst>
                                          <p:attrName>ppt_w</p:attrName>
                                        </p:attrNameLst>
                                      </p:cBhvr>
                                      <p:tavLst>
                                        <p:tav tm="0" fmla="#ppt_w*sin(2.5*pi*$)">
                                          <p:val>
                                            <p:fltVal val="0"/>
                                          </p:val>
                                        </p:tav>
                                        <p:tav tm="100000">
                                          <p:val>
                                            <p:fltVal val="1"/>
                                          </p:val>
                                        </p:tav>
                                      </p:tavLst>
                                    </p:anim>
                                    <p:anim calcmode="lin" valueType="num">
                                      <p:cBhvr>
                                        <p:cTn id="13" dur="5000" fill="hold"/>
                                        <p:tgtEl>
                                          <p:spTgt spid="1028"/>
                                        </p:tgtEl>
                                        <p:attrNameLst>
                                          <p:attrName>ppt_h</p:attrName>
                                        </p:attrNameLst>
                                      </p:cBhvr>
                                      <p:tavLst>
                                        <p:tav tm="0">
                                          <p:val>
                                            <p:strVal val="#ppt_h"/>
                                          </p:val>
                                        </p:tav>
                                        <p:tav tm="100000">
                                          <p:val>
                                            <p:strVal val="#ppt_h"/>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 calcmode="lin" valueType="num">
                                      <p:cBhvr additive="base">
                                        <p:cTn id="18" dur="500" fill="hold"/>
                                        <p:tgtEl>
                                          <p:spTgt spid="9"/>
                                        </p:tgtEl>
                                        <p:attrNameLst>
                                          <p:attrName>ppt_x</p:attrName>
                                        </p:attrNameLst>
                                      </p:cBhvr>
                                      <p:tavLst>
                                        <p:tav tm="0">
                                          <p:val>
                                            <p:strVal val="#ppt_x"/>
                                          </p:val>
                                        </p:tav>
                                        <p:tav tm="100000">
                                          <p:val>
                                            <p:strVal val="#ppt_x"/>
                                          </p:val>
                                        </p:tav>
                                      </p:tavLst>
                                    </p:anim>
                                    <p:anim calcmode="lin" valueType="num">
                                      <p:cBhvr additive="base">
                                        <p:cTn id="19"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1" presetClass="entr" presetSubtype="4" fill="hold" nodeType="clickEffect">
                                  <p:stCondLst>
                                    <p:cond delay="0"/>
                                  </p:stCondLst>
                                  <p:childTnLst>
                                    <p:set>
                                      <p:cBhvr>
                                        <p:cTn id="23" dur="1" fill="hold">
                                          <p:stCondLst>
                                            <p:cond delay="0"/>
                                          </p:stCondLst>
                                        </p:cTn>
                                        <p:tgtEl>
                                          <p:spTgt spid="1029"/>
                                        </p:tgtEl>
                                        <p:attrNameLst>
                                          <p:attrName>style.visibility</p:attrName>
                                        </p:attrNameLst>
                                      </p:cBhvr>
                                      <p:to>
                                        <p:strVal val="visible"/>
                                      </p:to>
                                    </p:set>
                                    <p:animEffect transition="in" filter="wheel(4)">
                                      <p:cBhvr>
                                        <p:cTn id="24" dur="2000"/>
                                        <p:tgtEl>
                                          <p:spTgt spid="1029"/>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anim calcmode="lin" valueType="num">
                                      <p:cBhvr additive="base">
                                        <p:cTn id="29" dur="500" fill="hold"/>
                                        <p:tgtEl>
                                          <p:spTgt spid="11"/>
                                        </p:tgtEl>
                                        <p:attrNameLst>
                                          <p:attrName>ppt_x</p:attrName>
                                        </p:attrNameLst>
                                      </p:cBhvr>
                                      <p:tavLst>
                                        <p:tav tm="0">
                                          <p:val>
                                            <p:strVal val="#ppt_x"/>
                                          </p:val>
                                        </p:tav>
                                        <p:tav tm="100000">
                                          <p:val>
                                            <p:strVal val="#ppt_x"/>
                                          </p:val>
                                        </p:tav>
                                      </p:tavLst>
                                    </p:anim>
                                    <p:anim calcmode="lin" valueType="num">
                                      <p:cBhvr additive="base">
                                        <p:cTn id="3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8" presetClass="entr" presetSubtype="16" fill="hold" nodeType="clickEffect">
                                  <p:stCondLst>
                                    <p:cond delay="0"/>
                                  </p:stCondLst>
                                  <p:childTnLst>
                                    <p:set>
                                      <p:cBhvr>
                                        <p:cTn id="34" dur="1" fill="hold">
                                          <p:stCondLst>
                                            <p:cond delay="0"/>
                                          </p:stCondLst>
                                        </p:cTn>
                                        <p:tgtEl>
                                          <p:spTgt spid="1026"/>
                                        </p:tgtEl>
                                        <p:attrNameLst>
                                          <p:attrName>style.visibility</p:attrName>
                                        </p:attrNameLst>
                                      </p:cBhvr>
                                      <p:to>
                                        <p:strVal val="visible"/>
                                      </p:to>
                                    </p:set>
                                    <p:animEffect transition="in" filter="diamond(in)">
                                      <p:cBhvr>
                                        <p:cTn id="35" dur="2000"/>
                                        <p:tgtEl>
                                          <p:spTgt spid="1026"/>
                                        </p:tgtEl>
                                      </p:cBhvr>
                                    </p:animEffect>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grpId="0" nodeType="clickEffect">
                                  <p:stCondLst>
                                    <p:cond delay="0"/>
                                  </p:stCondLst>
                                  <p:childTnLst>
                                    <p:set>
                                      <p:cBhvr>
                                        <p:cTn id="39" dur="1" fill="hold">
                                          <p:stCondLst>
                                            <p:cond delay="0"/>
                                          </p:stCondLst>
                                        </p:cTn>
                                        <p:tgtEl>
                                          <p:spTgt spid="10"/>
                                        </p:tgtEl>
                                        <p:attrNameLst>
                                          <p:attrName>style.visibility</p:attrName>
                                        </p:attrNameLst>
                                      </p:cBhvr>
                                      <p:to>
                                        <p:strVal val="visible"/>
                                      </p:to>
                                    </p:set>
                                    <p:anim calcmode="lin" valueType="num">
                                      <p:cBhvr additive="base">
                                        <p:cTn id="40" dur="500" fill="hold"/>
                                        <p:tgtEl>
                                          <p:spTgt spid="10"/>
                                        </p:tgtEl>
                                        <p:attrNameLst>
                                          <p:attrName>ppt_x</p:attrName>
                                        </p:attrNameLst>
                                      </p:cBhvr>
                                      <p:tavLst>
                                        <p:tav tm="0">
                                          <p:val>
                                            <p:strVal val="#ppt_x"/>
                                          </p:val>
                                        </p:tav>
                                        <p:tav tm="100000">
                                          <p:val>
                                            <p:strVal val="#ppt_x"/>
                                          </p:val>
                                        </p:tav>
                                      </p:tavLst>
                                    </p:anim>
                                    <p:anim calcmode="lin" valueType="num">
                                      <p:cBhvr additive="base">
                                        <p:cTn id="41"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9" fill="hold" grpId="0" nodeType="clickEffect">
                                  <p:stCondLst>
                                    <p:cond delay="0"/>
                                  </p:stCondLst>
                                  <p:childTnLst>
                                    <p:set>
                                      <p:cBhvr>
                                        <p:cTn id="45" dur="1" fill="hold">
                                          <p:stCondLst>
                                            <p:cond delay="0"/>
                                          </p:stCondLst>
                                        </p:cTn>
                                        <p:tgtEl>
                                          <p:spTgt spid="8"/>
                                        </p:tgtEl>
                                        <p:attrNameLst>
                                          <p:attrName>style.visibility</p:attrName>
                                        </p:attrNameLst>
                                      </p:cBhvr>
                                      <p:to>
                                        <p:strVal val="visible"/>
                                      </p:to>
                                    </p:set>
                                    <p:anim calcmode="lin" valueType="num">
                                      <p:cBhvr additive="base">
                                        <p:cTn id="46" dur="5000" fill="hold"/>
                                        <p:tgtEl>
                                          <p:spTgt spid="8"/>
                                        </p:tgtEl>
                                        <p:attrNameLst>
                                          <p:attrName>ppt_x</p:attrName>
                                        </p:attrNameLst>
                                      </p:cBhvr>
                                      <p:tavLst>
                                        <p:tav tm="0">
                                          <p:val>
                                            <p:strVal val="0-#ppt_w/2"/>
                                          </p:val>
                                        </p:tav>
                                        <p:tav tm="100000">
                                          <p:val>
                                            <p:strVal val="#ppt_x"/>
                                          </p:val>
                                        </p:tav>
                                      </p:tavLst>
                                    </p:anim>
                                    <p:anim calcmode="lin" valueType="num">
                                      <p:cBhvr additive="base">
                                        <p:cTn id="47" dur="50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8" grpId="0" animBg="1"/>
      <p:bldP spid="9" grpId="0" animBg="1"/>
      <p:bldP spid="10" grpId="0" animBg="1"/>
      <p:bldP spid="1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228600"/>
            <a:ext cx="8534400" cy="769441"/>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r>
              <a:rPr lang="bs-Cyrl-BA" sz="4400" dirty="0" smtClean="0">
                <a:solidFill>
                  <a:srgbClr val="FFC000"/>
                </a:solidFill>
              </a:rPr>
              <a:t>Learning outcome</a:t>
            </a:r>
            <a:r>
              <a:rPr lang="en-US" sz="4400" dirty="0" smtClean="0">
                <a:solidFill>
                  <a:srgbClr val="FFC000"/>
                </a:solidFill>
              </a:rPr>
              <a:t>s</a:t>
            </a:r>
          </a:p>
        </p:txBody>
      </p:sp>
      <p:sp>
        <p:nvSpPr>
          <p:cNvPr id="3" name="Horizontal Scroll 2"/>
          <p:cNvSpPr/>
          <p:nvPr/>
        </p:nvSpPr>
        <p:spPr>
          <a:xfrm>
            <a:off x="304800" y="1143000"/>
            <a:ext cx="8610600" cy="5715000"/>
          </a:xfrm>
          <a:prstGeom prst="horizontalScroll">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3600" dirty="0" smtClean="0">
                <a:solidFill>
                  <a:srgbClr val="FFC000"/>
                </a:solidFill>
              </a:rPr>
              <a:t>After completing the lesson students will be able to-</a:t>
            </a:r>
          </a:p>
          <a:p>
            <a:pPr algn="ctr"/>
            <a:r>
              <a:rPr lang="en-US" sz="3200" dirty="0" smtClean="0"/>
              <a:t>*Read and understand the texts.</a:t>
            </a:r>
          </a:p>
          <a:p>
            <a:pPr algn="ctr"/>
            <a:r>
              <a:rPr lang="en-US" sz="3200" dirty="0" smtClean="0"/>
              <a:t>*Understand and enjoy the stories .</a:t>
            </a:r>
          </a:p>
          <a:p>
            <a:pPr algn="ctr"/>
            <a:r>
              <a:rPr lang="en-US" sz="3200" dirty="0" smtClean="0"/>
              <a:t>*Ask and answer the questions.</a:t>
            </a:r>
          </a:p>
          <a:p>
            <a:pPr algn="ctr"/>
            <a:r>
              <a:rPr lang="en-US" sz="3200" dirty="0" smtClean="0"/>
              <a:t>*Read aloud with proper </a:t>
            </a:r>
          </a:p>
          <a:p>
            <a:pPr algn="ctr"/>
            <a:r>
              <a:rPr lang="en-US" sz="3200" dirty="0" smtClean="0"/>
              <a:t>* </a:t>
            </a:r>
            <a:r>
              <a:rPr lang="en-US" sz="3200" dirty="0" err="1" smtClean="0"/>
              <a:t>pronunciation,stress</a:t>
            </a:r>
            <a:r>
              <a:rPr lang="en-US" sz="3200" dirty="0" smtClean="0"/>
              <a:t> and intonation.</a:t>
            </a:r>
          </a:p>
          <a:p>
            <a:pPr algn="ctr"/>
            <a:endParaRPr lang="en-US" sz="32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diamond(in)">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chandan\Desktop\flower\hason 3.jpg"/>
          <p:cNvPicPr>
            <a:picLocks noChangeAspect="1" noChangeArrowheads="1"/>
          </p:cNvPicPr>
          <p:nvPr/>
        </p:nvPicPr>
        <p:blipFill>
          <a:blip r:embed="rId2"/>
          <a:srcRect/>
          <a:stretch>
            <a:fillRect/>
          </a:stretch>
        </p:blipFill>
        <p:spPr bwMode="auto">
          <a:xfrm>
            <a:off x="152400" y="1066800"/>
            <a:ext cx="8763000" cy="5562600"/>
          </a:xfrm>
          <a:prstGeom prst="rect">
            <a:avLst/>
          </a:prstGeom>
          <a:noFill/>
        </p:spPr>
      </p:pic>
      <p:sp>
        <p:nvSpPr>
          <p:cNvPr id="3" name="TextBox 2"/>
          <p:cNvSpPr txBox="1"/>
          <p:nvPr/>
        </p:nvSpPr>
        <p:spPr>
          <a:xfrm>
            <a:off x="76200" y="152400"/>
            <a:ext cx="8915400" cy="707886"/>
          </a:xfrm>
          <a:prstGeom prst="rect">
            <a:avLst/>
          </a:prstGeom>
          <a:noFill/>
        </p:spPr>
        <p:style>
          <a:lnRef idx="2">
            <a:schemeClr val="dk1"/>
          </a:lnRef>
          <a:fillRef idx="1">
            <a:schemeClr val="lt1"/>
          </a:fillRef>
          <a:effectRef idx="0">
            <a:schemeClr val="dk1"/>
          </a:effectRef>
          <a:fontRef idx="minor">
            <a:schemeClr val="dk1"/>
          </a:fontRef>
        </p:style>
        <p:txBody>
          <a:bodyPr wrap="square" rtlCol="0">
            <a:spAutoFit/>
          </a:bodyPr>
          <a:lstStyle/>
          <a:p>
            <a:r>
              <a:rPr lang="en-US" sz="4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r>
              <a:rPr lang="en-US" sz="4000" b="1" dirty="0" smtClean="0">
                <a:ln w="12700">
                  <a:solidFill>
                    <a:schemeClr val="tx2">
                      <a:satMod val="155000"/>
                    </a:schemeClr>
                  </a:solidFill>
                  <a:prstDash val="solid"/>
                </a:ln>
                <a:solidFill>
                  <a:srgbClr val="002060"/>
                </a:solidFill>
                <a:effectLst>
                  <a:outerShdw blurRad="41275" dist="20320" dir="1800000" algn="tl" rotWithShape="0">
                    <a:srgbClr val="000000">
                      <a:alpha val="40000"/>
                    </a:srgbClr>
                  </a:outerShdw>
                </a:effectLst>
              </a:rPr>
              <a:t>The </a:t>
            </a:r>
            <a:r>
              <a:rPr lang="en-US" sz="4000" b="1" dirty="0" smtClean="0">
                <a:ln w="12700">
                  <a:solidFill>
                    <a:schemeClr val="tx2">
                      <a:satMod val="155000"/>
                    </a:schemeClr>
                  </a:solidFill>
                  <a:prstDash val="solid"/>
                </a:ln>
                <a:solidFill>
                  <a:srgbClr val="002060"/>
                </a:solidFill>
                <a:effectLst>
                  <a:outerShdw blurRad="41275" dist="20320" dir="1800000" algn="tl" rotWithShape="0">
                    <a:srgbClr val="000000">
                      <a:alpha val="40000"/>
                    </a:srgbClr>
                  </a:outerShdw>
                </a:effectLst>
              </a:rPr>
              <a:t>family  Identity of </a:t>
            </a:r>
            <a:r>
              <a:rPr lang="en-US" sz="4000" b="1" dirty="0" err="1" smtClean="0">
                <a:ln w="12700">
                  <a:solidFill>
                    <a:schemeClr val="tx2">
                      <a:satMod val="155000"/>
                    </a:schemeClr>
                  </a:solidFill>
                  <a:prstDash val="solid"/>
                </a:ln>
                <a:solidFill>
                  <a:srgbClr val="002060"/>
                </a:solidFill>
                <a:effectLst>
                  <a:outerShdw blurRad="41275" dist="20320" dir="1800000" algn="tl" rotWithShape="0">
                    <a:srgbClr val="000000">
                      <a:alpha val="40000"/>
                    </a:srgbClr>
                  </a:outerShdw>
                </a:effectLst>
              </a:rPr>
              <a:t>Hason</a:t>
            </a:r>
            <a:r>
              <a:rPr lang="en-US" sz="4000" b="1" dirty="0" smtClean="0">
                <a:ln w="12700">
                  <a:solidFill>
                    <a:schemeClr val="tx2">
                      <a:satMod val="155000"/>
                    </a:schemeClr>
                  </a:solidFill>
                  <a:prstDash val="solid"/>
                </a:ln>
                <a:solidFill>
                  <a:srgbClr val="002060"/>
                </a:solidFill>
                <a:effectLst>
                  <a:outerShdw blurRad="41275" dist="20320" dir="1800000" algn="tl" rotWithShape="0">
                    <a:srgbClr val="000000">
                      <a:alpha val="40000"/>
                    </a:srgbClr>
                  </a:outerShdw>
                </a:effectLst>
              </a:rPr>
              <a:t> </a:t>
            </a:r>
            <a:r>
              <a:rPr lang="en-US" sz="4000" b="1" dirty="0" smtClean="0">
                <a:ln w="12700">
                  <a:solidFill>
                    <a:schemeClr val="tx2">
                      <a:satMod val="155000"/>
                    </a:schemeClr>
                  </a:solidFill>
                  <a:prstDash val="solid"/>
                </a:ln>
                <a:solidFill>
                  <a:srgbClr val="002060"/>
                </a:solidFill>
                <a:effectLst>
                  <a:outerShdw blurRad="41275" dist="20320" dir="1800000" algn="tl" rotWithShape="0">
                    <a:srgbClr val="000000">
                      <a:alpha val="40000"/>
                    </a:srgbClr>
                  </a:outerShdw>
                </a:effectLst>
              </a:rPr>
              <a:t>Raja</a:t>
            </a:r>
            <a:endParaRPr lang="en-US" sz="4000" b="1" dirty="0" smtClean="0">
              <a:ln w="12700">
                <a:solidFill>
                  <a:schemeClr val="tx2">
                    <a:satMod val="155000"/>
                  </a:schemeClr>
                </a:solidFill>
                <a:prstDash val="solid"/>
              </a:ln>
              <a:solidFill>
                <a:srgbClr val="002060"/>
              </a:solidFill>
              <a:effectLst>
                <a:outerShdw blurRad="41275" dist="20320" dir="1800000" algn="tl" rotWithShape="0">
                  <a:srgbClr val="000000">
                    <a:alpha val="40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amond(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3074"/>
                                        </p:tgtEl>
                                        <p:attrNameLst>
                                          <p:attrName>style.visibility</p:attrName>
                                        </p:attrNameLst>
                                      </p:cBhvr>
                                      <p:to>
                                        <p:strVal val="visible"/>
                                      </p:to>
                                    </p:set>
                                    <p:animEffect transition="in" filter="wheel(4)">
                                      <p:cBhvr>
                                        <p:cTn id="12" dur="20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chandan\Desktop\flower\hason 111.jpg"/>
          <p:cNvPicPr>
            <a:picLocks noChangeAspect="1" noChangeArrowheads="1"/>
          </p:cNvPicPr>
          <p:nvPr/>
        </p:nvPicPr>
        <p:blipFill>
          <a:blip r:embed="rId2"/>
          <a:srcRect/>
          <a:stretch>
            <a:fillRect/>
          </a:stretch>
        </p:blipFill>
        <p:spPr bwMode="auto">
          <a:xfrm>
            <a:off x="228600" y="1219201"/>
            <a:ext cx="4586287" cy="4495799"/>
          </a:xfrm>
          <a:prstGeom prst="rect">
            <a:avLst/>
          </a:prstGeom>
          <a:noFill/>
        </p:spPr>
      </p:pic>
      <p:pic>
        <p:nvPicPr>
          <p:cNvPr id="2051" name="Picture 3" descr="C:\Users\chandan\Desktop\flower\hason 1.jpg"/>
          <p:cNvPicPr>
            <a:picLocks noChangeAspect="1" noChangeArrowheads="1"/>
          </p:cNvPicPr>
          <p:nvPr/>
        </p:nvPicPr>
        <p:blipFill>
          <a:blip r:embed="rId3"/>
          <a:srcRect/>
          <a:stretch>
            <a:fillRect/>
          </a:stretch>
        </p:blipFill>
        <p:spPr bwMode="auto">
          <a:xfrm>
            <a:off x="4953000" y="1171575"/>
            <a:ext cx="3886200" cy="4543425"/>
          </a:xfrm>
          <a:prstGeom prst="rect">
            <a:avLst/>
          </a:prstGeom>
          <a:noFill/>
        </p:spPr>
      </p:pic>
      <p:sp>
        <p:nvSpPr>
          <p:cNvPr id="4" name="TextBox 3"/>
          <p:cNvSpPr txBox="1"/>
          <p:nvPr/>
        </p:nvSpPr>
        <p:spPr>
          <a:xfrm>
            <a:off x="228600" y="152400"/>
            <a:ext cx="8686800" cy="923330"/>
          </a:xfrm>
          <a:prstGeom prst="rect">
            <a:avLst/>
          </a:prstGeom>
          <a:noFill/>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5400" dirty="0" smtClean="0"/>
              <a:t>     </a:t>
            </a:r>
            <a:r>
              <a:rPr lang="en-US" sz="5400" b="1" dirty="0" smtClean="0"/>
              <a:t>Early life of </a:t>
            </a:r>
            <a:r>
              <a:rPr lang="en-US" sz="5400" b="1" dirty="0" err="1" smtClean="0"/>
              <a:t>Hason</a:t>
            </a:r>
            <a:r>
              <a:rPr lang="en-US" sz="5400" b="1" dirty="0" smtClean="0"/>
              <a:t> Raja</a:t>
            </a:r>
            <a:endParaRPr lang="en-US" sz="5400" b="1" dirty="0"/>
          </a:p>
        </p:txBody>
      </p:sp>
      <p:sp>
        <p:nvSpPr>
          <p:cNvPr id="6" name="TextBox 5"/>
          <p:cNvSpPr txBox="1"/>
          <p:nvPr/>
        </p:nvSpPr>
        <p:spPr>
          <a:xfrm>
            <a:off x="152400" y="6096000"/>
            <a:ext cx="8915400" cy="523220"/>
          </a:xfrm>
          <a:prstGeom prst="rect">
            <a:avLst/>
          </a:prstGeom>
          <a:noFill/>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2800" b="1" dirty="0" smtClean="0"/>
              <a:t>The luxury life and wealthy landlords of </a:t>
            </a:r>
            <a:r>
              <a:rPr lang="en-US" sz="2800" b="1" dirty="0" err="1" smtClean="0"/>
              <a:t>Hason</a:t>
            </a:r>
            <a:r>
              <a:rPr lang="en-US" sz="2800" b="1" dirty="0" smtClean="0"/>
              <a:t> Raja.</a:t>
            </a:r>
            <a:endParaRPr 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4)">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9" presetClass="entr" presetSubtype="10" fill="hold" nodeType="clickEffect">
                                  <p:stCondLst>
                                    <p:cond delay="0"/>
                                  </p:stCondLst>
                                  <p:childTnLst>
                                    <p:set>
                                      <p:cBhvr>
                                        <p:cTn id="11" dur="1" fill="hold">
                                          <p:stCondLst>
                                            <p:cond delay="0"/>
                                          </p:stCondLst>
                                        </p:cTn>
                                        <p:tgtEl>
                                          <p:spTgt spid="2050"/>
                                        </p:tgtEl>
                                        <p:attrNameLst>
                                          <p:attrName>style.visibility</p:attrName>
                                        </p:attrNameLst>
                                      </p:cBhvr>
                                      <p:to>
                                        <p:strVal val="visible"/>
                                      </p:to>
                                    </p:set>
                                    <p:anim calcmode="lin" valueType="num">
                                      <p:cBhvr>
                                        <p:cTn id="12" dur="5000" fill="hold"/>
                                        <p:tgtEl>
                                          <p:spTgt spid="2050"/>
                                        </p:tgtEl>
                                        <p:attrNameLst>
                                          <p:attrName>ppt_w</p:attrName>
                                        </p:attrNameLst>
                                      </p:cBhvr>
                                      <p:tavLst>
                                        <p:tav tm="0" fmla="#ppt_w*sin(2.5*pi*$)">
                                          <p:val>
                                            <p:fltVal val="0"/>
                                          </p:val>
                                        </p:tav>
                                        <p:tav tm="100000">
                                          <p:val>
                                            <p:fltVal val="1"/>
                                          </p:val>
                                        </p:tav>
                                      </p:tavLst>
                                    </p:anim>
                                    <p:anim calcmode="lin" valueType="num">
                                      <p:cBhvr>
                                        <p:cTn id="13" dur="5000" fill="hold"/>
                                        <p:tgtEl>
                                          <p:spTgt spid="2050"/>
                                        </p:tgtEl>
                                        <p:attrNameLst>
                                          <p:attrName>ppt_h</p:attrName>
                                        </p:attrNameLst>
                                      </p:cBhvr>
                                      <p:tavLst>
                                        <p:tav tm="0">
                                          <p:val>
                                            <p:strVal val="#ppt_h"/>
                                          </p:val>
                                        </p:tav>
                                        <p:tav tm="100000">
                                          <p:val>
                                            <p:strVal val="#ppt_h"/>
                                          </p:val>
                                        </p:tav>
                                      </p:tavLst>
                                    </p:anim>
                                  </p:childTnLst>
                                </p:cTn>
                              </p:par>
                            </p:childTnLst>
                          </p:cTn>
                        </p:par>
                      </p:childTnLst>
                    </p:cTn>
                  </p:par>
                  <p:par>
                    <p:cTn id="14" fill="hold">
                      <p:stCondLst>
                        <p:cond delay="indefinite"/>
                      </p:stCondLst>
                      <p:childTnLst>
                        <p:par>
                          <p:cTn id="15" fill="hold">
                            <p:stCondLst>
                              <p:cond delay="0"/>
                            </p:stCondLst>
                            <p:childTnLst>
                              <p:par>
                                <p:cTn id="16" presetID="35" presetClass="entr" presetSubtype="0" fill="hold" nodeType="clickEffect">
                                  <p:stCondLst>
                                    <p:cond delay="0"/>
                                  </p:stCondLst>
                                  <p:childTnLst>
                                    <p:set>
                                      <p:cBhvr>
                                        <p:cTn id="17" dur="1" fill="hold">
                                          <p:stCondLst>
                                            <p:cond delay="0"/>
                                          </p:stCondLst>
                                        </p:cTn>
                                        <p:tgtEl>
                                          <p:spTgt spid="2051"/>
                                        </p:tgtEl>
                                        <p:attrNameLst>
                                          <p:attrName>style.visibility</p:attrName>
                                        </p:attrNameLst>
                                      </p:cBhvr>
                                      <p:to>
                                        <p:strVal val="visible"/>
                                      </p:to>
                                    </p:set>
                                    <p:animEffect transition="in" filter="fade">
                                      <p:cBhvr>
                                        <p:cTn id="18" dur="2000"/>
                                        <p:tgtEl>
                                          <p:spTgt spid="2051"/>
                                        </p:tgtEl>
                                      </p:cBhvr>
                                    </p:animEffect>
                                    <p:anim calcmode="lin" valueType="num">
                                      <p:cBhvr>
                                        <p:cTn id="19" dur="2000" fill="hold"/>
                                        <p:tgtEl>
                                          <p:spTgt spid="2051"/>
                                        </p:tgtEl>
                                        <p:attrNameLst>
                                          <p:attrName>style.rotation</p:attrName>
                                        </p:attrNameLst>
                                      </p:cBhvr>
                                      <p:tavLst>
                                        <p:tav tm="0">
                                          <p:val>
                                            <p:fltVal val="720"/>
                                          </p:val>
                                        </p:tav>
                                        <p:tav tm="100000">
                                          <p:val>
                                            <p:fltVal val="0"/>
                                          </p:val>
                                        </p:tav>
                                      </p:tavLst>
                                    </p:anim>
                                    <p:anim calcmode="lin" valueType="num">
                                      <p:cBhvr>
                                        <p:cTn id="20" dur="2000" fill="hold"/>
                                        <p:tgtEl>
                                          <p:spTgt spid="2051"/>
                                        </p:tgtEl>
                                        <p:attrNameLst>
                                          <p:attrName>ppt_h</p:attrName>
                                        </p:attrNameLst>
                                      </p:cBhvr>
                                      <p:tavLst>
                                        <p:tav tm="0">
                                          <p:val>
                                            <p:fltVal val="0"/>
                                          </p:val>
                                        </p:tav>
                                        <p:tav tm="100000">
                                          <p:val>
                                            <p:strVal val="#ppt_h"/>
                                          </p:val>
                                        </p:tav>
                                      </p:tavLst>
                                    </p:anim>
                                    <p:anim calcmode="lin" valueType="num">
                                      <p:cBhvr>
                                        <p:cTn id="21" dur="2000" fill="hold"/>
                                        <p:tgtEl>
                                          <p:spTgt spid="2051"/>
                                        </p:tgtEl>
                                        <p:attrNameLst>
                                          <p:attrName>ppt_w</p:attrName>
                                        </p:attrNameLst>
                                      </p:cBhvr>
                                      <p:tavLst>
                                        <p:tav tm="0">
                                          <p:val>
                                            <p:fltVal val="0"/>
                                          </p:val>
                                        </p:tav>
                                        <p:tav tm="100000">
                                          <p:val>
                                            <p:strVal val="#ppt_w"/>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3"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 calcmode="lin" valueType="num">
                                      <p:cBhvr additive="base">
                                        <p:cTn id="26" dur="3000" fill="hold"/>
                                        <p:tgtEl>
                                          <p:spTgt spid="6"/>
                                        </p:tgtEl>
                                        <p:attrNameLst>
                                          <p:attrName>ppt_x</p:attrName>
                                        </p:attrNameLst>
                                      </p:cBhvr>
                                      <p:tavLst>
                                        <p:tav tm="0">
                                          <p:val>
                                            <p:strVal val="1+#ppt_w/2"/>
                                          </p:val>
                                        </p:tav>
                                        <p:tav tm="100000">
                                          <p:val>
                                            <p:strVal val="#ppt_x"/>
                                          </p:val>
                                        </p:tav>
                                      </p:tavLst>
                                    </p:anim>
                                    <p:anim calcmode="lin" valueType="num">
                                      <p:cBhvr additive="base">
                                        <p:cTn id="27" dur="3000" fill="hold"/>
                                        <p:tgtEl>
                                          <p:spTgt spid="6"/>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973753"/>
            <a:ext cx="8686800" cy="5655647"/>
          </a:xfrm>
          <a:prstGeom prst="rect">
            <a:avLst/>
          </a:prstGeom>
          <a:noFill/>
        </p:spPr>
        <p:style>
          <a:lnRef idx="2">
            <a:schemeClr val="dk1"/>
          </a:lnRef>
          <a:fillRef idx="1">
            <a:schemeClr val="lt1"/>
          </a:fillRef>
          <a:effectRef idx="0">
            <a:schemeClr val="dk1"/>
          </a:effectRef>
          <a:fontRef idx="minor">
            <a:schemeClr val="dk1"/>
          </a:fontRef>
        </p:style>
        <p:txBody>
          <a:bodyPr wrap="square" rtlCol="0">
            <a:spAutoFit/>
          </a:bodyPr>
          <a:lstStyle/>
          <a:p>
            <a:pPr algn="just"/>
            <a:r>
              <a:rPr lang="en-US" sz="3200" b="1" dirty="0" smtClean="0">
                <a:solidFill>
                  <a:srgbClr val="7030A0"/>
                </a:solidFill>
              </a:rPr>
              <a:t>Early life</a:t>
            </a:r>
          </a:p>
          <a:p>
            <a:pPr algn="just"/>
            <a:r>
              <a:rPr lang="en-US" sz="2000" b="1" dirty="0" smtClean="0"/>
              <a:t>Raja was born on 21 December 1854 in </a:t>
            </a:r>
            <a:r>
              <a:rPr lang="en-US" sz="2000" b="1" dirty="0" err="1" smtClean="0"/>
              <a:t>Lakshmansree</a:t>
            </a:r>
            <a:r>
              <a:rPr lang="en-US" sz="2000" b="1" dirty="0" smtClean="0"/>
              <a:t>, now </a:t>
            </a:r>
            <a:r>
              <a:rPr lang="en-US" sz="2000" b="1" dirty="0" err="1" smtClean="0"/>
              <a:t>Sunamganj</a:t>
            </a:r>
            <a:r>
              <a:rPr lang="en-US" sz="2000" b="1" dirty="0" smtClean="0"/>
              <a:t>. His father was </a:t>
            </a:r>
            <a:r>
              <a:rPr lang="en-US" sz="2000" b="1" dirty="0" err="1" smtClean="0"/>
              <a:t>Dewan</a:t>
            </a:r>
            <a:r>
              <a:rPr lang="en-US" sz="2000" b="1" dirty="0" smtClean="0"/>
              <a:t> Ali Raja, a direct descendant of </a:t>
            </a:r>
            <a:r>
              <a:rPr lang="en-US" sz="2000" b="1" dirty="0" err="1" smtClean="0"/>
              <a:t>Birendraram</a:t>
            </a:r>
            <a:r>
              <a:rPr lang="en-US" sz="2000" b="1" dirty="0" smtClean="0"/>
              <a:t> </a:t>
            </a:r>
            <a:r>
              <a:rPr lang="en-US" sz="2000" b="1" dirty="0" err="1" smtClean="0"/>
              <a:t>Singhdev</a:t>
            </a:r>
            <a:r>
              <a:rPr lang="en-US" sz="2000" b="1" dirty="0" smtClean="0"/>
              <a:t> (later converted from Hinduism to Islam and renamed as </a:t>
            </a:r>
            <a:r>
              <a:rPr lang="en-US" sz="2000" b="1" dirty="0" err="1" smtClean="0"/>
              <a:t>Dewan</a:t>
            </a:r>
            <a:r>
              <a:rPr lang="en-US" sz="2000" b="1" dirty="0" smtClean="0"/>
              <a:t> Raja </a:t>
            </a:r>
            <a:r>
              <a:rPr lang="en-US" sz="2000" b="1" dirty="0" err="1" smtClean="0"/>
              <a:t>Babu</a:t>
            </a:r>
            <a:r>
              <a:rPr lang="en-US" sz="2000" b="1" dirty="0" smtClean="0"/>
              <a:t> Khan). </a:t>
            </a:r>
            <a:r>
              <a:rPr lang="en-US" sz="2000" b="1" dirty="0" err="1" smtClean="0"/>
              <a:t>Hason</a:t>
            </a:r>
            <a:r>
              <a:rPr lang="en-US" sz="2000" b="1" dirty="0" smtClean="0"/>
              <a:t> Raja's mother was </a:t>
            </a:r>
            <a:r>
              <a:rPr lang="en-US" sz="2000" b="1" dirty="0" err="1" smtClean="0"/>
              <a:t>Hurmutjan</a:t>
            </a:r>
            <a:r>
              <a:rPr lang="en-US" sz="2000" b="1" dirty="0" smtClean="0"/>
              <a:t> </a:t>
            </a:r>
            <a:r>
              <a:rPr lang="en-US" sz="2000" b="1" dirty="0" err="1" smtClean="0"/>
              <a:t>Bibi</a:t>
            </a:r>
            <a:r>
              <a:rPr lang="en-US" sz="2000" b="1" dirty="0" smtClean="0"/>
              <a:t>, the last and fifth wife of Ali Raja. </a:t>
            </a:r>
            <a:r>
              <a:rPr lang="en-US" sz="2000" b="1" dirty="0" err="1" smtClean="0"/>
              <a:t>Hason</a:t>
            </a:r>
            <a:r>
              <a:rPr lang="en-US" sz="2000" b="1" dirty="0" smtClean="0"/>
              <a:t> Raja spent most of his childhood in </a:t>
            </a:r>
            <a:r>
              <a:rPr lang="en-US" sz="2000" b="1" dirty="0" err="1" smtClean="0"/>
              <a:t>Lakshmansree</a:t>
            </a:r>
            <a:r>
              <a:rPr lang="en-US" sz="2000" b="1" dirty="0" smtClean="0"/>
              <a:t> with his mother as his father married widow of his first cousin late Amir </a:t>
            </a:r>
            <a:r>
              <a:rPr lang="en-US" sz="2000" b="1" dirty="0" err="1" smtClean="0"/>
              <a:t>Baksh</a:t>
            </a:r>
            <a:r>
              <a:rPr lang="en-US" sz="2000" b="1" dirty="0" smtClean="0"/>
              <a:t> </a:t>
            </a:r>
            <a:r>
              <a:rPr lang="en-US" sz="2000" b="1" dirty="0" err="1" smtClean="0"/>
              <a:t>Chowdhury</a:t>
            </a:r>
            <a:r>
              <a:rPr lang="en-US" sz="2000" b="1" dirty="0" smtClean="0"/>
              <a:t> who was living at </a:t>
            </a:r>
            <a:r>
              <a:rPr lang="en-US" sz="2000" b="1" dirty="0" err="1" smtClean="0"/>
              <a:t>Lahshmansree</a:t>
            </a:r>
            <a:r>
              <a:rPr lang="en-US" sz="2000" b="1" dirty="0" smtClean="0"/>
              <a:t> (</a:t>
            </a:r>
            <a:r>
              <a:rPr lang="en-US" sz="2000" b="1" dirty="0" err="1" smtClean="0"/>
              <a:t>Sunamganj</a:t>
            </a:r>
            <a:r>
              <a:rPr lang="en-US" sz="2000" b="1" dirty="0" smtClean="0"/>
              <a:t>) the most north-eastern part of now Bangladesh. His father started on and off living in </a:t>
            </a:r>
            <a:r>
              <a:rPr lang="en-US" sz="2000" b="1" dirty="0" err="1" smtClean="0"/>
              <a:t>Lakshmanshree</a:t>
            </a:r>
            <a:r>
              <a:rPr lang="en-US" sz="2000" b="1" dirty="0" smtClean="0"/>
              <a:t> of </a:t>
            </a:r>
            <a:r>
              <a:rPr lang="en-US" sz="2000" b="1" dirty="0" err="1" smtClean="0"/>
              <a:t>Sunamganj</a:t>
            </a:r>
            <a:r>
              <a:rPr lang="en-US" sz="2000" b="1" dirty="0" smtClean="0"/>
              <a:t>, 33 miles away from </a:t>
            </a:r>
            <a:r>
              <a:rPr lang="en-US" sz="2000" b="1" dirty="0" err="1" smtClean="0"/>
              <a:t>Rampasha</a:t>
            </a:r>
            <a:r>
              <a:rPr lang="en-US" sz="2000" b="1" dirty="0" smtClean="0"/>
              <a:t>, for at least three or four months of the year. Ali supervised and managed his wife's properties at </a:t>
            </a:r>
            <a:r>
              <a:rPr lang="en-US" sz="2000" b="1" dirty="0" err="1" smtClean="0"/>
              <a:t>Lakshmansree</a:t>
            </a:r>
            <a:r>
              <a:rPr lang="en-US" sz="2000" b="1" dirty="0" smtClean="0"/>
              <a:t>. That is why </a:t>
            </a:r>
            <a:r>
              <a:rPr lang="en-US" sz="2000" b="1" dirty="0" err="1" smtClean="0"/>
              <a:t>Lakshmansree</a:t>
            </a:r>
            <a:r>
              <a:rPr lang="en-US" sz="2000" b="1" dirty="0" smtClean="0"/>
              <a:t>, </a:t>
            </a:r>
            <a:r>
              <a:rPr lang="en-US" sz="2000" b="1" dirty="0" err="1" smtClean="0"/>
              <a:t>Sunamganj</a:t>
            </a:r>
            <a:r>
              <a:rPr lang="en-US" sz="2000" b="1" dirty="0" smtClean="0"/>
              <a:t> was </a:t>
            </a:r>
            <a:r>
              <a:rPr lang="en-US" sz="2000" b="1" dirty="0" err="1" smtClean="0"/>
              <a:t>hisbirthplace</a:t>
            </a:r>
            <a:r>
              <a:rPr lang="en-US" sz="2000" b="1" dirty="0" smtClean="0"/>
              <a:t> of the poet.</a:t>
            </a:r>
          </a:p>
          <a:p>
            <a:pPr algn="just"/>
            <a:r>
              <a:rPr lang="en-US" sz="2000" b="1" dirty="0" smtClean="0"/>
              <a:t>The death of Raja's elder step-brother, </a:t>
            </a:r>
            <a:r>
              <a:rPr lang="en-US" sz="2000" b="1" dirty="0" err="1" smtClean="0"/>
              <a:t>Ubaidur</a:t>
            </a:r>
            <a:r>
              <a:rPr lang="en-US" sz="2000" b="1" dirty="0" smtClean="0"/>
              <a:t> Raja, followed by the death of his father (in about 40 days gap), put the power and responsibility of the whole family upon </a:t>
            </a:r>
            <a:r>
              <a:rPr lang="en-US" sz="2000" b="1" dirty="0" err="1" smtClean="0"/>
              <a:t>Hason</a:t>
            </a:r>
            <a:r>
              <a:rPr lang="en-US" sz="2000" b="1" dirty="0" smtClean="0"/>
              <a:t> Raja at a very young age.</a:t>
            </a:r>
            <a:endParaRPr lang="en-US" sz="2000" b="1" dirty="0"/>
          </a:p>
        </p:txBody>
      </p:sp>
      <p:sp>
        <p:nvSpPr>
          <p:cNvPr id="3" name="TextBox 2"/>
          <p:cNvSpPr txBox="1"/>
          <p:nvPr/>
        </p:nvSpPr>
        <p:spPr>
          <a:xfrm>
            <a:off x="0" y="76200"/>
            <a:ext cx="9144000" cy="769441"/>
          </a:xfrm>
          <a:prstGeom prst="rect">
            <a:avLst/>
          </a:prstGeom>
          <a:noFill/>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4400" dirty="0" smtClean="0">
                <a:latin typeface="Times New Roman" panose="02020603050405020304" pitchFamily="18" charset="0"/>
                <a:cs typeface="Times New Roman" panose="02020603050405020304" pitchFamily="18" charset="0"/>
              </a:rPr>
              <a:t>Read the following text.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amond(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diamond(in)">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 y="762000"/>
            <a:ext cx="8991600" cy="6063198"/>
          </a:xfrm>
          <a:prstGeom prst="rect">
            <a:avLst/>
          </a:prstGeom>
          <a:noFill/>
        </p:spPr>
        <p:style>
          <a:lnRef idx="2">
            <a:schemeClr val="accent2"/>
          </a:lnRef>
          <a:fillRef idx="1">
            <a:schemeClr val="lt1"/>
          </a:fillRef>
          <a:effectRef idx="0">
            <a:schemeClr val="accent2"/>
          </a:effectRef>
          <a:fontRef idx="minor">
            <a:schemeClr val="dk1"/>
          </a:fontRef>
        </p:style>
        <p:txBody>
          <a:bodyPr wrap="square" rtlCol="0">
            <a:spAutoFit/>
          </a:bodyPr>
          <a:lstStyle/>
          <a:p>
            <a:pPr algn="just"/>
            <a:r>
              <a:rPr lang="en-US" sz="2800" b="1" dirty="0" smtClean="0">
                <a:solidFill>
                  <a:srgbClr val="7030A0"/>
                </a:solidFill>
              </a:rPr>
              <a:t>Later life</a:t>
            </a:r>
          </a:p>
          <a:p>
            <a:pPr algn="just"/>
            <a:r>
              <a:rPr lang="en-US" sz="2400" dirty="0" smtClean="0"/>
              <a:t>Raja established schools and religious </a:t>
            </a:r>
            <a:r>
              <a:rPr lang="en-US" sz="2400" dirty="0" err="1" smtClean="0"/>
              <a:t>centres</a:t>
            </a:r>
            <a:r>
              <a:rPr lang="en-US" sz="2400" dirty="0" smtClean="0"/>
              <a:t> like mosques, temples and churches, and he is said to have been widely engaged in charities within his immediate communities. He donated vast land properties for the well-being of the people. He was interested in the well-being and protection of birds and animal life. He spent a large quantity of his money on those lives. The 12 June </a:t>
            </a:r>
            <a:r>
              <a:rPr lang="en-US" sz="2400" dirty="0" smtClean="0">
                <a:hlinkClick r:id="rId2" tooltip="1897 Assam earthquake"/>
              </a:rPr>
              <a:t>1897 Assam earthquake</a:t>
            </a:r>
            <a:r>
              <a:rPr lang="en-US" sz="2400" dirty="0" smtClean="0"/>
              <a:t> was one of the biggest earthquakes that occurred in the </a:t>
            </a:r>
            <a:r>
              <a:rPr lang="en-US" sz="2400" dirty="0" smtClean="0">
                <a:hlinkClick r:id="rId3" tooltip="Assam"/>
              </a:rPr>
              <a:t>Assam</a:t>
            </a:r>
            <a:r>
              <a:rPr lang="en-US" sz="2400" dirty="0" smtClean="0"/>
              <a:t> and </a:t>
            </a:r>
            <a:r>
              <a:rPr lang="en-US" sz="2400" dirty="0" err="1" smtClean="0">
                <a:hlinkClick r:id="rId4" tooltip="Sylhet"/>
              </a:rPr>
              <a:t>Sylhet</a:t>
            </a:r>
            <a:r>
              <a:rPr lang="en-US" sz="2400" dirty="0" smtClean="0"/>
              <a:t> area. The largest known Indian interpolate earthquake (at 8.0 on the moment magnitude scale) resulted in the destruction of structures over much of the Plateau and surrounding areas, and caused widespread liquefaction and flooding in the </a:t>
            </a:r>
            <a:r>
              <a:rPr lang="en-US" sz="2400" dirty="0" smtClean="0">
                <a:hlinkClick r:id="rId5" tooltip="Brahmaputra"/>
              </a:rPr>
              <a:t>Brahmaputra</a:t>
            </a:r>
            <a:r>
              <a:rPr lang="en-US" sz="2400" dirty="0" smtClean="0"/>
              <a:t> and </a:t>
            </a:r>
            <a:r>
              <a:rPr lang="en-US" sz="2400" dirty="0" err="1" smtClean="0"/>
              <a:t>Sylhet</a:t>
            </a:r>
            <a:r>
              <a:rPr lang="en-US" sz="2400" dirty="0" smtClean="0"/>
              <a:t> floodplains. He found out many of his kin and relatives as well as his people wounded and killed. His thatched house was fully damaged. He lost many of his tamed birds and animals.</a:t>
            </a:r>
            <a:endParaRPr lang="en-US" sz="2400" dirty="0"/>
          </a:p>
        </p:txBody>
      </p:sp>
      <p:sp>
        <p:nvSpPr>
          <p:cNvPr id="3" name="TextBox 2"/>
          <p:cNvSpPr txBox="1"/>
          <p:nvPr/>
        </p:nvSpPr>
        <p:spPr>
          <a:xfrm>
            <a:off x="76200" y="76200"/>
            <a:ext cx="8915400" cy="646331"/>
          </a:xfrm>
          <a:prstGeom prst="rect">
            <a:avLst/>
          </a:prstGeom>
          <a:noFill/>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3600" b="1" dirty="0" smtClean="0"/>
              <a:t>Later life of </a:t>
            </a:r>
            <a:r>
              <a:rPr lang="en-US" sz="3600" b="1" dirty="0" err="1" smtClean="0"/>
              <a:t>Hason</a:t>
            </a:r>
            <a:r>
              <a:rPr lang="en-US" sz="3600" b="1" dirty="0" smtClean="0"/>
              <a:t> Raja</a:t>
            </a:r>
            <a:endParaRPr lang="en-US" sz="4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4)">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heel(4)">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112</TotalTime>
  <Words>741</Words>
  <Application>Microsoft Office PowerPoint</Application>
  <PresentationFormat>On-screen Show (4:3)</PresentationFormat>
  <Paragraphs>50</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Flow</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chandan</dc:creator>
  <cp:lastModifiedBy>chandan</cp:lastModifiedBy>
  <cp:revision>43</cp:revision>
  <dcterms:created xsi:type="dcterms:W3CDTF">2019-08-21T09:47:52Z</dcterms:created>
  <dcterms:modified xsi:type="dcterms:W3CDTF">2019-08-22T02:08:56Z</dcterms:modified>
</cp:coreProperties>
</file>