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9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377B3B-31A7-4993-9FDB-239179FAEEBB}" type="datetimeFigureOut">
              <a:rPr lang="en-US" smtClean="0"/>
              <a:pPr/>
              <a:t>9/14/2019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E460077-12B3-4D07-B12C-C456253BE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3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457200" y="1120914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4953000" y="1120914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511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73128" y="511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25806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26286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26449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10600" y="25687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3581400"/>
            <a:ext cx="8686800" cy="236988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chemeClr val="tx1"/>
                </a:solidFill>
              </a:rPr>
              <a:t>ধাপ ৩) </a:t>
            </a:r>
            <a:r>
              <a:rPr lang="en-US" sz="2800" b="1" dirty="0" smtClean="0">
                <a:solidFill>
                  <a:schemeClr val="tx1"/>
                </a:solidFill>
              </a:rPr>
              <a:t> BA </a:t>
            </a:r>
            <a:r>
              <a:rPr lang="bn-IN" sz="2800" b="1" dirty="0" smtClean="0">
                <a:solidFill>
                  <a:schemeClr val="tx1"/>
                </a:solidFill>
              </a:rPr>
              <a:t>এবং </a:t>
            </a:r>
            <a:r>
              <a:rPr lang="en-US" sz="2800" b="1" dirty="0" smtClean="0">
                <a:solidFill>
                  <a:schemeClr val="tx1"/>
                </a:solidFill>
              </a:rPr>
              <a:t>CA </a:t>
            </a:r>
            <a:r>
              <a:rPr lang="bn-IN" sz="2800" b="1" dirty="0" smtClean="0">
                <a:solidFill>
                  <a:schemeClr val="tx1"/>
                </a:solidFill>
              </a:rPr>
              <a:t>বাহুর সাধারণ বিন্দু </a:t>
            </a:r>
            <a:r>
              <a:rPr lang="en-US" sz="2800" b="1" dirty="0" smtClean="0">
                <a:solidFill>
                  <a:schemeClr val="tx1"/>
                </a:solidFill>
              </a:rPr>
              <a:t> A</a:t>
            </a:r>
            <a:r>
              <a:rPr lang="bn-IN" sz="2800" b="1" dirty="0" smtClean="0">
                <a:solidFill>
                  <a:schemeClr val="tx1"/>
                </a:solidFill>
              </a:rPr>
              <a:t> , </a:t>
            </a:r>
            <a:r>
              <a:rPr lang="en-US" sz="2800" b="1" dirty="0" smtClean="0">
                <a:solidFill>
                  <a:schemeClr val="tx1"/>
                </a:solidFill>
              </a:rPr>
              <a:t>E</a:t>
            </a:r>
            <a:r>
              <a:rPr lang="en-US" sz="2800" b="1" smtClean="0">
                <a:solidFill>
                  <a:schemeClr val="tx1"/>
                </a:solidFill>
              </a:rPr>
              <a:t>D</a:t>
            </a:r>
            <a:r>
              <a:rPr lang="bn-IN" sz="2800" b="1" dirty="0" smtClean="0">
                <a:solidFill>
                  <a:schemeClr val="tx1"/>
                </a:solidFill>
              </a:rPr>
              <a:t> </a:t>
            </a:r>
            <a:r>
              <a:rPr lang="bn-IN" sz="2800" b="1" dirty="0" smtClean="0">
                <a:solidFill>
                  <a:schemeClr val="tx1"/>
                </a:solidFill>
              </a:rPr>
              <a:t>ও </a:t>
            </a:r>
            <a:r>
              <a:rPr lang="en-US" sz="2800" b="1" dirty="0" smtClean="0">
                <a:solidFill>
                  <a:schemeClr val="tx1"/>
                </a:solidFill>
              </a:rPr>
              <a:t>FD</a:t>
            </a:r>
            <a:r>
              <a:rPr lang="bn-IN" sz="2800" b="1" dirty="0" smtClean="0">
                <a:solidFill>
                  <a:schemeClr val="tx1"/>
                </a:solidFill>
              </a:rPr>
              <a:t>  বাহুর সাধারণ বিন্দু </a:t>
            </a:r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r>
              <a:rPr lang="bn-IN" sz="2800" b="1" dirty="0" smtClean="0">
                <a:solidFill>
                  <a:schemeClr val="tx1"/>
                </a:solidFill>
              </a:rPr>
              <a:t> এর উপর পড়বে। </a:t>
            </a:r>
          </a:p>
          <a:p>
            <a:r>
              <a:rPr lang="bn-IN" sz="2800" b="1" dirty="0" smtClean="0">
                <a:solidFill>
                  <a:schemeClr val="tx1"/>
                </a:solidFill>
              </a:rPr>
              <a:t>অর্থাৎ, </a:t>
            </a:r>
            <a:r>
              <a:rPr lang="en-US" sz="2800" b="1" dirty="0" smtClean="0">
                <a:solidFill>
                  <a:schemeClr val="tx1"/>
                </a:solidFill>
              </a:rPr>
              <a:t>∆ ABC ,</a:t>
            </a:r>
            <a:r>
              <a:rPr lang="bn-IN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 ∆ DEF</a:t>
            </a:r>
            <a:r>
              <a:rPr lang="bn-IN" sz="2800" b="1" dirty="0" smtClean="0">
                <a:solidFill>
                  <a:schemeClr val="tx1"/>
                </a:solidFill>
              </a:rPr>
              <a:t> এর উপর সমপতিত হবে।</a:t>
            </a:r>
          </a:p>
          <a:p>
            <a:r>
              <a:rPr lang="bn-IN" sz="2800" b="1" dirty="0" smtClean="0">
                <a:solidFill>
                  <a:schemeClr val="tx1"/>
                </a:solidFill>
              </a:rPr>
              <a:t>অতএব,</a:t>
            </a:r>
            <a:r>
              <a:rPr lang="en-US" sz="2800" b="1" dirty="0" smtClean="0">
                <a:solidFill>
                  <a:schemeClr val="tx1"/>
                </a:solidFill>
              </a:rPr>
              <a:t> ∆ ABC </a:t>
            </a:r>
            <a:r>
              <a:rPr lang="bn-IN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 ∆ DEF</a:t>
            </a:r>
            <a:r>
              <a:rPr lang="bn-IN" sz="2800" b="1" dirty="0" smtClean="0">
                <a:solidFill>
                  <a:schemeClr val="tx1"/>
                </a:solidFill>
              </a:rPr>
              <a:t>    ( প্রমানিত )               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					           </a:t>
            </a:r>
            <a:r>
              <a:rPr lang="bn-IN" sz="2800" b="1" dirty="0" smtClean="0">
                <a:solidFill>
                  <a:srgbClr val="FF0000"/>
                </a:solidFill>
              </a:rPr>
              <a:t>[ কোনের সর্বসমতা ]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362200" y="5105400"/>
          <a:ext cx="838200" cy="292100"/>
        </p:xfrm>
        <a:graphic>
          <a:graphicData uri="http://schemas.openxmlformats.org/presentationml/2006/ole">
            <p:oleObj spid="_x0000_s1026" name="Equation" r:id="rId3" imgW="13968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57200"/>
            <a:ext cx="8305800" cy="769441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মূল্যায়ন</a:t>
            </a:r>
            <a:endParaRPr lang="en-US" sz="4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467600" cy="52322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১ । ত্রিভূজের তিন কোনের সমষ্টি কত ডিগ্রী ?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296180"/>
            <a:ext cx="8458200" cy="5232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১ ।উত্তর - ত্রিভূজের তিন কোনের সমষ্টি ১৮০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981980"/>
            <a:ext cx="8382000" cy="46166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b="1" dirty="0" smtClean="0">
                <a:solidFill>
                  <a:schemeClr val="tx1"/>
                </a:solidFill>
              </a:rPr>
              <a:t>২ । ত্রিভূজের সমকোণ ছাড়া অপর কোনদ্বয়ের সমষ্টি কত ডিগ্রী ?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657600"/>
            <a:ext cx="7924800" cy="95410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২। উত্তর - ত্রিভূজের সমকোণ ছাড়া অপর কোনদ্বয়ের সমষ্টি ৯০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5496580"/>
            <a:ext cx="7467600" cy="5232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৩ । উত্তর - ১ সরল কোন ১৮০ ডিগ্রী 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4800600"/>
            <a:ext cx="7467600" cy="52322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chemeClr val="tx1"/>
                </a:solidFill>
              </a:rPr>
              <a:t>৩। ১ সরল কোন কত ডিগ্রী ?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ee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37940"/>
            <a:ext cx="6705600" cy="41351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28600" y="4584918"/>
            <a:ext cx="8686800" cy="2246769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∆ ABC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∆ DEF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AB = DE , AC = DF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 অন্তর্ভুক্ত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&lt; BAC =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অন্তর্ভুক্ত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&lt;EDF</a:t>
            </a: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bn-IN" sz="1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I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ক)  উপযুক্ত তথ্যের ভিত্তিতে বিবরণসহ ত্রিভূজ দুইটির চিত্র আঁক ।</a:t>
            </a:r>
          </a:p>
          <a:p>
            <a:r>
              <a:rPr lang="bn-I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খ)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∆ ABC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 &lt;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=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70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এবং  &lt;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C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= 50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ডিগ্রী  হলে  &lt;</a:t>
            </a:r>
            <a:r>
              <a:rPr lang="en-US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bn-IN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= কত ?</a:t>
            </a:r>
            <a:endParaRPr lang="bn-IN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I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গ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)  </a:t>
            </a:r>
            <a:r>
              <a:rPr lang="bn-I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প্রমাণ কর যে , </a:t>
            </a:r>
            <a:r>
              <a:rPr lang="en-US" sz="2400" b="1" dirty="0" smtClean="0">
                <a:solidFill>
                  <a:schemeClr val="tx1"/>
                </a:solidFill>
              </a:rPr>
              <a:t>∆ ABC </a:t>
            </a:r>
            <a:r>
              <a:rPr lang="bn-IN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</a:rPr>
              <a:t> ∆ DEF</a:t>
            </a:r>
            <a:r>
              <a:rPr lang="bn-IN" sz="2400" b="1" dirty="0" smtClean="0">
                <a:solidFill>
                  <a:schemeClr val="tx1"/>
                </a:solidFill>
              </a:rPr>
              <a:t> </a:t>
            </a:r>
            <a:r>
              <a:rPr lang="bn-IN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4571" y="0"/>
            <a:ext cx="6093858" cy="3352800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prstTxWarp prst="textArchUpPour">
              <a:avLst/>
            </a:prstTxWarp>
            <a:spAutoFit/>
          </a:bodyPr>
          <a:lstStyle/>
          <a:p>
            <a:r>
              <a:rPr lang="bn-IN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বাড়ির কাজ</a:t>
            </a:r>
            <a:endParaRPr lang="en-US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971800" y="6343160"/>
          <a:ext cx="838200" cy="292100"/>
        </p:xfrm>
        <a:graphic>
          <a:graphicData uri="http://schemas.openxmlformats.org/presentationml/2006/ole">
            <p:oleObj spid="_x0000_s2050" name="Equation" r:id="rId4" imgW="13968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d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686800" cy="6553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685800" y="990601"/>
            <a:ext cx="7848600" cy="419099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bn-IN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সবাইকে ধন্যবাদ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7"/>
          <p:cNvSpPr>
            <a:spLocks noChangeArrowheads="1" noChangeShapeType="1" noTextEdit="1"/>
          </p:cNvSpPr>
          <p:nvPr/>
        </p:nvSpPr>
        <p:spPr bwMode="auto">
          <a:xfrm>
            <a:off x="1054100" y="152400"/>
            <a:ext cx="68707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err="1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wkÿK</a:t>
            </a:r>
            <a:r>
              <a:rPr lang="en-US" sz="3600" kern="10" dirty="0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 </a:t>
            </a:r>
            <a:r>
              <a:rPr lang="en-US" sz="3600" kern="10" dirty="0" err="1">
                <a:ln w="31750" cmpd="sng">
                  <a:pattFill prst="pct40">
                    <a:fgClr>
                      <a:srgbClr val="008000"/>
                    </a:fgClr>
                    <a:bgClr>
                      <a:srgbClr val="FFFFFF"/>
                    </a:bgClr>
                  </a:pattFill>
                  <a:prstDash val="solid"/>
                  <a:round/>
                  <a:headEnd/>
                  <a:tailEnd/>
                </a:ln>
                <a:gradFill rotWithShape="0">
                  <a:gsLst>
                    <a:gs pos="0">
                      <a:srgbClr val="A603AB">
                        <a:alpha val="94000"/>
                      </a:srgbClr>
                    </a:gs>
                    <a:gs pos="12000">
                      <a:srgbClr val="E81766">
                        <a:alpha val="94720"/>
                      </a:srgbClr>
                    </a:gs>
                    <a:gs pos="27000">
                      <a:srgbClr val="EE3F17">
                        <a:alpha val="95620"/>
                      </a:srgbClr>
                    </a:gs>
                    <a:gs pos="48000">
                      <a:srgbClr val="FFFF00">
                        <a:alpha val="96880"/>
                      </a:srgbClr>
                    </a:gs>
                    <a:gs pos="64999">
                      <a:srgbClr val="1A8D48">
                        <a:alpha val="97900"/>
                      </a:srgbClr>
                    </a:gs>
                    <a:gs pos="78999">
                      <a:srgbClr val="0819FB">
                        <a:alpha val="98740"/>
                      </a:srgbClr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BurigangaSushreeMJ"/>
                <a:cs typeface="BurigangaSushreeMJ"/>
              </a:rPr>
              <a:t>cwiwPwZ</a:t>
            </a:r>
            <a:endParaRPr lang="en-US" sz="3600" kern="10" dirty="0">
              <a:ln w="31750" cmpd="sng">
                <a:pattFill prst="pct40">
                  <a:fgClr>
                    <a:srgbClr val="008000"/>
                  </a:fgClr>
                  <a:bgClr>
                    <a:srgbClr val="FFFFFF"/>
                  </a:bgClr>
                </a:pattFill>
                <a:prstDash val="solid"/>
                <a:round/>
                <a:headEnd/>
                <a:tailEnd/>
              </a:ln>
              <a:gradFill rotWithShape="0">
                <a:gsLst>
                  <a:gs pos="0">
                    <a:srgbClr val="A603AB">
                      <a:alpha val="94000"/>
                    </a:srgbClr>
                  </a:gs>
                  <a:gs pos="12000">
                    <a:srgbClr val="E81766">
                      <a:alpha val="94720"/>
                    </a:srgbClr>
                  </a:gs>
                  <a:gs pos="27000">
                    <a:srgbClr val="EE3F17">
                      <a:alpha val="95620"/>
                    </a:srgbClr>
                  </a:gs>
                  <a:gs pos="48000">
                    <a:srgbClr val="FFFF00">
                      <a:alpha val="96880"/>
                    </a:srgbClr>
                  </a:gs>
                  <a:gs pos="64999">
                    <a:srgbClr val="1A8D48">
                      <a:alpha val="97900"/>
                    </a:srgbClr>
                  </a:gs>
                  <a:gs pos="78999">
                    <a:srgbClr val="0819FB">
                      <a:alpha val="98740"/>
                    </a:srgbClr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BurigangaSushreeMJ"/>
              <a:cs typeface="BurigangaSushreeMJ"/>
            </a:endParaRPr>
          </a:p>
        </p:txBody>
      </p:sp>
      <p:sp>
        <p:nvSpPr>
          <p:cNvPr id="3" name="Rectangle 10"/>
          <p:cNvSpPr txBox="1">
            <a:spLocks noChangeArrowheads="1"/>
          </p:cNvSpPr>
          <p:nvPr/>
        </p:nvSpPr>
        <p:spPr>
          <a:xfrm>
            <a:off x="3276600" y="1905000"/>
            <a:ext cx="54102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normalizeH="0" baseline="0" noProof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P›`b</a:t>
            </a:r>
            <a:r>
              <a:rPr kumimoji="0" lang="en-US" sz="96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 </a:t>
            </a:r>
            <a:r>
              <a:rPr kumimoji="0" lang="en-US" sz="9600" b="1" i="0" u="none" strike="noStrike" kern="1200" normalizeH="0" baseline="0" noProof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wek¦vm</a:t>
            </a:r>
            <a:r>
              <a:rPr kumimoji="0" lang="en-US" sz="2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ArhialkhanMJ" pitchFamily="2" charset="0"/>
                <a:ea typeface="+mn-ea"/>
                <a:cs typeface="ArhialkhanMJ" pitchFamily="2" charset="0"/>
              </a:rPr>
              <a:t>সহকারি শিক্ষক </a:t>
            </a:r>
            <a:endParaRPr kumimoji="0" lang="en-US" sz="4000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ArhialkhanMJ" pitchFamily="2" charset="0"/>
              <a:ea typeface="+mn-ea"/>
              <a:cs typeface="ArhialkhanMJ" pitchFamily="2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আন্ধা মাধ্যমিক বিদ্যালয়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IN" sz="4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অভয়নগর, যশোর</a:t>
            </a:r>
            <a:r>
              <a:rPr kumimoji="0" lang="bn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DhakarchithiMJ" pitchFamily="2" charset="0"/>
                <a:ea typeface="+mn-ea"/>
                <a:cs typeface="DhakarchithiMJ" pitchFamily="2" charset="0"/>
              </a:rPr>
              <a:t>।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DhakarchithiMJ" pitchFamily="2" charset="0"/>
              <a:ea typeface="+mn-ea"/>
              <a:cs typeface="DhakarchithiMJ" pitchFamily="2" charset="0"/>
            </a:endParaRPr>
          </a:p>
        </p:txBody>
      </p:sp>
      <p:pic>
        <p:nvPicPr>
          <p:cNvPr id="4" name="Picture 1" descr="C:\Users\chandan\Desktop\flower\chand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2926080" cy="3657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228600" y="1371600"/>
            <a:ext cx="8686800" cy="5181600"/>
          </a:xfrm>
          <a:prstGeom prst="rect">
            <a:avLst/>
          </a:prstGeom>
          <a:noFill/>
          <a:ln w="76200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bn-IN" sz="1500" b="1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বিষয় – গণিত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শ্রেণি- সপ্তম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অধ্যায়-</a:t>
            </a:r>
            <a:r>
              <a:rPr lang="bn-IN" sz="7600" b="1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দশম</a:t>
            </a:r>
            <a:r>
              <a:rPr kumimoji="0" lang="bn-IN" sz="7600" b="1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lvl="0" indent="-342900" algn="ctr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bn-IN" sz="7600" b="1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পাঠ –</a:t>
            </a:r>
            <a:r>
              <a:rPr lang="bn-IN" sz="80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সর্বসমতা ও </a:t>
            </a:r>
            <a:r>
              <a:rPr lang="bn-IN" sz="8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সদৃশতা</a:t>
            </a:r>
            <a:endParaRPr lang="en-US" sz="8000" b="1" dirty="0" smtClean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8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 </a:t>
            </a:r>
            <a:r>
              <a:rPr lang="bn-IN" sz="8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উপপাদ্য – ৪ ) </a:t>
            </a:r>
            <a:endParaRPr kumimoji="0" lang="bn-IN" sz="7600" b="1" i="0" u="none" strike="noStrike" kern="1200" normalizeH="0" baseline="0" noProof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bn-IN" sz="7600" b="1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সময়- ৫০ মিনিট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28600"/>
            <a:ext cx="8458200" cy="923330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পাঠ পরিচিতি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305800" cy="830997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800" b="1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bn-IN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নিচের চিত্রগুলো লক্ষ্য করি </a:t>
            </a:r>
            <a:endParaRPr lang="en-US" sz="4800" b="1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C:\Users\chandan\Desktop\flower\vc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066800"/>
            <a:ext cx="4267200" cy="2971800"/>
          </a:xfrm>
          <a:prstGeom prst="rect">
            <a:avLst/>
          </a:prstGeom>
          <a:noFill/>
        </p:spPr>
      </p:pic>
      <p:pic>
        <p:nvPicPr>
          <p:cNvPr id="6" name="Picture 2" descr="C:\Users\chandan\Desktop\flower\geom 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066800"/>
            <a:ext cx="4876800" cy="2971800"/>
          </a:xfrm>
          <a:prstGeom prst="rect">
            <a:avLst/>
          </a:prstGeom>
          <a:noFill/>
        </p:spPr>
      </p:pic>
      <p:pic>
        <p:nvPicPr>
          <p:cNvPr id="7" name="Picture 3" descr="C:\Users\chandan\Desktop\flower\geom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114800"/>
            <a:ext cx="79248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686800" cy="923330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শি</a:t>
            </a:r>
            <a:r>
              <a:rPr lang="bn-IN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খনফল</a:t>
            </a:r>
            <a:r>
              <a:rPr lang="bn-IN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404640"/>
            <a:ext cx="8839200" cy="4462760"/>
          </a:xfrm>
          <a:prstGeom prst="rect">
            <a:avLst/>
          </a:prstGeom>
          <a:noFill/>
          <a:ln w="101600" cmpd="thinThick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bn-IN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bn-IN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r>
              <a:rPr lang="bn-IN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এ পাঠ শেষে শিক্ষার্থীরা-</a:t>
            </a:r>
            <a:endParaRPr lang="bn-IN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bn-IN" sz="28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বিভিন্ন জ্যামিতিক আকার ও আকৃতি হতে সর্বসম এবং সদৃশ আকার ও আকৃতি চিহ্নিত করতে পারবে ।</a:t>
            </a:r>
          </a:p>
          <a:p>
            <a:r>
              <a:rPr lang="bn-IN" sz="28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সর্বসমতা ও সদৃশতার মধ্যে পার্থক্য করতে পারবে ।</a:t>
            </a:r>
          </a:p>
          <a:p>
            <a:r>
              <a:rPr lang="bn-IN" sz="28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ত্রিভূজের সর্বসমতা প্রমান করতে পারবে ।</a:t>
            </a:r>
          </a:p>
          <a:p>
            <a:r>
              <a:rPr lang="bn-IN" sz="28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# সর্বসমতা ও সদৃশতার বিশিষ্টের ভিত্তিতে সহজ সমস্যার সমাধান করতে পারবে।</a:t>
            </a:r>
          </a:p>
          <a:p>
            <a:endParaRPr lang="bn-IN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97359"/>
            <a:ext cx="8458200" cy="769441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4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সর্বসমতা ও সদৃশতা</a:t>
            </a:r>
            <a:r>
              <a:rPr lang="bn-IN" sz="4400" dirty="0" smtClean="0"/>
              <a:t> </a:t>
            </a:r>
            <a:endParaRPr lang="en-US" sz="4400" dirty="0"/>
          </a:p>
        </p:txBody>
      </p:sp>
      <p:sp>
        <p:nvSpPr>
          <p:cNvPr id="7" name="Regular Pentagon 6"/>
          <p:cNvSpPr/>
          <p:nvPr/>
        </p:nvSpPr>
        <p:spPr>
          <a:xfrm>
            <a:off x="609600" y="1219200"/>
            <a:ext cx="3276600" cy="2590800"/>
          </a:xfrm>
          <a:prstGeom prst="pentagon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gular Pentagon 7"/>
          <p:cNvSpPr/>
          <p:nvPr/>
        </p:nvSpPr>
        <p:spPr>
          <a:xfrm>
            <a:off x="5410200" y="1828800"/>
            <a:ext cx="2743200" cy="1981200"/>
          </a:xfrm>
          <a:prstGeom prst="pentagon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304800" y="4419600"/>
            <a:ext cx="4114800" cy="16764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800600" y="4419600"/>
            <a:ext cx="4114800" cy="16764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733800" y="28194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←</a:t>
            </a:r>
            <a:r>
              <a:rPr lang="bn-IN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সদৃশ </a:t>
            </a:r>
            <a:r>
              <a:rPr lang="en-US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→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51054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←</a:t>
            </a:r>
            <a:r>
              <a:rPr lang="bn-IN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সর্বসম </a:t>
            </a:r>
            <a:r>
              <a:rPr lang="en-US" sz="2400" b="1" dirty="0" smtClean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→</a:t>
            </a:r>
            <a:endParaRPr lang="en-US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340" y="177225"/>
            <a:ext cx="8991600" cy="584775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bn-IN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উপপাদ্য – ৪ ( কোণ – বাহু - কোণ উপপাদ্য </a:t>
            </a:r>
            <a:r>
              <a:rPr lang="bn-IN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066800"/>
            <a:ext cx="8763000" cy="1384995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IN" sz="2800" b="1" dirty="0" smtClean="0">
                <a:solidFill>
                  <a:schemeClr val="tx1"/>
                </a:solidFill>
              </a:rPr>
              <a:t>যদি একটি ত্রিভূজের দুইটি কোন ও কোন সংলগ্ন বাহু যথাক্রমে অপর একটি ত্রিভূজের দুইটি কোণ ও কোণ সংলগ্ন বাহুর সমান হয় , তবে ত্রিভূজ দুইটি সর্বসম হবে।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457200" y="3048000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953000" y="3048000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2438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73128" y="2438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" y="450771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455577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800600" y="4572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610600" y="44958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</a:t>
            </a:r>
            <a:endParaRPr lang="en-US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5486400"/>
            <a:ext cx="86106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b="1" dirty="0" smtClean="0"/>
              <a:t>বিশেষ নির্বচনঃ- মনে করি , </a:t>
            </a:r>
            <a:r>
              <a:rPr lang="en-US" sz="2400" b="1" dirty="0" smtClean="0"/>
              <a:t>∆</a:t>
            </a:r>
            <a:r>
              <a:rPr lang="bn-IN" sz="2400" b="1" dirty="0" smtClean="0"/>
              <a:t> </a:t>
            </a:r>
            <a:r>
              <a:rPr lang="en-US" sz="2400" b="1" dirty="0" smtClean="0"/>
              <a:t>ABC </a:t>
            </a:r>
            <a:r>
              <a:rPr lang="bn-IN" sz="2400" b="1" dirty="0" smtClean="0"/>
              <a:t>ও</a:t>
            </a:r>
            <a:r>
              <a:rPr lang="en-US" sz="2400" b="1" dirty="0" smtClean="0"/>
              <a:t> ∆ DEF</a:t>
            </a:r>
            <a:r>
              <a:rPr lang="bn-IN" sz="2400" b="1" dirty="0" smtClean="0"/>
              <a:t> –এ &lt;</a:t>
            </a:r>
            <a:r>
              <a:rPr lang="en-US" sz="2400" b="1" dirty="0" smtClean="0"/>
              <a:t> B = &lt;E , &lt; C = &lt; F </a:t>
            </a:r>
            <a:r>
              <a:rPr lang="bn-IN" sz="2400" b="1" dirty="0" smtClean="0"/>
              <a:t>এবং কোণ সংলগ্ন </a:t>
            </a:r>
            <a:r>
              <a:rPr lang="en-US" sz="2400" b="1" dirty="0" smtClean="0"/>
              <a:t>BC </a:t>
            </a:r>
            <a:r>
              <a:rPr lang="bn-IN" sz="2400" b="1" dirty="0" smtClean="0"/>
              <a:t>বাহু </a:t>
            </a:r>
            <a:r>
              <a:rPr lang="en-US" sz="2400" b="1" dirty="0" smtClean="0"/>
              <a:t>= </a:t>
            </a:r>
            <a:r>
              <a:rPr lang="bn-IN" sz="2400" b="1" dirty="0" smtClean="0"/>
              <a:t> অনুরূপ </a:t>
            </a:r>
            <a:r>
              <a:rPr lang="en-US" sz="2400" b="1" dirty="0" smtClean="0"/>
              <a:t>EF </a:t>
            </a:r>
            <a:r>
              <a:rPr lang="bn-IN" sz="2400" b="1" dirty="0" smtClean="0"/>
              <a:t>বাহু।</a:t>
            </a:r>
            <a:endParaRPr lang="en-US" sz="2400" b="1" dirty="0" smtClean="0"/>
          </a:p>
          <a:p>
            <a:r>
              <a:rPr lang="bn-IN" sz="2400" b="1" dirty="0" smtClean="0"/>
              <a:t>প্রমাণ করতে হবে যে , </a:t>
            </a:r>
            <a:r>
              <a:rPr lang="en-US" sz="2400" b="1" dirty="0" smtClean="0"/>
              <a:t>∆</a:t>
            </a:r>
            <a:r>
              <a:rPr lang="bn-IN" sz="2400" b="1" dirty="0" smtClean="0"/>
              <a:t> </a:t>
            </a:r>
            <a:r>
              <a:rPr lang="en-US" sz="2400" b="1" dirty="0" smtClean="0"/>
              <a:t>ABC </a:t>
            </a:r>
            <a:r>
              <a:rPr lang="bn-IN" sz="2400" b="1" dirty="0" smtClean="0"/>
              <a:t>ও</a:t>
            </a:r>
            <a:r>
              <a:rPr lang="en-US" sz="2400" b="1" dirty="0" smtClean="0"/>
              <a:t> ∆ DEF</a:t>
            </a:r>
            <a:r>
              <a:rPr lang="bn-IN" sz="2400" b="1" dirty="0" smtClean="0"/>
              <a:t> সর্বসম ।   </a:t>
            </a:r>
            <a:r>
              <a:rPr lang="en-US" sz="2400" b="1" dirty="0" smtClean="0"/>
              <a:t> </a:t>
            </a:r>
            <a:r>
              <a:rPr lang="bn-IN" sz="2400" b="1" dirty="0" smtClean="0"/>
              <a:t>  </a:t>
            </a:r>
            <a:r>
              <a:rPr lang="en-US" sz="2400" b="1" dirty="0" smtClean="0"/>
              <a:t> </a:t>
            </a:r>
            <a:r>
              <a:rPr lang="bn-IN" sz="2400" b="1" dirty="0" smtClean="0"/>
              <a:t>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048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/>
              <a:t>প্রমাণঃ-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>
            <a:off x="457200" y="1120914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4953000" y="1120914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511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73128" y="5113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258062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26286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26449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10600" y="25687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3581400"/>
            <a:ext cx="8534400" cy="280076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chemeClr val="tx1"/>
                </a:solidFill>
              </a:rPr>
              <a:t>ধাপ ১ - </a:t>
            </a:r>
            <a:r>
              <a:rPr lang="bn-IN" sz="2800" b="1" dirty="0" smtClean="0">
                <a:solidFill>
                  <a:schemeClr val="tx1"/>
                </a:solidFill>
              </a:rPr>
              <a:t>।</a:t>
            </a:r>
            <a:r>
              <a:rPr lang="en-US" sz="2800" b="1" dirty="0" smtClean="0">
                <a:solidFill>
                  <a:schemeClr val="tx1"/>
                </a:solidFill>
              </a:rPr>
              <a:t>  ∆ ABC </a:t>
            </a:r>
            <a:r>
              <a:rPr lang="bn-IN" sz="2800" b="1" dirty="0" smtClean="0">
                <a:solidFill>
                  <a:schemeClr val="tx1"/>
                </a:solidFill>
              </a:rPr>
              <a:t> কে </a:t>
            </a:r>
            <a:r>
              <a:rPr lang="en-US" sz="2800" b="1" dirty="0" smtClean="0">
                <a:solidFill>
                  <a:schemeClr val="tx1"/>
                </a:solidFill>
              </a:rPr>
              <a:t> ∆ DEF</a:t>
            </a:r>
            <a:r>
              <a:rPr lang="bn-IN" sz="2800" b="1" dirty="0" smtClean="0">
                <a:solidFill>
                  <a:schemeClr val="tx1"/>
                </a:solidFill>
              </a:rPr>
              <a:t> এর উপর এমনভাবে স্থাপন করি যেন,  </a:t>
            </a:r>
            <a:r>
              <a:rPr lang="en-US" sz="2800" b="1" dirty="0" smtClean="0">
                <a:solidFill>
                  <a:schemeClr val="tx1"/>
                </a:solidFill>
              </a:rPr>
              <a:t> B </a:t>
            </a:r>
            <a:r>
              <a:rPr lang="bn-IN" sz="2800" b="1" dirty="0" smtClean="0">
                <a:solidFill>
                  <a:schemeClr val="tx1"/>
                </a:solidFill>
              </a:rPr>
              <a:t>বিন্দু  </a:t>
            </a:r>
            <a:r>
              <a:rPr lang="en-US" sz="2800" b="1" dirty="0" smtClean="0">
                <a:solidFill>
                  <a:schemeClr val="tx1"/>
                </a:solidFill>
              </a:rPr>
              <a:t>E</a:t>
            </a:r>
            <a:r>
              <a:rPr lang="bn-IN" sz="2800" b="1" dirty="0" smtClean="0">
                <a:solidFill>
                  <a:schemeClr val="tx1"/>
                </a:solidFill>
              </a:rPr>
              <a:t> বিন্দুর উপর ,  </a:t>
            </a:r>
            <a:r>
              <a:rPr lang="en-US" sz="2800" b="1" dirty="0" smtClean="0">
                <a:solidFill>
                  <a:schemeClr val="tx1"/>
                </a:solidFill>
              </a:rPr>
              <a:t>BC </a:t>
            </a:r>
            <a:r>
              <a:rPr lang="bn-IN" sz="2800" b="1" dirty="0" smtClean="0">
                <a:solidFill>
                  <a:schemeClr val="tx1"/>
                </a:solidFill>
              </a:rPr>
              <a:t>বাহু </a:t>
            </a:r>
            <a:r>
              <a:rPr lang="en-US" sz="2800" b="1" dirty="0" smtClean="0">
                <a:solidFill>
                  <a:schemeClr val="tx1"/>
                </a:solidFill>
              </a:rPr>
              <a:t>EF</a:t>
            </a:r>
            <a:r>
              <a:rPr lang="bn-IN" sz="2800" b="1" dirty="0" smtClean="0">
                <a:solidFill>
                  <a:schemeClr val="tx1"/>
                </a:solidFill>
              </a:rPr>
              <a:t> বাহু বরাবর এবং </a:t>
            </a:r>
            <a:r>
              <a:rPr lang="en-US" sz="2800" b="1" dirty="0" smtClean="0">
                <a:solidFill>
                  <a:schemeClr val="tx1"/>
                </a:solidFill>
              </a:rPr>
              <a:t>EF </a:t>
            </a:r>
            <a:r>
              <a:rPr lang="bn-IN" sz="2800" b="1" dirty="0" smtClean="0">
                <a:solidFill>
                  <a:schemeClr val="tx1"/>
                </a:solidFill>
              </a:rPr>
              <a:t> রেখার যে পাশে </a:t>
            </a:r>
            <a:r>
              <a:rPr lang="en-US" sz="2800" b="1" dirty="0">
                <a:solidFill>
                  <a:schemeClr val="tx1"/>
                </a:solidFill>
              </a:rPr>
              <a:t>D</a:t>
            </a:r>
            <a:r>
              <a:rPr lang="bn-IN" sz="2800" b="1" dirty="0" smtClean="0">
                <a:solidFill>
                  <a:schemeClr val="tx1"/>
                </a:solidFill>
              </a:rPr>
              <a:t> বিন্দু আছে </a:t>
            </a:r>
            <a:r>
              <a:rPr lang="en-US" sz="2800" b="1" dirty="0" smtClean="0">
                <a:solidFill>
                  <a:schemeClr val="tx1"/>
                </a:solidFill>
              </a:rPr>
              <a:t>A </a:t>
            </a:r>
            <a:r>
              <a:rPr lang="bn-IN" sz="2800" b="1" dirty="0" smtClean="0">
                <a:solidFill>
                  <a:schemeClr val="tx1"/>
                </a:solidFill>
              </a:rPr>
              <a:t>বিন্দু যেন ঐ পাশে পড়ে ।</a:t>
            </a:r>
          </a:p>
          <a:p>
            <a:r>
              <a:rPr lang="bn-IN" sz="2800" b="1" dirty="0" smtClean="0">
                <a:solidFill>
                  <a:schemeClr val="tx1"/>
                </a:solidFill>
              </a:rPr>
              <a:t>যেহেতু , </a:t>
            </a:r>
            <a:r>
              <a:rPr lang="en-US" sz="2800" b="1" dirty="0" smtClean="0">
                <a:solidFill>
                  <a:schemeClr val="tx1"/>
                </a:solidFill>
              </a:rPr>
              <a:t>BC = EF , </a:t>
            </a:r>
            <a:r>
              <a:rPr lang="bn-IN" sz="2800" b="1" dirty="0" smtClean="0">
                <a:solidFill>
                  <a:schemeClr val="tx1"/>
                </a:solidFill>
              </a:rPr>
              <a:t>অতএব </a:t>
            </a:r>
            <a:r>
              <a:rPr lang="en-US" sz="2800" b="1" dirty="0" smtClean="0">
                <a:solidFill>
                  <a:schemeClr val="tx1"/>
                </a:solidFill>
              </a:rPr>
              <a:t>C </a:t>
            </a:r>
            <a:r>
              <a:rPr lang="bn-IN" sz="2800" b="1" dirty="0" smtClean="0">
                <a:solidFill>
                  <a:schemeClr val="tx1"/>
                </a:solidFill>
              </a:rPr>
              <a:t>বিন্দু  অবশ্যই </a:t>
            </a:r>
            <a:r>
              <a:rPr lang="en-US" sz="2800" b="1" dirty="0" smtClean="0">
                <a:solidFill>
                  <a:schemeClr val="tx1"/>
                </a:solidFill>
              </a:rPr>
              <a:t>F </a:t>
            </a:r>
            <a:r>
              <a:rPr lang="bn-IN" sz="2800" b="1" dirty="0" smtClean="0">
                <a:solidFill>
                  <a:schemeClr val="tx1"/>
                </a:solidFill>
              </a:rPr>
              <a:t>বিন্দুর উপর পড়বে ।                       </a:t>
            </a:r>
            <a:r>
              <a:rPr lang="bn-IN" sz="2800" b="1" dirty="0" smtClean="0">
                <a:solidFill>
                  <a:srgbClr val="FF0000"/>
                </a:solidFill>
              </a:rPr>
              <a:t>( বাহুর সর্বসমতা )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457200" y="1086922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4953000" y="1086922"/>
            <a:ext cx="3733800" cy="1600200"/>
          </a:xfrm>
          <a:prstGeom prst="triangl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47732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73128" y="47732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" y="254663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259469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</a:t>
            </a:r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00600" y="261092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</a:t>
            </a:r>
            <a:endParaRPr lang="en-US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10600" y="253472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F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3547408"/>
            <a:ext cx="8534400" cy="193899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chemeClr val="tx1"/>
                </a:solidFill>
              </a:rPr>
              <a:t>ধাপ ২।</a:t>
            </a:r>
            <a:r>
              <a:rPr lang="bn-IN" sz="2800" b="1" dirty="0" smtClean="0">
                <a:solidFill>
                  <a:schemeClr val="tx1"/>
                </a:solidFill>
              </a:rPr>
              <a:t>আবার,  &lt; </a:t>
            </a:r>
            <a:r>
              <a:rPr lang="en-US" sz="2800" b="1" dirty="0" smtClean="0">
                <a:solidFill>
                  <a:schemeClr val="tx1"/>
                </a:solidFill>
              </a:rPr>
              <a:t>B = &lt; E  </a:t>
            </a:r>
            <a:r>
              <a:rPr lang="bn-IN" sz="2800" b="1" dirty="0" smtClean="0">
                <a:solidFill>
                  <a:schemeClr val="tx1"/>
                </a:solidFill>
              </a:rPr>
              <a:t>বলে, </a:t>
            </a:r>
            <a:r>
              <a:rPr lang="en-US" sz="2800" b="1" dirty="0" smtClean="0">
                <a:solidFill>
                  <a:schemeClr val="tx1"/>
                </a:solidFill>
              </a:rPr>
              <a:t>BA </a:t>
            </a:r>
            <a:r>
              <a:rPr lang="bn-IN" sz="2800" b="1" dirty="0" smtClean="0">
                <a:solidFill>
                  <a:schemeClr val="tx1"/>
                </a:solidFill>
              </a:rPr>
              <a:t>বাহু </a:t>
            </a:r>
            <a:r>
              <a:rPr lang="en-US" sz="2800" b="1" dirty="0" smtClean="0">
                <a:solidFill>
                  <a:schemeClr val="tx1"/>
                </a:solidFill>
              </a:rPr>
              <a:t>ED</a:t>
            </a:r>
            <a:r>
              <a:rPr lang="bn-IN" sz="2800" b="1" dirty="0" smtClean="0">
                <a:solidFill>
                  <a:schemeClr val="tx1"/>
                </a:solidFill>
              </a:rPr>
              <a:t> বাহু বরাবর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bn-IN" sz="2800" b="1" dirty="0" smtClean="0">
                <a:solidFill>
                  <a:schemeClr val="tx1"/>
                </a:solidFill>
              </a:rPr>
              <a:t>পড়বে ।</a:t>
            </a:r>
          </a:p>
          <a:p>
            <a:r>
              <a:rPr lang="bn-IN" sz="2800" b="1" dirty="0" smtClean="0">
                <a:solidFill>
                  <a:schemeClr val="tx1"/>
                </a:solidFill>
              </a:rPr>
              <a:t>এবং,  &lt; </a:t>
            </a:r>
            <a:r>
              <a:rPr lang="en-US" sz="2800" b="1" dirty="0" smtClean="0">
                <a:solidFill>
                  <a:schemeClr val="tx1"/>
                </a:solidFill>
              </a:rPr>
              <a:t>C = &lt; F </a:t>
            </a:r>
            <a:r>
              <a:rPr lang="bn-IN" sz="2800" b="1" dirty="0" smtClean="0">
                <a:solidFill>
                  <a:schemeClr val="tx1"/>
                </a:solidFill>
              </a:rPr>
              <a:t>বলে </a:t>
            </a:r>
            <a:r>
              <a:rPr lang="en-US" sz="2800" b="1" dirty="0" smtClean="0">
                <a:solidFill>
                  <a:schemeClr val="tx1"/>
                </a:solidFill>
              </a:rPr>
              <a:t>CA </a:t>
            </a:r>
            <a:r>
              <a:rPr lang="bn-IN" sz="2800" b="1" dirty="0" smtClean="0">
                <a:solidFill>
                  <a:schemeClr val="tx1"/>
                </a:solidFill>
              </a:rPr>
              <a:t>বাহু </a:t>
            </a:r>
            <a:r>
              <a:rPr lang="en-US" sz="2800" b="1" dirty="0" smtClean="0">
                <a:solidFill>
                  <a:schemeClr val="tx1"/>
                </a:solidFill>
              </a:rPr>
              <a:t>FD</a:t>
            </a:r>
            <a:r>
              <a:rPr lang="bn-IN" sz="2800" b="1" dirty="0" smtClean="0">
                <a:solidFill>
                  <a:schemeClr val="tx1"/>
                </a:solidFill>
              </a:rPr>
              <a:t> বাহু বরাবর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bn-IN" sz="2800" b="1" dirty="0" smtClean="0">
                <a:solidFill>
                  <a:schemeClr val="tx1"/>
                </a:solidFill>
              </a:rPr>
              <a:t>পড়বে </a:t>
            </a:r>
            <a:r>
              <a:rPr lang="bn-IN" sz="2800" b="1" dirty="0" smtClean="0"/>
              <a:t>।                       </a:t>
            </a:r>
            <a:r>
              <a:rPr lang="bn-IN" sz="2800" b="1" dirty="0" smtClean="0">
                <a:solidFill>
                  <a:srgbClr val="FF0000"/>
                </a:solidFill>
              </a:rPr>
              <a:t>( বাহুর সর্বসমতা )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125</TotalTime>
  <Words>490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Metro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22</cp:revision>
  <dcterms:created xsi:type="dcterms:W3CDTF">2019-08-21T04:10:55Z</dcterms:created>
  <dcterms:modified xsi:type="dcterms:W3CDTF">2019-09-14T04:17:19Z</dcterms:modified>
</cp:coreProperties>
</file>