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8" r:id="rId5"/>
    <p:sldId id="266" r:id="rId6"/>
    <p:sldId id="256" r:id="rId7"/>
    <p:sldId id="259" r:id="rId8"/>
    <p:sldId id="257" r:id="rId9"/>
    <p:sldId id="258" r:id="rId10"/>
    <p:sldId id="261" r:id="rId11"/>
    <p:sldId id="260" r:id="rId12"/>
    <p:sldId id="262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9FE64-9F1E-448D-8868-10D487B187EF}" type="datetimeFigureOut">
              <a:rPr lang="en-US" smtClean="0"/>
              <a:pPr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005F1-ECF1-4360-98A0-C5C28367BF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ndan\Desktop\flower\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738438"/>
            <a:ext cx="8686800" cy="39671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228600" y="298608"/>
            <a:ext cx="8686800" cy="23683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prstTxWarp prst="textArchUpPour">
              <a:avLst/>
            </a:prstTxWarp>
            <a:spAutoFit/>
          </a:bodyPr>
          <a:lstStyle/>
          <a:p>
            <a:r>
              <a:rPr lang="en-US" sz="9600" b="1" dirty="0" smtClean="0">
                <a:solidFill>
                  <a:srgbClr val="00B0F0"/>
                </a:solidFill>
              </a:rPr>
              <a:t> </a:t>
            </a:r>
            <a:endParaRPr lang="en-US" sz="9600" b="1" dirty="0" smtClean="0">
              <a:solidFill>
                <a:srgbClr val="00B0F0"/>
              </a:solidFill>
            </a:endParaRPr>
          </a:p>
          <a:p>
            <a:r>
              <a:rPr lang="en-US" sz="13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WELCOME</a:t>
            </a:r>
            <a:endParaRPr lang="en-US" sz="13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80010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/>
              <a:t>        	        </a:t>
            </a:r>
            <a:r>
              <a:rPr lang="en-US" sz="4000" b="1" dirty="0" smtClean="0">
                <a:solidFill>
                  <a:srgbClr val="00B050"/>
                </a:solidFill>
              </a:rPr>
              <a:t>Group work</a:t>
            </a:r>
            <a:endParaRPr lang="en-US" sz="4000" b="1" dirty="0">
              <a:solidFill>
                <a:srgbClr val="00B050"/>
              </a:solidFill>
            </a:endParaRPr>
          </a:p>
        </p:txBody>
      </p:sp>
      <p:pic>
        <p:nvPicPr>
          <p:cNvPr id="3074" name="Picture 2" descr="C:\Users\User\Desktop\robin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990600"/>
            <a:ext cx="7848600" cy="2209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533400" y="3429000"/>
            <a:ext cx="8382000" cy="120032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What do you think is the main idea of the letter ? Choose the best answer :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737318"/>
            <a:ext cx="8305800" cy="1815882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800" b="1" dirty="0" smtClean="0"/>
              <a:t>To ask his aunt to invite him again.</a:t>
            </a:r>
          </a:p>
          <a:p>
            <a:pPr marL="342900" indent="-342900">
              <a:buAutoNum type="alphaLcPeriod"/>
            </a:pPr>
            <a:r>
              <a:rPr lang="en-US" sz="2800" b="1" dirty="0" smtClean="0"/>
              <a:t>To </a:t>
            </a:r>
            <a:r>
              <a:rPr lang="en-US" sz="2800" b="1" dirty="0" err="1" smtClean="0"/>
              <a:t>thanknhis</a:t>
            </a:r>
            <a:r>
              <a:rPr lang="en-US" sz="2800" b="1" dirty="0" smtClean="0"/>
              <a:t> aunt for inviting him.</a:t>
            </a:r>
          </a:p>
          <a:p>
            <a:pPr marL="342900" indent="-342900">
              <a:buAutoNum type="alphaLcPeriod"/>
            </a:pPr>
            <a:r>
              <a:rPr lang="en-US" sz="2800" b="1" dirty="0" smtClean="0"/>
              <a:t>To tell his aunt that he learned many things in the country.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06514"/>
            <a:ext cx="80010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/>
              <a:t>        	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endParaRPr lang="en-US" sz="40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95400"/>
            <a:ext cx="7924800" cy="584775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/>
              <a:t>Answer the following questions.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590800"/>
            <a:ext cx="7924800" cy="397031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800" b="1" dirty="0" smtClean="0"/>
              <a:t>Why was Robin excited ?</a:t>
            </a:r>
          </a:p>
          <a:p>
            <a:pPr marL="342900" indent="-342900">
              <a:buAutoNum type="alphaLcPeriod"/>
            </a:pPr>
            <a:endParaRPr lang="en-US" sz="2800" b="1" dirty="0"/>
          </a:p>
          <a:p>
            <a:pPr marL="342900" indent="-342900">
              <a:buAutoNum type="alphaLcPeriod"/>
            </a:pPr>
            <a:r>
              <a:rPr lang="en-US" sz="2800" b="1" dirty="0" smtClean="0"/>
              <a:t>How would he go to the country ?</a:t>
            </a:r>
          </a:p>
          <a:p>
            <a:pPr marL="342900" indent="-342900">
              <a:buAutoNum type="alphaLcPeriod"/>
            </a:pPr>
            <a:endParaRPr lang="en-US" sz="2800" b="1" dirty="0"/>
          </a:p>
          <a:p>
            <a:pPr marL="342900" indent="-342900">
              <a:buAutoNum type="alphaLcPeriod"/>
            </a:pPr>
            <a:r>
              <a:rPr lang="en-US" sz="2800" b="1" dirty="0" smtClean="0"/>
              <a:t>Who writes the letter ?</a:t>
            </a:r>
          </a:p>
          <a:p>
            <a:pPr marL="342900" indent="-342900">
              <a:buAutoNum type="alphaLcPeriod"/>
            </a:pPr>
            <a:endParaRPr lang="en-US" sz="2800" b="1" dirty="0"/>
          </a:p>
          <a:p>
            <a:pPr marL="342900" indent="-342900">
              <a:buAutoNum type="alphaLcPeriod"/>
            </a:pPr>
            <a:r>
              <a:rPr lang="en-US" sz="2800" b="1" dirty="0" smtClean="0"/>
              <a:t>Who is Mr. </a:t>
            </a:r>
            <a:r>
              <a:rPr lang="en-US" sz="2800" b="1" dirty="0" err="1" smtClean="0"/>
              <a:t>Karim</a:t>
            </a:r>
            <a:r>
              <a:rPr lang="en-US" sz="2800" b="1" dirty="0" smtClean="0"/>
              <a:t> ?</a:t>
            </a:r>
          </a:p>
          <a:p>
            <a:pPr marL="342900" indent="-342900">
              <a:buAutoNum type="alphaLcPeriod"/>
            </a:pPr>
            <a:endParaRPr lang="en-US" sz="2800" b="1" dirty="0"/>
          </a:p>
          <a:p>
            <a:pPr marL="342900" indent="-342900">
              <a:buAutoNum type="alphaLcPeriod"/>
            </a:pPr>
            <a:r>
              <a:rPr lang="en-US" sz="2800" b="1" dirty="0" smtClean="0"/>
              <a:t>What is name of Robin`s  Aunt ?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8305800" cy="76944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		Home work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334000"/>
            <a:ext cx="838200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/>
              <a:t>1. Write a similar invitation letter to a friend. Tell him / her about some of the things you plan to do together.</a:t>
            </a:r>
            <a:endParaRPr lang="en-US" sz="2800" b="1" dirty="0"/>
          </a:p>
        </p:txBody>
      </p:sp>
      <p:pic>
        <p:nvPicPr>
          <p:cNvPr id="4" name="Picture 2" descr="C:\Users\chandan\Desktop\flower\tttttt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305800" cy="4038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ndan\Desktop\flower\t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86800" cy="63764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57200" y="457201"/>
            <a:ext cx="8229600" cy="5715000"/>
          </a:xfrm>
          <a:prstGeom prst="rect">
            <a:avLst/>
          </a:prstGeom>
          <a:noFill/>
        </p:spPr>
        <p:txBody>
          <a:bodyPr wrap="square" rtlCol="0">
            <a:prstTxWarp prst="textArchDownPour">
              <a:avLst/>
            </a:prstTxWarp>
            <a:spAutoFit/>
          </a:bodyPr>
          <a:lstStyle/>
          <a:p>
            <a:r>
              <a:rPr lang="en-US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US" sz="11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   </a:t>
            </a:r>
          </a:p>
          <a:p>
            <a:r>
              <a:rPr lang="en-US" sz="11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everybody</a:t>
            </a:r>
            <a:endParaRPr lang="en-US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Teacher ‘s  Identity</a:t>
            </a:r>
          </a:p>
        </p:txBody>
      </p:sp>
      <p:pic>
        <p:nvPicPr>
          <p:cNvPr id="3" name="Picture 2" descr="C:\Users\User\Desktop\CHAND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3141779" cy="39284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3556776" y="2209800"/>
            <a:ext cx="5105400" cy="21852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 BISWAS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ANDHA HIGH SCHOOL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bn-I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mail: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chandanb13@gmail.com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Class  Identity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381000" y="1524000"/>
            <a:ext cx="83820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        English-1</a:t>
            </a:r>
            <a:r>
              <a:rPr lang="en-US" sz="5400" b="1" baseline="30000" dirty="0" smtClean="0">
                <a:solidFill>
                  <a:srgbClr val="FFFF00"/>
                </a:solidFill>
              </a:rPr>
              <a:t>st</a:t>
            </a:r>
            <a:r>
              <a:rPr lang="en-US" sz="5400" b="1" dirty="0" smtClean="0">
                <a:solidFill>
                  <a:srgbClr val="FFFF00"/>
                </a:solidFill>
              </a:rPr>
              <a:t> Paper</a:t>
            </a:r>
          </a:p>
          <a:p>
            <a:r>
              <a:rPr lang="en-US" sz="5400" dirty="0" smtClean="0">
                <a:solidFill>
                  <a:srgbClr val="FFFF00"/>
                </a:solidFill>
              </a:rPr>
              <a:t>              </a:t>
            </a:r>
            <a:r>
              <a:rPr lang="en-US" sz="4400" b="1" dirty="0" smtClean="0">
                <a:solidFill>
                  <a:srgbClr val="FFFF00"/>
                </a:solidFill>
              </a:rPr>
              <a:t>Class-Six</a:t>
            </a:r>
          </a:p>
          <a:p>
            <a:r>
              <a:rPr lang="en-US" sz="4400" b="1" dirty="0" smtClean="0">
                <a:solidFill>
                  <a:srgbClr val="FFFF00"/>
                </a:solidFill>
              </a:rPr>
              <a:t>               Lesson- </a:t>
            </a:r>
            <a:r>
              <a:rPr lang="en-US" sz="4400" b="1" dirty="0" smtClean="0">
                <a:solidFill>
                  <a:srgbClr val="FFFF00"/>
                </a:solidFill>
              </a:rPr>
              <a:t>34</a:t>
            </a:r>
            <a:endParaRPr lang="en-US" sz="4400" b="1" dirty="0">
              <a:solidFill>
                <a:srgbClr val="FFFF00"/>
              </a:solidFill>
            </a:endParaRPr>
          </a:p>
          <a:p>
            <a:r>
              <a:rPr lang="en-US" sz="4800" b="1" dirty="0" smtClean="0">
                <a:solidFill>
                  <a:srgbClr val="FFFF00"/>
                </a:solidFill>
              </a:rPr>
              <a:t>    An invention for Robin</a:t>
            </a:r>
            <a:endParaRPr lang="en-US" sz="4800" b="1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85344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</a:p>
        </p:txBody>
      </p:sp>
      <p:pic>
        <p:nvPicPr>
          <p:cNvPr id="1027" name="Picture 3" descr="C:\Users\chandan\Desktop\flower\letter 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4694836" cy="3429000"/>
          </a:xfrm>
          <a:prstGeom prst="rect">
            <a:avLst/>
          </a:prstGeom>
          <a:noFill/>
        </p:spPr>
      </p:pic>
      <p:pic>
        <p:nvPicPr>
          <p:cNvPr id="1028" name="Picture 4" descr="C:\Users\chandan\Desktop\flower\letter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4984" y="1066800"/>
            <a:ext cx="3893278" cy="3352800"/>
          </a:xfrm>
          <a:prstGeom prst="rect">
            <a:avLst/>
          </a:prstGeom>
          <a:noFill/>
        </p:spPr>
      </p:pic>
      <p:pic>
        <p:nvPicPr>
          <p:cNvPr id="1029" name="Picture 5" descr="C:\Users\chandan\Desktop\flower\letter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419600"/>
            <a:ext cx="86868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sz="4400" dirty="0" smtClean="0">
                <a:solidFill>
                  <a:srgbClr val="FFC000"/>
                </a:solidFill>
              </a:rPr>
              <a:t>Learning outcome</a:t>
            </a:r>
            <a:r>
              <a:rPr lang="en-US" sz="4400" dirty="0" smtClean="0">
                <a:solidFill>
                  <a:srgbClr val="FFC000"/>
                </a:solidFill>
              </a:rPr>
              <a:t>s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609600" y="1524000"/>
            <a:ext cx="79248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After completing the lesson students will be able to-</a:t>
            </a:r>
          </a:p>
          <a:p>
            <a:pPr algn="ctr"/>
            <a:r>
              <a:rPr lang="en-US" sz="3200" dirty="0" smtClean="0"/>
              <a:t>*Read and understand the texts.</a:t>
            </a:r>
          </a:p>
          <a:p>
            <a:pPr algn="ctr"/>
            <a:r>
              <a:rPr lang="en-US" sz="3200" dirty="0" smtClean="0"/>
              <a:t>*Write a short paragraph.</a:t>
            </a:r>
          </a:p>
          <a:p>
            <a:pPr algn="ctr"/>
            <a:r>
              <a:rPr lang="en-US" sz="3200" dirty="0" smtClean="0"/>
              <a:t>*Ask and answer </a:t>
            </a:r>
            <a:r>
              <a:rPr lang="en-US" sz="3200" dirty="0" smtClean="0"/>
              <a:t>the questions</a:t>
            </a:r>
            <a:r>
              <a:rPr lang="en-US" sz="3200" dirty="0" smtClean="0"/>
              <a:t>.</a:t>
            </a:r>
          </a:p>
          <a:p>
            <a:pPr algn="ctr"/>
            <a:r>
              <a:rPr lang="en-US" sz="3200" dirty="0" smtClean="0"/>
              <a:t>* Write simple informal letter.</a:t>
            </a:r>
            <a:endParaRPr lang="en-US" sz="3200" dirty="0" smtClean="0"/>
          </a:p>
          <a:p>
            <a:pPr algn="ctr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685800"/>
            <a:ext cx="731520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B prst="slop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b="1" dirty="0" smtClean="0"/>
              <a:t>              </a:t>
            </a:r>
            <a:r>
              <a:rPr lang="en-US" sz="4800" b="1" dirty="0" smtClean="0">
                <a:solidFill>
                  <a:srgbClr val="00B050"/>
                </a:solidFill>
              </a:rPr>
              <a:t>Vocabulary</a:t>
            </a:r>
            <a:endParaRPr lang="en-US" sz="48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1752600"/>
            <a:ext cx="2971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Letter</a:t>
            </a:r>
          </a:p>
          <a:p>
            <a:endParaRPr lang="en-US" sz="2400" b="1" dirty="0"/>
          </a:p>
          <a:p>
            <a:r>
              <a:rPr lang="en-US" sz="2400" b="1" dirty="0" smtClean="0"/>
              <a:t>Over</a:t>
            </a:r>
          </a:p>
          <a:p>
            <a:endParaRPr lang="en-US" sz="2400" b="1" dirty="0"/>
          </a:p>
          <a:p>
            <a:r>
              <a:rPr lang="en-US" sz="2400" b="1" dirty="0" smtClean="0"/>
              <a:t>Excited</a:t>
            </a:r>
          </a:p>
          <a:p>
            <a:endParaRPr lang="en-US" sz="2400" b="1" dirty="0"/>
          </a:p>
          <a:p>
            <a:r>
              <a:rPr lang="en-US" sz="2400" b="1" dirty="0" smtClean="0"/>
              <a:t>Aunt</a:t>
            </a:r>
          </a:p>
          <a:p>
            <a:endParaRPr lang="en-US" sz="2400" b="1" dirty="0"/>
          </a:p>
          <a:p>
            <a:r>
              <a:rPr lang="en-US" sz="2400" b="1" dirty="0" smtClean="0"/>
              <a:t>Countryside</a:t>
            </a:r>
          </a:p>
          <a:p>
            <a:endParaRPr lang="en-US" sz="2400" b="1" dirty="0"/>
          </a:p>
          <a:p>
            <a:r>
              <a:rPr lang="en-US" sz="2400" b="1" dirty="0" smtClean="0"/>
              <a:t>Listen</a:t>
            </a:r>
          </a:p>
          <a:p>
            <a:endParaRPr lang="en-US" sz="2400" b="1" dirty="0"/>
          </a:p>
          <a:p>
            <a:r>
              <a:rPr lang="en-US" sz="2400" b="1" dirty="0" smtClean="0"/>
              <a:t>Ran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1828800"/>
            <a:ext cx="3276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উত্তেজিত</a:t>
            </a:r>
            <a:r>
              <a:rPr lang="en-US" sz="2400" b="1" dirty="0" smtClean="0"/>
              <a:t> </a:t>
            </a:r>
          </a:p>
          <a:p>
            <a:endParaRPr lang="en-US" sz="2400" b="1" dirty="0"/>
          </a:p>
          <a:p>
            <a:r>
              <a:rPr lang="en-US" sz="2400" b="1" dirty="0" err="1" smtClean="0"/>
              <a:t>শ্রবন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করা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err="1" smtClean="0"/>
              <a:t>চাচি,পিসি,খালা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err="1" smtClean="0"/>
              <a:t>দৌড়িয়েছিল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err="1" smtClean="0"/>
              <a:t>গ্রামাঞ্চলের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err="1" smtClean="0"/>
              <a:t>চিঠি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err="1" smtClean="0"/>
              <a:t>উপর</a:t>
            </a:r>
            <a:endParaRPr lang="en-US" sz="2400" b="1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1828800" y="2362200"/>
            <a:ext cx="3581400" cy="29718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1790700" y="2933700"/>
            <a:ext cx="3352800" cy="32766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209800" y="2057400"/>
            <a:ext cx="2971800" cy="14478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981200" y="3505200"/>
            <a:ext cx="3124200" cy="6858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819400" y="4876800"/>
            <a:ext cx="2209800" cy="762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057400" y="2819400"/>
            <a:ext cx="3048000" cy="28194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7" idx="1"/>
          </p:cNvCxnSpPr>
          <p:nvPr/>
        </p:nvCxnSpPr>
        <p:spPr>
          <a:xfrm flipV="1">
            <a:off x="1828800" y="4275624"/>
            <a:ext cx="3276600" cy="2125176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382000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      Read the following passage.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752600"/>
            <a:ext cx="8382000" cy="4401205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4000" b="1" dirty="0" smtClean="0"/>
              <a:t>Robin read the letter over and </a:t>
            </a:r>
            <a:r>
              <a:rPr lang="en-US" sz="4000" b="1" dirty="0" err="1" smtClean="0"/>
              <a:t>over.He</a:t>
            </a:r>
            <a:r>
              <a:rPr lang="en-US" sz="4000" b="1" dirty="0" smtClean="0"/>
              <a:t> was very excited. It came from his aunt </a:t>
            </a:r>
            <a:r>
              <a:rPr lang="en-US" sz="4000" b="1" dirty="0" err="1" smtClean="0"/>
              <a:t>Amina</a:t>
            </a:r>
            <a:r>
              <a:rPr lang="en-US" sz="4000" b="1" dirty="0" smtClean="0"/>
              <a:t>. Aunt </a:t>
            </a:r>
            <a:r>
              <a:rPr lang="en-US" sz="4000" b="1" dirty="0" err="1" smtClean="0"/>
              <a:t>Amina</a:t>
            </a:r>
            <a:r>
              <a:rPr lang="en-US" sz="4000" b="1" dirty="0" smtClean="0"/>
              <a:t> and her family live in the countryside forty miles away from Dhaka. Robin ran to his mother and said, “Mom, listen to his letter.” He then read it to her.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81000"/>
            <a:ext cx="8534400" cy="646331"/>
          </a:xfrm>
          <a:prstGeom prst="rect">
            <a:avLst/>
          </a:prstGeom>
          <a:solidFill>
            <a:schemeClr val="accent1"/>
          </a:solidFill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   </a:t>
            </a:r>
            <a:r>
              <a:rPr lang="en-US" sz="3600" b="1" dirty="0" smtClean="0">
                <a:solidFill>
                  <a:srgbClr val="92D050"/>
                </a:solidFill>
              </a:rPr>
              <a:t>Look at the picture and read the  letter.</a:t>
            </a:r>
            <a:endParaRPr lang="en-US" sz="3600" b="1" dirty="0">
              <a:solidFill>
                <a:srgbClr val="92D050"/>
              </a:solidFill>
            </a:endParaRPr>
          </a:p>
        </p:txBody>
      </p:sp>
      <p:pic>
        <p:nvPicPr>
          <p:cNvPr id="1026" name="Picture 2" descr="C:\Users\User\Desktop\robin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270000"/>
            <a:ext cx="4038600" cy="5384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robin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05000"/>
            <a:ext cx="7772400" cy="4724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685800" y="228600"/>
            <a:ext cx="7924800" cy="138499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</a:rPr>
              <a:t>A few days after Robin came back home from his aunt`s house, he wrote the following letter to his Aunt Anima. Read  the letter. 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306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chandan</cp:lastModifiedBy>
  <cp:revision>23</cp:revision>
  <dcterms:created xsi:type="dcterms:W3CDTF">2019-08-17T04:53:29Z</dcterms:created>
  <dcterms:modified xsi:type="dcterms:W3CDTF">2019-08-17T11:46:44Z</dcterms:modified>
</cp:coreProperties>
</file>