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702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2" r:id="rId19"/>
    <p:sldId id="27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1BA8FF3-F48C-4C1B-967F-42B813791DC7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2"/>
            <p14:sldId id="273"/>
          </p14:sldIdLst>
        </p14:section>
        <p14:section name="Untitled Section" id="{42C902D8-BB74-4F32-9734-9C716D976AA9}">
          <p14:sldIdLst/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>
        <p:scale>
          <a:sx n="81" d="100"/>
          <a:sy n="81" d="100"/>
        </p:scale>
        <p:origin x="-258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952BF2-D604-4116-9A8E-164DA383CDC0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83B9F06-506B-4A68-928C-8B3BA1AF7B78}">
      <dgm:prSet phldrT="[Text]" custT="1"/>
      <dgm:spPr>
        <a:solidFill>
          <a:srgbClr val="7030A0">
            <a:alpha val="50000"/>
          </a:srgbClr>
        </a:solidFill>
        <a:ln>
          <a:solidFill>
            <a:srgbClr val="FF0000"/>
          </a:solidFill>
        </a:ln>
      </dgm:spPr>
      <dgm:t>
        <a:bodyPr/>
        <a:lstStyle/>
        <a:p>
          <a:r>
            <a:rPr lang="en-US" sz="11500" b="1" dirty="0" smtClean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rPr>
            <a:t>প</a:t>
          </a:r>
          <a:endParaRPr lang="en-US" sz="11500" b="1" dirty="0">
            <a:solidFill>
              <a:schemeClr val="accent2">
                <a:lumMod val="75000"/>
              </a:schemeClr>
            </a:solidFill>
            <a:latin typeface="NikoshBAN" pitchFamily="2" charset="0"/>
            <a:cs typeface="NikoshBAN" pitchFamily="2" charset="0"/>
          </a:endParaRPr>
        </a:p>
      </dgm:t>
    </dgm:pt>
    <dgm:pt modelId="{82C5E3FC-6639-48BD-B776-3958C5A6D9DD}" type="parTrans" cxnId="{D452979E-7AAC-4887-BCE7-7CF8DE6603C4}">
      <dgm:prSet/>
      <dgm:spPr/>
      <dgm:t>
        <a:bodyPr/>
        <a:lstStyle/>
        <a:p>
          <a:endParaRPr lang="en-US"/>
        </a:p>
      </dgm:t>
    </dgm:pt>
    <dgm:pt modelId="{46EC0342-0169-43C2-B2D4-87F1D2BFDA32}" type="sibTrans" cxnId="{D452979E-7AAC-4887-BCE7-7CF8DE6603C4}">
      <dgm:prSet/>
      <dgm:spPr/>
      <dgm:t>
        <a:bodyPr/>
        <a:lstStyle/>
        <a:p>
          <a:endParaRPr lang="en-US"/>
        </a:p>
      </dgm:t>
    </dgm:pt>
    <dgm:pt modelId="{CE38E522-AC54-415A-B3AB-5EFD1F64E097}">
      <dgm:prSet phldrT="[Text]" custT="1"/>
      <dgm:spPr>
        <a:solidFill>
          <a:srgbClr val="7030A0">
            <a:alpha val="50000"/>
          </a:srgbClr>
        </a:solidFill>
        <a:ln>
          <a:solidFill>
            <a:srgbClr val="FF0000"/>
          </a:solidFill>
        </a:ln>
      </dgm:spPr>
      <dgm:t>
        <a:bodyPr/>
        <a:lstStyle/>
        <a:p>
          <a:r>
            <a:rPr lang="en-US" sz="11500" b="1" dirty="0" err="1" smtClean="0">
              <a:latin typeface="NikoshBAN" pitchFamily="2" charset="0"/>
              <a:cs typeface="NikoshBAN" pitchFamily="2" charset="0"/>
            </a:rPr>
            <a:t>রি</a:t>
          </a:r>
          <a:endParaRPr lang="en-US" sz="11500" b="1" dirty="0">
            <a:latin typeface="NikoshBAN" pitchFamily="2" charset="0"/>
            <a:cs typeface="NikoshBAN" pitchFamily="2" charset="0"/>
          </a:endParaRPr>
        </a:p>
      </dgm:t>
    </dgm:pt>
    <dgm:pt modelId="{501C87F1-9815-4560-9F21-8EFDB2BFABB0}" type="parTrans" cxnId="{C673276F-615E-43E8-BE23-8DA8A9C540A7}">
      <dgm:prSet/>
      <dgm:spPr/>
      <dgm:t>
        <a:bodyPr/>
        <a:lstStyle/>
        <a:p>
          <a:endParaRPr lang="en-US"/>
        </a:p>
      </dgm:t>
    </dgm:pt>
    <dgm:pt modelId="{F976BADA-E64A-4DC9-BAAE-B4FE59C11C6A}" type="sibTrans" cxnId="{C673276F-615E-43E8-BE23-8DA8A9C540A7}">
      <dgm:prSet/>
      <dgm:spPr/>
      <dgm:t>
        <a:bodyPr/>
        <a:lstStyle/>
        <a:p>
          <a:endParaRPr lang="en-US"/>
        </a:p>
      </dgm:t>
    </dgm:pt>
    <dgm:pt modelId="{8FE7A40D-2F2D-4E8D-86ED-8F462DA6B3D2}">
      <dgm:prSet phldrT="[Text]" custT="1"/>
      <dgm:spPr>
        <a:solidFill>
          <a:srgbClr val="FF0000">
            <a:alpha val="50000"/>
          </a:srgbClr>
        </a:solidFill>
        <a:ln>
          <a:solidFill>
            <a:srgbClr val="0070C0"/>
          </a:solidFill>
        </a:ln>
      </dgm:spPr>
      <dgm:t>
        <a:bodyPr/>
        <a:lstStyle/>
        <a:p>
          <a:r>
            <a:rPr lang="en-US" sz="11500" b="1" dirty="0" err="1" smtClean="0">
              <a:latin typeface="NikoshBAN" pitchFamily="2" charset="0"/>
              <a:cs typeface="NikoshBAN" pitchFamily="2" charset="0"/>
            </a:rPr>
            <a:t>চি</a:t>
          </a:r>
          <a:endParaRPr lang="en-US" sz="11500" b="1" dirty="0">
            <a:latin typeface="NikoshBAN" pitchFamily="2" charset="0"/>
            <a:cs typeface="NikoshBAN" pitchFamily="2" charset="0"/>
          </a:endParaRPr>
        </a:p>
      </dgm:t>
    </dgm:pt>
    <dgm:pt modelId="{DE60AAB1-FF01-49DD-8D89-7ADB74DA1F92}" type="parTrans" cxnId="{E8104A21-46FE-48CE-81A6-5A71E0120497}">
      <dgm:prSet/>
      <dgm:spPr/>
      <dgm:t>
        <a:bodyPr/>
        <a:lstStyle/>
        <a:p>
          <a:endParaRPr lang="en-US"/>
        </a:p>
      </dgm:t>
    </dgm:pt>
    <dgm:pt modelId="{9A6BD16E-41DE-4117-BB63-CA1C85195BA4}" type="sibTrans" cxnId="{E8104A21-46FE-48CE-81A6-5A71E0120497}">
      <dgm:prSet/>
      <dgm:spPr/>
      <dgm:t>
        <a:bodyPr/>
        <a:lstStyle/>
        <a:p>
          <a:endParaRPr lang="en-US"/>
        </a:p>
      </dgm:t>
    </dgm:pt>
    <dgm:pt modelId="{411CFA4B-CE24-4F37-9B4B-B9D33E74C75F}">
      <dgm:prSet phldrT="[Text]" custT="1"/>
      <dgm:spPr>
        <a:ln>
          <a:solidFill>
            <a:srgbClr val="002060"/>
          </a:solidFill>
        </a:ln>
      </dgm:spPr>
      <dgm:t>
        <a:bodyPr/>
        <a:lstStyle/>
        <a:p>
          <a:r>
            <a:rPr lang="en-US" sz="11500" b="1" dirty="0" err="1" smtClean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rPr>
            <a:t>তি</a:t>
          </a:r>
          <a:endParaRPr lang="en-US" sz="11500" b="1" dirty="0">
            <a:solidFill>
              <a:schemeClr val="accent6">
                <a:lumMod val="50000"/>
              </a:schemeClr>
            </a:solidFill>
            <a:latin typeface="NikoshBAN" pitchFamily="2" charset="0"/>
            <a:cs typeface="NikoshBAN" pitchFamily="2" charset="0"/>
          </a:endParaRPr>
        </a:p>
      </dgm:t>
    </dgm:pt>
    <dgm:pt modelId="{F066A6B1-2EA0-48B1-9747-8FE953F5D342}" type="parTrans" cxnId="{D1C056AA-8E96-4715-AEE9-054AD439F9E6}">
      <dgm:prSet/>
      <dgm:spPr/>
      <dgm:t>
        <a:bodyPr/>
        <a:lstStyle/>
        <a:p>
          <a:endParaRPr lang="en-US"/>
        </a:p>
      </dgm:t>
    </dgm:pt>
    <dgm:pt modelId="{6F25E0FE-C060-41AB-A2F0-B4AB0717E1FD}" type="sibTrans" cxnId="{D1C056AA-8E96-4715-AEE9-054AD439F9E6}">
      <dgm:prSet/>
      <dgm:spPr/>
      <dgm:t>
        <a:bodyPr/>
        <a:lstStyle/>
        <a:p>
          <a:endParaRPr lang="en-US"/>
        </a:p>
      </dgm:t>
    </dgm:pt>
    <dgm:pt modelId="{981123EA-12C5-48A8-AE4E-43D346C5DB32}" type="pres">
      <dgm:prSet presAssocID="{E0952BF2-D604-4116-9A8E-164DA383CDC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6DB2D1F-F70C-471A-800D-283705A89E51}" type="pres">
      <dgm:prSet presAssocID="{E83B9F06-506B-4A68-928C-8B3BA1AF7B78}" presName="Name5" presStyleLbl="venn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36FB27-29AD-46FE-93AC-35AE22CE73F0}" type="pres">
      <dgm:prSet presAssocID="{46EC0342-0169-43C2-B2D4-87F1D2BFDA32}" presName="space" presStyleCnt="0"/>
      <dgm:spPr/>
    </dgm:pt>
    <dgm:pt modelId="{6CB62E95-5D09-45CB-8A70-39671AF59A5E}" type="pres">
      <dgm:prSet presAssocID="{CE38E522-AC54-415A-B3AB-5EFD1F64E097}" presName="Name5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4C37C9-322A-47B0-81F8-3008A6F1DEC2}" type="pres">
      <dgm:prSet presAssocID="{F976BADA-E64A-4DC9-BAAE-B4FE59C11C6A}" presName="space" presStyleCnt="0"/>
      <dgm:spPr/>
    </dgm:pt>
    <dgm:pt modelId="{99E6EFCD-B823-46AE-A481-C5759CCE8E0A}" type="pres">
      <dgm:prSet presAssocID="{8FE7A40D-2F2D-4E8D-86ED-8F462DA6B3D2}" presName="Name5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795058-4432-4B7A-B9A4-19F7E829312F}" type="pres">
      <dgm:prSet presAssocID="{9A6BD16E-41DE-4117-BB63-CA1C85195BA4}" presName="space" presStyleCnt="0"/>
      <dgm:spPr/>
    </dgm:pt>
    <dgm:pt modelId="{7E2195E5-EE82-48B0-9B41-15EFE6586F06}" type="pres">
      <dgm:prSet presAssocID="{411CFA4B-CE24-4F37-9B4B-B9D33E74C75F}" presName="Name5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00859AF-45CC-4261-9BB2-ECF00A2DD0CF}" type="presOf" srcId="{E83B9F06-506B-4A68-928C-8B3BA1AF7B78}" destId="{76DB2D1F-F70C-471A-800D-283705A89E51}" srcOrd="0" destOrd="0" presId="urn:microsoft.com/office/officeart/2005/8/layout/venn3"/>
    <dgm:cxn modelId="{E8104A21-46FE-48CE-81A6-5A71E0120497}" srcId="{E0952BF2-D604-4116-9A8E-164DA383CDC0}" destId="{8FE7A40D-2F2D-4E8D-86ED-8F462DA6B3D2}" srcOrd="2" destOrd="0" parTransId="{DE60AAB1-FF01-49DD-8D89-7ADB74DA1F92}" sibTransId="{9A6BD16E-41DE-4117-BB63-CA1C85195BA4}"/>
    <dgm:cxn modelId="{52E2336B-A39E-4A91-A5D8-316CA3D04A34}" type="presOf" srcId="{CE38E522-AC54-415A-B3AB-5EFD1F64E097}" destId="{6CB62E95-5D09-45CB-8A70-39671AF59A5E}" srcOrd="0" destOrd="0" presId="urn:microsoft.com/office/officeart/2005/8/layout/venn3"/>
    <dgm:cxn modelId="{D452979E-7AAC-4887-BCE7-7CF8DE6603C4}" srcId="{E0952BF2-D604-4116-9A8E-164DA383CDC0}" destId="{E83B9F06-506B-4A68-928C-8B3BA1AF7B78}" srcOrd="0" destOrd="0" parTransId="{82C5E3FC-6639-48BD-B776-3958C5A6D9DD}" sibTransId="{46EC0342-0169-43C2-B2D4-87F1D2BFDA32}"/>
    <dgm:cxn modelId="{C64BFB28-B6EA-4A16-807B-4491F254D3DB}" type="presOf" srcId="{411CFA4B-CE24-4F37-9B4B-B9D33E74C75F}" destId="{7E2195E5-EE82-48B0-9B41-15EFE6586F06}" srcOrd="0" destOrd="0" presId="urn:microsoft.com/office/officeart/2005/8/layout/venn3"/>
    <dgm:cxn modelId="{2E1CF77B-74BF-41D7-98F0-C95CBB06AE62}" type="presOf" srcId="{8FE7A40D-2F2D-4E8D-86ED-8F462DA6B3D2}" destId="{99E6EFCD-B823-46AE-A481-C5759CCE8E0A}" srcOrd="0" destOrd="0" presId="urn:microsoft.com/office/officeart/2005/8/layout/venn3"/>
    <dgm:cxn modelId="{D1C056AA-8E96-4715-AEE9-054AD439F9E6}" srcId="{E0952BF2-D604-4116-9A8E-164DA383CDC0}" destId="{411CFA4B-CE24-4F37-9B4B-B9D33E74C75F}" srcOrd="3" destOrd="0" parTransId="{F066A6B1-2EA0-48B1-9747-8FE953F5D342}" sibTransId="{6F25E0FE-C060-41AB-A2F0-B4AB0717E1FD}"/>
    <dgm:cxn modelId="{78B05227-9EDF-4F63-90CF-190B65A56AE2}" type="presOf" srcId="{E0952BF2-D604-4116-9A8E-164DA383CDC0}" destId="{981123EA-12C5-48A8-AE4E-43D346C5DB32}" srcOrd="0" destOrd="0" presId="urn:microsoft.com/office/officeart/2005/8/layout/venn3"/>
    <dgm:cxn modelId="{C673276F-615E-43E8-BE23-8DA8A9C540A7}" srcId="{E0952BF2-D604-4116-9A8E-164DA383CDC0}" destId="{CE38E522-AC54-415A-B3AB-5EFD1F64E097}" srcOrd="1" destOrd="0" parTransId="{501C87F1-9815-4560-9F21-8EFDB2BFABB0}" sibTransId="{F976BADA-E64A-4DC9-BAAE-B4FE59C11C6A}"/>
    <dgm:cxn modelId="{1CF8CF76-AFFB-41C6-B33E-2BC5B627FBF0}" type="presParOf" srcId="{981123EA-12C5-48A8-AE4E-43D346C5DB32}" destId="{76DB2D1F-F70C-471A-800D-283705A89E51}" srcOrd="0" destOrd="0" presId="urn:microsoft.com/office/officeart/2005/8/layout/venn3"/>
    <dgm:cxn modelId="{876845AF-08C8-40EB-906B-886CA21D702E}" type="presParOf" srcId="{981123EA-12C5-48A8-AE4E-43D346C5DB32}" destId="{3F36FB27-29AD-46FE-93AC-35AE22CE73F0}" srcOrd="1" destOrd="0" presId="urn:microsoft.com/office/officeart/2005/8/layout/venn3"/>
    <dgm:cxn modelId="{0BC9F9C6-6486-4800-83DE-458660DCDE59}" type="presParOf" srcId="{981123EA-12C5-48A8-AE4E-43D346C5DB32}" destId="{6CB62E95-5D09-45CB-8A70-39671AF59A5E}" srcOrd="2" destOrd="0" presId="urn:microsoft.com/office/officeart/2005/8/layout/venn3"/>
    <dgm:cxn modelId="{B597FEE0-30E4-473F-9E1B-EE48D9897F7D}" type="presParOf" srcId="{981123EA-12C5-48A8-AE4E-43D346C5DB32}" destId="{344C37C9-322A-47B0-81F8-3008A6F1DEC2}" srcOrd="3" destOrd="0" presId="urn:microsoft.com/office/officeart/2005/8/layout/venn3"/>
    <dgm:cxn modelId="{8340BEAD-0EF5-4D1B-9941-C706EABC8179}" type="presParOf" srcId="{981123EA-12C5-48A8-AE4E-43D346C5DB32}" destId="{99E6EFCD-B823-46AE-A481-C5759CCE8E0A}" srcOrd="4" destOrd="0" presId="urn:microsoft.com/office/officeart/2005/8/layout/venn3"/>
    <dgm:cxn modelId="{E1B38677-9E15-40FD-90C8-3AD4BCE69B49}" type="presParOf" srcId="{981123EA-12C5-48A8-AE4E-43D346C5DB32}" destId="{2A795058-4432-4B7A-B9A4-19F7E829312F}" srcOrd="5" destOrd="0" presId="urn:microsoft.com/office/officeart/2005/8/layout/venn3"/>
    <dgm:cxn modelId="{991FF7C3-5BED-4644-A393-93F30CA41CB3}" type="presParOf" srcId="{981123EA-12C5-48A8-AE4E-43D346C5DB32}" destId="{7E2195E5-EE82-48B0-9B41-15EFE6586F06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DB2D1F-F70C-471A-800D-283705A89E51}">
      <dsp:nvSpPr>
        <dsp:cNvPr id="0" name=""/>
        <dsp:cNvSpPr/>
      </dsp:nvSpPr>
      <dsp:spPr>
        <a:xfrm>
          <a:off x="2381" y="267158"/>
          <a:ext cx="2389187" cy="2389187"/>
        </a:xfrm>
        <a:prstGeom prst="ellipse">
          <a:avLst/>
        </a:prstGeom>
        <a:solidFill>
          <a:srgbClr val="7030A0">
            <a:alpha val="50000"/>
          </a:srgbClr>
        </a:solidFill>
        <a:ln w="1905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1485" tIns="146050" rIns="131485" bIns="146050" numCol="1" spcCol="1270" anchor="ctr" anchorCtr="0">
          <a:noAutofit/>
        </a:bodyPr>
        <a:lstStyle/>
        <a:p>
          <a:pPr lvl="0" algn="ctr" defTabSz="5111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500" b="1" kern="1200" dirty="0" smtClean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rPr>
            <a:t>প</a:t>
          </a:r>
          <a:endParaRPr lang="en-US" sz="11500" b="1" kern="1200" dirty="0">
            <a:solidFill>
              <a:schemeClr val="accent2">
                <a:lumMod val="75000"/>
              </a:schemeClr>
            </a:solidFill>
            <a:latin typeface="NikoshBAN" pitchFamily="2" charset="0"/>
            <a:cs typeface="NikoshBAN" pitchFamily="2" charset="0"/>
          </a:endParaRPr>
        </a:p>
      </dsp:txBody>
      <dsp:txXfrm>
        <a:off x="352269" y="617046"/>
        <a:ext cx="1689411" cy="1689411"/>
      </dsp:txXfrm>
    </dsp:sp>
    <dsp:sp modelId="{6CB62E95-5D09-45CB-8A70-39671AF59A5E}">
      <dsp:nvSpPr>
        <dsp:cNvPr id="0" name=""/>
        <dsp:cNvSpPr/>
      </dsp:nvSpPr>
      <dsp:spPr>
        <a:xfrm>
          <a:off x="1913731" y="267158"/>
          <a:ext cx="2389187" cy="2389187"/>
        </a:xfrm>
        <a:prstGeom prst="ellipse">
          <a:avLst/>
        </a:prstGeom>
        <a:solidFill>
          <a:srgbClr val="7030A0">
            <a:alpha val="50000"/>
          </a:srgbClr>
        </a:solidFill>
        <a:ln w="1905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1485" tIns="146050" rIns="131485" bIns="146050" numCol="1" spcCol="1270" anchor="ctr" anchorCtr="0">
          <a:noAutofit/>
        </a:bodyPr>
        <a:lstStyle/>
        <a:p>
          <a:pPr lvl="0" algn="ctr" defTabSz="5111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500" b="1" kern="1200" dirty="0" err="1" smtClean="0">
              <a:latin typeface="NikoshBAN" pitchFamily="2" charset="0"/>
              <a:cs typeface="NikoshBAN" pitchFamily="2" charset="0"/>
            </a:rPr>
            <a:t>রি</a:t>
          </a:r>
          <a:endParaRPr lang="en-US" sz="11500" b="1" kern="1200" dirty="0">
            <a:latin typeface="NikoshBAN" pitchFamily="2" charset="0"/>
            <a:cs typeface="NikoshBAN" pitchFamily="2" charset="0"/>
          </a:endParaRPr>
        </a:p>
      </dsp:txBody>
      <dsp:txXfrm>
        <a:off x="2263619" y="617046"/>
        <a:ext cx="1689411" cy="1689411"/>
      </dsp:txXfrm>
    </dsp:sp>
    <dsp:sp modelId="{99E6EFCD-B823-46AE-A481-C5759CCE8E0A}">
      <dsp:nvSpPr>
        <dsp:cNvPr id="0" name=""/>
        <dsp:cNvSpPr/>
      </dsp:nvSpPr>
      <dsp:spPr>
        <a:xfrm>
          <a:off x="3825081" y="267158"/>
          <a:ext cx="2389187" cy="2389187"/>
        </a:xfrm>
        <a:prstGeom prst="ellipse">
          <a:avLst/>
        </a:prstGeom>
        <a:solidFill>
          <a:srgbClr val="FF0000">
            <a:alpha val="50000"/>
          </a:srgbClr>
        </a:solidFill>
        <a:ln w="1905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1485" tIns="146050" rIns="131485" bIns="146050" numCol="1" spcCol="1270" anchor="ctr" anchorCtr="0">
          <a:noAutofit/>
        </a:bodyPr>
        <a:lstStyle/>
        <a:p>
          <a:pPr lvl="0" algn="ctr" defTabSz="5111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500" b="1" kern="1200" dirty="0" err="1" smtClean="0">
              <a:latin typeface="NikoshBAN" pitchFamily="2" charset="0"/>
              <a:cs typeface="NikoshBAN" pitchFamily="2" charset="0"/>
            </a:rPr>
            <a:t>চি</a:t>
          </a:r>
          <a:endParaRPr lang="en-US" sz="11500" b="1" kern="1200" dirty="0">
            <a:latin typeface="NikoshBAN" pitchFamily="2" charset="0"/>
            <a:cs typeface="NikoshBAN" pitchFamily="2" charset="0"/>
          </a:endParaRPr>
        </a:p>
      </dsp:txBody>
      <dsp:txXfrm>
        <a:off x="4174969" y="617046"/>
        <a:ext cx="1689411" cy="1689411"/>
      </dsp:txXfrm>
    </dsp:sp>
    <dsp:sp modelId="{7E2195E5-EE82-48B0-9B41-15EFE6586F06}">
      <dsp:nvSpPr>
        <dsp:cNvPr id="0" name=""/>
        <dsp:cNvSpPr/>
      </dsp:nvSpPr>
      <dsp:spPr>
        <a:xfrm>
          <a:off x="5736431" y="267158"/>
          <a:ext cx="2389187" cy="238918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1485" tIns="146050" rIns="131485" bIns="146050" numCol="1" spcCol="1270" anchor="ctr" anchorCtr="0">
          <a:noAutofit/>
        </a:bodyPr>
        <a:lstStyle/>
        <a:p>
          <a:pPr lvl="0" algn="ctr" defTabSz="5111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500" b="1" kern="1200" dirty="0" err="1" smtClean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rPr>
            <a:t>তি</a:t>
          </a:r>
          <a:endParaRPr lang="en-US" sz="11500" b="1" kern="1200" dirty="0">
            <a:solidFill>
              <a:schemeClr val="accent6">
                <a:lumMod val="50000"/>
              </a:schemeClr>
            </a:solidFill>
            <a:latin typeface="NikoshBAN" pitchFamily="2" charset="0"/>
            <a:cs typeface="NikoshBAN" pitchFamily="2" charset="0"/>
          </a:endParaRPr>
        </a:p>
      </dsp:txBody>
      <dsp:txXfrm>
        <a:off x="6086319" y="617046"/>
        <a:ext cx="1689411" cy="16894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1565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652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6615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665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460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92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644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540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644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900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0998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54396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00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8667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2506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3188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33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965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3075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8936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7305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9403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843170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0219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581961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5967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8735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24057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021374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9888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5130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4049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4154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834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8537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052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9141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10786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96650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4943229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50776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844026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47661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15526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399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295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9163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3A1C593-65D0-4073-BCC9-577B9352EA97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3037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1145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image" Target="../media/image5.jpe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rot="19708398">
            <a:off x="1863969" y="2768043"/>
            <a:ext cx="8065477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স্বাগতম</a:t>
            </a:r>
            <a:endParaRPr lang="en-US" sz="96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720133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932815355"/>
              </p:ext>
            </p:extLst>
          </p:nvPr>
        </p:nvGraphicFramePr>
        <p:xfrm>
          <a:off x="2112135" y="103031"/>
          <a:ext cx="8128000" cy="2923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05307" y="3543215"/>
            <a:ext cx="5550795" cy="206210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মোহাম্মদ</a:t>
            </a:r>
            <a:r>
              <a:rPr lang="en-US" sz="3200" dirty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সিদ্দিকুর</a:t>
            </a:r>
            <a:r>
              <a:rPr lang="en-US" sz="3200" dirty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রহমান</a:t>
            </a:r>
            <a:endParaRPr lang="en-US" sz="3200" dirty="0">
              <a:solidFill>
                <a:srgbClr val="FF0000"/>
              </a:solidFill>
              <a:latin typeface="NikoshBAN" panose="02000000000000000000"/>
            </a:endParaRPr>
          </a:p>
          <a:p>
            <a:pPr algn="ctr"/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সহকারী</a:t>
            </a:r>
            <a:r>
              <a:rPr lang="en-US" sz="3200" dirty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প্রধান</a:t>
            </a:r>
            <a:r>
              <a:rPr lang="en-US" sz="3200" dirty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শিক্ষক</a:t>
            </a:r>
            <a:endParaRPr lang="en-US" sz="3200" dirty="0">
              <a:solidFill>
                <a:srgbClr val="FF0000"/>
              </a:solidFill>
              <a:latin typeface="NikoshBAN" panose="02000000000000000000"/>
            </a:endParaRPr>
          </a:p>
          <a:p>
            <a:pPr algn="ctr"/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আলাদিপুর</a:t>
            </a:r>
            <a:r>
              <a:rPr lang="en-US" sz="3200" dirty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উচ্চ</a:t>
            </a:r>
            <a:r>
              <a:rPr lang="en-US" sz="3200" dirty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বিদ্যালয়</a:t>
            </a:r>
            <a:endParaRPr lang="en-US" sz="3200" dirty="0">
              <a:solidFill>
                <a:srgbClr val="FF0000"/>
              </a:solidFill>
              <a:latin typeface="NikoshBAN" panose="02000000000000000000"/>
            </a:endParaRPr>
          </a:p>
          <a:p>
            <a:pPr algn="ctr"/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রাজবাড়ী</a:t>
            </a:r>
            <a:r>
              <a:rPr lang="en-US" sz="3200" dirty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সদর</a:t>
            </a:r>
            <a:r>
              <a:rPr lang="en-US" sz="3200" dirty="0">
                <a:solidFill>
                  <a:srgbClr val="FF0000"/>
                </a:solidFill>
                <a:latin typeface="NikoshBAN" panose="02000000000000000000"/>
              </a:rPr>
              <a:t>,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রাজবাড়ী</a:t>
            </a:r>
            <a:r>
              <a:rPr lang="en-US" sz="3200" dirty="0">
                <a:solidFill>
                  <a:srgbClr val="FF0000"/>
                </a:solidFill>
                <a:latin typeface="NikoshBAN" panose="02000000000000000000"/>
              </a:rPr>
              <a:t> ।</a:t>
            </a:r>
            <a:endParaRPr lang="en-US" sz="3200" dirty="0">
              <a:solidFill>
                <a:srgbClr val="FF0000"/>
              </a:solidFill>
              <a:latin typeface="NikoshBAN" panose="0200000000000000000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84891" y="3532307"/>
            <a:ext cx="5383368" cy="206210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: 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দশম</a:t>
            </a:r>
            <a:endParaRPr lang="en-US" sz="32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: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গণিত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ত্রিকোণমিতি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</a:t>
            </a:r>
          </a:p>
          <a:p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: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দশম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দুরত্ব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উচ্চতা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 </a:t>
            </a:r>
          </a:p>
          <a:p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  </a:t>
            </a:r>
            <a:r>
              <a:rPr lang="bn-IN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৫০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090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/>
          <p:cNvCxnSpPr/>
          <p:nvPr/>
        </p:nvCxnSpPr>
        <p:spPr>
          <a:xfrm flipV="1">
            <a:off x="2826911" y="1532586"/>
            <a:ext cx="6065950" cy="12877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452351" y="1222297"/>
            <a:ext cx="3219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A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8784461" y="1222297"/>
            <a:ext cx="3219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B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734873" y="1970468"/>
            <a:ext cx="5049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ভূমি</a:t>
            </a:r>
            <a:r>
              <a:rPr lang="en-US" sz="54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54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ভূ</a:t>
            </a:r>
            <a:r>
              <a:rPr lang="en-US" sz="54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-</a:t>
            </a:r>
            <a:r>
              <a:rPr lang="en-US" sz="54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রেখা</a:t>
            </a:r>
            <a:endParaRPr lang="en-US" sz="54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3407090" y="2893798"/>
            <a:ext cx="5080088" cy="2262237"/>
            <a:chOff x="3407090" y="2893798"/>
            <a:chExt cx="5080088" cy="2262237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3979572" y="4713668"/>
              <a:ext cx="342578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3992451" y="3322749"/>
              <a:ext cx="2897746" cy="139091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Arc 13"/>
            <p:cNvSpPr/>
            <p:nvPr/>
          </p:nvSpPr>
          <p:spPr>
            <a:xfrm rot="1483988">
              <a:off x="4753945" y="4005619"/>
              <a:ext cx="785864" cy="902016"/>
            </a:xfrm>
            <a:prstGeom prst="arc">
              <a:avLst>
                <a:gd name="adj1" fmla="val 16452554"/>
                <a:gd name="adj2" fmla="val 937889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407090" y="4325038"/>
              <a:ext cx="11075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/>
                <a:t>Q</a:t>
              </a:r>
              <a:endParaRPr lang="en-US" sz="1400" b="1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903076" y="2893798"/>
              <a:ext cx="11075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 smtClean="0"/>
                <a:t>P</a:t>
              </a:r>
              <a:endParaRPr lang="en-US" sz="1400" b="1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379595" y="4298169"/>
              <a:ext cx="11075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/>
                <a:t>R</a:t>
              </a:r>
              <a:endParaRPr lang="en-US" sz="1400" b="1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966692" y="5534873"/>
                <a:ext cx="1683153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∠</m:t>
                      </m:r>
                      <m:r>
                        <a:rPr lang="en-US" sz="4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𝑷𝑸𝑹</m:t>
                      </m:r>
                    </m:oMath>
                  </m:oMathPara>
                </a14:m>
                <a:endParaRPr lang="en-US" sz="4400" b="1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6692" y="5534873"/>
                <a:ext cx="1683153" cy="677108"/>
              </a:xfrm>
              <a:prstGeom prst="rect">
                <a:avLst/>
              </a:prstGeom>
              <a:blipFill rotWithShape="0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6143222" y="5488706"/>
            <a:ext cx="40182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কোণ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336905" y="1085045"/>
            <a:ext cx="99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925854" y="3591088"/>
            <a:ext cx="99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522189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19" grpId="0" animBg="1"/>
      <p:bldP spid="20" grpId="0"/>
      <p:bldP spid="30" grpId="0"/>
      <p:bldP spid="30" grpId="1"/>
      <p:bldP spid="30" grpId="2"/>
      <p:bldP spid="32" grpId="0"/>
      <p:bldP spid="32" grpId="1"/>
      <p:bldP spid="32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1515414" y="1313469"/>
            <a:ext cx="8899301" cy="3731304"/>
            <a:chOff x="2262389" y="532796"/>
            <a:chExt cx="8899301" cy="3731304"/>
          </a:xfrm>
        </p:grpSpPr>
        <p:cxnSp>
          <p:nvCxnSpPr>
            <p:cNvPr id="4" name="Straight Arrow Connector 3"/>
            <p:cNvCxnSpPr/>
            <p:nvPr/>
          </p:nvCxnSpPr>
          <p:spPr>
            <a:xfrm flipV="1">
              <a:off x="2614411" y="2537138"/>
              <a:ext cx="7534141" cy="1288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 flipV="1">
              <a:off x="6220496" y="785609"/>
              <a:ext cx="3580327" cy="173865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>
              <a:off x="6220496" y="2562897"/>
              <a:ext cx="3747752" cy="136515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2262389" y="2239731"/>
              <a:ext cx="10303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smtClean="0"/>
                <a:t>A</a:t>
              </a:r>
              <a:endParaRPr lang="en-US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815848" y="3617769"/>
              <a:ext cx="10303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/>
                <a:t>E</a:t>
              </a:r>
              <a:endParaRPr lang="en-US" b="1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9693498" y="532796"/>
              <a:ext cx="10303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/>
                <a:t>D</a:t>
              </a:r>
              <a:endParaRPr lang="en-US" b="1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857741" y="2479665"/>
              <a:ext cx="10303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/>
                <a:t>C</a:t>
              </a:r>
              <a:endParaRPr lang="en-US" b="1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0131380" y="2156500"/>
              <a:ext cx="10303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/>
                <a:t>B</a:t>
              </a:r>
              <a:endParaRPr lang="en-US" b="1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208949" y="1765188"/>
              <a:ext cx="66970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dirty="0"/>
                <a:t>)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725177" y="2292623"/>
              <a:ext cx="66970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dirty="0"/>
                <a:t>)</a:t>
              </a:r>
              <a:endParaRPr lang="en-US" sz="2000" dirty="0"/>
            </a:p>
          </p:txBody>
        </p:sp>
      </p:grpSp>
      <p:sp>
        <p:nvSpPr>
          <p:cNvPr id="23" name="Rectangle 22"/>
          <p:cNvSpPr/>
          <p:nvPr/>
        </p:nvSpPr>
        <p:spPr>
          <a:xfrm>
            <a:off x="2247427" y="3260338"/>
            <a:ext cx="24737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ভূমি/ ভূ-রেখা </a:t>
            </a:r>
            <a:r>
              <a: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788497" y="2531718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উন্নতি কোণ 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038840" y="2390413"/>
            <a:ext cx="1219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928019" y="3452980"/>
            <a:ext cx="243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অবনতি কোণ 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166019" y="3224380"/>
            <a:ext cx="1219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785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9" grpId="0"/>
      <p:bldP spid="30" grpId="0"/>
      <p:bldP spid="30" grpId="1"/>
      <p:bldP spid="30" grpId="2"/>
      <p:bldP spid="31" grpId="0"/>
      <p:bldP spid="32" grpId="0"/>
      <p:bldP spid="32" grpId="1"/>
      <p:bldP spid="32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0037" y="253106"/>
            <a:ext cx="11587162" cy="5172240"/>
            <a:chOff x="300037" y="330379"/>
            <a:chExt cx="11587162" cy="517224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8299" y="330379"/>
              <a:ext cx="1900238" cy="1624013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79003" y="1999457"/>
              <a:ext cx="1769758" cy="3243263"/>
            </a:xfrm>
            <a:prstGeom prst="rect">
              <a:avLst/>
            </a:prstGeom>
          </p:spPr>
        </p:pic>
        <p:cxnSp>
          <p:nvCxnSpPr>
            <p:cNvPr id="7" name="Straight Arrow Connector 6"/>
            <p:cNvCxnSpPr/>
            <p:nvPr/>
          </p:nvCxnSpPr>
          <p:spPr>
            <a:xfrm flipV="1">
              <a:off x="300037" y="5211943"/>
              <a:ext cx="11587162" cy="14288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2528887" y="997130"/>
              <a:ext cx="7258050" cy="4214813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 rot="20903523">
              <a:off x="4857580" y="3286628"/>
              <a:ext cx="390130" cy="22159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3800" dirty="0" smtClean="0">
                  <a:ln>
                    <a:solidFill>
                      <a:srgbClr val="00B0F0"/>
                    </a:solidFill>
                  </a:ln>
                  <a:solidFill>
                    <a:srgbClr val="00B0F0"/>
                  </a:solidFill>
                </a:rPr>
                <a:t>)</a:t>
              </a:r>
              <a:endParaRPr lang="en-US" sz="2800" dirty="0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4040590" y="4394623"/>
                  <a:ext cx="828675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4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  <m:t>45</m:t>
                            </m:r>
                          </m:e>
                          <m:sup>
                            <m: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40590" y="4394623"/>
                  <a:ext cx="828675" cy="707886"/>
                </a:xfrm>
                <a:prstGeom prst="rect">
                  <a:avLst/>
                </a:prstGeom>
                <a:blipFill rotWithShape="0">
                  <a:blip r:embed="rId4" cstate="print"/>
                  <a:stretch>
                    <a:fillRect r="-14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4" name="TextBox 13"/>
          <p:cNvSpPr txBox="1"/>
          <p:nvPr/>
        </p:nvSpPr>
        <p:spPr>
          <a:xfrm>
            <a:off x="300037" y="5655196"/>
            <a:ext cx="33861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দেখেছো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     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43288" y="5655196"/>
            <a:ext cx="73294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উ:ফূল </a:t>
            </a:r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গাছের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শীর্ষের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উন্নতি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0515399" y="5593640"/>
                <a:ext cx="108585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80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4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45</m:t>
                          </m:r>
                        </m:e>
                        <m:sup>
                          <m:r>
                            <a:rPr lang="en-US" sz="4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15399" y="5593640"/>
                <a:ext cx="1085850" cy="830997"/>
              </a:xfrm>
              <a:prstGeom prst="rect">
                <a:avLst/>
              </a:prstGeom>
              <a:blipFill rotWithShape="0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3082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9397" y="553792"/>
            <a:ext cx="11269014" cy="5632311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800" b="1" dirty="0" err="1" smtClean="0">
                <a:ln w="28575"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উন্নতি</a:t>
            </a:r>
            <a:r>
              <a:rPr lang="en-US" sz="8800" b="1" dirty="0" smtClean="0">
                <a:ln w="28575"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</a:p>
          <a:p>
            <a:pPr algn="ctr"/>
            <a:r>
              <a:rPr lang="en-US" sz="8800" b="1" dirty="0" err="1" smtClean="0">
                <a:ln w="28575"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অবনতি</a:t>
            </a:r>
            <a:r>
              <a:rPr lang="en-US" sz="8800" b="1" dirty="0" smtClean="0">
                <a:ln w="28575"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 smtClean="0">
                <a:ln w="28575"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কোণ</a:t>
            </a:r>
            <a:endParaRPr lang="en-US" sz="8800" b="1" dirty="0" smtClean="0">
              <a:ln w="28575">
                <a:solidFill>
                  <a:srgbClr val="002060"/>
                </a:solidFill>
              </a:ln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9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এবং</a:t>
            </a:r>
            <a:endParaRPr lang="en-US" sz="9600" b="1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8800" b="1" dirty="0" err="1" smtClean="0">
                <a:ln w="12700">
                  <a:solidFill>
                    <a:srgbClr val="FF0000"/>
                  </a:solidFill>
                </a:ln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এদের</a:t>
            </a:r>
            <a:r>
              <a:rPr lang="en-US" sz="8800" b="1" dirty="0" smtClean="0">
                <a:ln w="12700">
                  <a:solidFill>
                    <a:srgbClr val="FF0000"/>
                  </a:solidFill>
                </a:ln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 smtClean="0">
                <a:ln w="12700">
                  <a:solidFill>
                    <a:srgbClr val="FF0000"/>
                  </a:solidFill>
                </a:ln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প্রয়োগ</a:t>
            </a:r>
            <a:endParaRPr lang="en-US" sz="8800" b="1" dirty="0">
              <a:ln w="12700">
                <a:solidFill>
                  <a:srgbClr val="FF0000"/>
                </a:solidFill>
              </a:ln>
              <a:blipFill>
                <a:blip r:embed="rId2"/>
                <a:tile tx="0" ty="0" sx="100000" sy="100000" flip="none" algn="tl"/>
              </a:blip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411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9194" y="2780488"/>
            <a:ext cx="11440733" cy="37856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bn-BD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 – </a:t>
            </a:r>
          </a:p>
          <a:p>
            <a:pPr marL="742950" indent="-742950">
              <a:buFont typeface="+mj-lt"/>
              <a:buAutoNum type="arabicPeriod"/>
            </a:pPr>
            <a:r>
              <a:rPr lang="bn-BD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ভূ রেখা, ঊর্ধধরেখা, উলম্বতল ব্যাখ্যা করতে পারবে।</a:t>
            </a:r>
          </a:p>
          <a:p>
            <a:pPr marL="742950" indent="-742950">
              <a:buFont typeface="+mj-lt"/>
              <a:buAutoNum type="arabicPeriod"/>
            </a:pPr>
            <a:r>
              <a:rPr lang="bn-BD" sz="4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উন্নতি কোণ, অবনতি কোণ ব্যাখ্যা করতে পারবে।</a:t>
            </a:r>
          </a:p>
          <a:p>
            <a:pPr marL="742950" indent="-742950">
              <a:buFont typeface="+mj-lt"/>
              <a:buAutoNum type="arabicPeriod"/>
            </a:pPr>
            <a:r>
              <a:rPr lang="bn-BD" sz="4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উন্নতি কোণ, অবনতি কোণ সম্পর্কিত সমস্যার </a:t>
            </a:r>
            <a:r>
              <a:rPr lang="bn-BD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</a:t>
            </a:r>
            <a:r>
              <a:rPr lang="en-US" sz="4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মা</a:t>
            </a:r>
            <a:r>
              <a:rPr lang="bn-BD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ধান </a:t>
            </a:r>
            <a:r>
              <a:rPr lang="bn-BD" sz="4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করতে পারবে।</a:t>
            </a:r>
            <a:r>
              <a:rPr lang="bn-BD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</a:p>
          <a:p>
            <a:endParaRPr lang="bn-BD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Left-Right Arrow 2"/>
          <p:cNvSpPr/>
          <p:nvPr/>
        </p:nvSpPr>
        <p:spPr>
          <a:xfrm>
            <a:off x="1944710" y="128789"/>
            <a:ext cx="7740203" cy="2756079"/>
          </a:xfrm>
          <a:prstGeom prst="leftRightArrow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9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19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2694904" y="702124"/>
            <a:ext cx="6458755" cy="2852445"/>
            <a:chOff x="2617630" y="715003"/>
            <a:chExt cx="6458755" cy="2852445"/>
          </a:xfrm>
        </p:grpSpPr>
        <p:cxnSp>
          <p:nvCxnSpPr>
            <p:cNvPr id="3" name="Straight Connector 2"/>
            <p:cNvCxnSpPr/>
            <p:nvPr/>
          </p:nvCxnSpPr>
          <p:spPr>
            <a:xfrm flipV="1">
              <a:off x="3074830" y="3026535"/>
              <a:ext cx="5087155" cy="1287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 flipH="1" flipV="1">
              <a:off x="8136228" y="1068946"/>
              <a:ext cx="25757" cy="197046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V="1">
              <a:off x="3074830" y="1068946"/>
              <a:ext cx="5061398" cy="197046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8161985" y="2685471"/>
              <a:ext cx="9144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/>
                <a:t>C</a:t>
              </a:r>
              <a:endParaRPr lang="en-US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617630" y="2685471"/>
              <a:ext cx="9144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/>
                <a:t>B</a:t>
              </a:r>
              <a:endParaRPr lang="en-US" b="1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136228" y="715003"/>
              <a:ext cx="9144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A</a:t>
              </a:r>
              <a:endParaRPr lang="en-US" b="1" dirty="0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V="1">
              <a:off x="5840569" y="3000777"/>
              <a:ext cx="6439" cy="566671"/>
            </a:xfrm>
            <a:prstGeom prst="straightConnector1">
              <a:avLst/>
            </a:prstGeom>
            <a:ln w="3810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4172755" y="3734873"/>
            <a:ext cx="41598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ভূমি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ভূ-রেখা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47871" y="4606932"/>
            <a:ext cx="1180964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5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ভূ- রেখা হচ্ছে ভূমি তলে অবস্থিত যেকোনো সরলরেখা।</a:t>
            </a:r>
            <a:r>
              <a:rPr lang="bn-BD" sz="5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0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188075" y="624851"/>
            <a:ext cx="6458755" cy="2678354"/>
            <a:chOff x="2578994" y="393031"/>
            <a:chExt cx="6458755" cy="2678354"/>
          </a:xfrm>
        </p:grpSpPr>
        <p:cxnSp>
          <p:nvCxnSpPr>
            <p:cNvPr id="3" name="Straight Connector 2"/>
            <p:cNvCxnSpPr/>
            <p:nvPr/>
          </p:nvCxnSpPr>
          <p:spPr>
            <a:xfrm flipV="1">
              <a:off x="3036194" y="2704563"/>
              <a:ext cx="5087155" cy="1287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/>
          </p:nvCxnSpPr>
          <p:spPr>
            <a:xfrm flipH="1" flipV="1">
              <a:off x="8097592" y="746974"/>
              <a:ext cx="25757" cy="197046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 flipV="1">
              <a:off x="3036194" y="746974"/>
              <a:ext cx="5061398" cy="197046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8123349" y="2363499"/>
              <a:ext cx="9144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/>
                <a:t>C</a:t>
              </a:r>
              <a:endParaRPr lang="en-US" b="1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578994" y="2363499"/>
              <a:ext cx="9144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/>
                <a:t>B</a:t>
              </a:r>
              <a:endParaRPr lang="en-US" b="1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097592" y="393031"/>
              <a:ext cx="9144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A</a:t>
              </a:r>
              <a:endParaRPr lang="en-US" b="1" dirty="0"/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H="1">
              <a:off x="8097592" y="1902738"/>
              <a:ext cx="425003" cy="1"/>
            </a:xfrm>
            <a:prstGeom prst="straightConnector1">
              <a:avLst/>
            </a:prstGeom>
            <a:ln w="3810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11"/>
          <p:cNvSpPr/>
          <p:nvPr/>
        </p:nvSpPr>
        <p:spPr>
          <a:xfrm>
            <a:off x="7300290" y="1780615"/>
            <a:ext cx="449353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bn-BD" sz="4000" b="1" dirty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লম্ব/ উর্ধ্বরেখা</a:t>
            </a:r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/ </a:t>
            </a:r>
            <a:r>
              <a:rPr lang="bn-BD" sz="4000" b="1" dirty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উলম্ব রেখা   </a:t>
            </a:r>
            <a:endParaRPr lang="en-US" sz="4000" b="1" dirty="0">
              <a:solidFill>
                <a:schemeClr val="accent1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45175" y="3755296"/>
            <a:ext cx="1169503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6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ঊর্ধ্বরেখা</a:t>
            </a:r>
            <a:r>
              <a:rPr lang="en-US" sz="6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en-US" sz="6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এইরেখা</a:t>
            </a:r>
            <a:r>
              <a:rPr lang="bn-BD" sz="6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হচ্ছে ভূমি তলের উপর </a:t>
            </a:r>
            <a:r>
              <a:rPr lang="bn-BD" sz="6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লম্ব</a:t>
            </a:r>
            <a:endParaRPr lang="en-US" sz="66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6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যেকোনো সরলরেখা</a:t>
            </a:r>
            <a:r>
              <a:rPr lang="bn-BD" sz="66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bn-BD" sz="6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একে </a:t>
            </a:r>
            <a:r>
              <a:rPr lang="bn-BD" sz="66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উলম্ব রেখাও বলে</a:t>
            </a:r>
            <a:r>
              <a:rPr lang="bn-BD" sz="32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32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886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2765083" y="427481"/>
            <a:ext cx="6458755" cy="2678354"/>
            <a:chOff x="1188075" y="624851"/>
            <a:chExt cx="6458755" cy="2678354"/>
          </a:xfrm>
        </p:grpSpPr>
        <p:cxnSp>
          <p:nvCxnSpPr>
            <p:cNvPr id="3" name="Straight Connector 2"/>
            <p:cNvCxnSpPr/>
            <p:nvPr/>
          </p:nvCxnSpPr>
          <p:spPr>
            <a:xfrm flipV="1">
              <a:off x="1645275" y="2936383"/>
              <a:ext cx="5087155" cy="1287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/>
          </p:nvCxnSpPr>
          <p:spPr>
            <a:xfrm flipH="1" flipV="1">
              <a:off x="6706673" y="978794"/>
              <a:ext cx="25757" cy="197046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 flipV="1">
              <a:off x="1645275" y="978794"/>
              <a:ext cx="5061398" cy="197046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6732430" y="2595319"/>
              <a:ext cx="9144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/>
                <a:t>C</a:t>
              </a:r>
              <a:endParaRPr lang="en-US" b="1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188075" y="2595319"/>
              <a:ext cx="9144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/>
                <a:t>B</a:t>
              </a:r>
              <a:endParaRPr lang="en-US" b="1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706673" y="624851"/>
              <a:ext cx="9144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A</a:t>
              </a:r>
              <a:endParaRPr lang="en-US" b="1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2963866" y="3538331"/>
            <a:ext cx="12987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ABC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521030" y="3599886"/>
            <a:ext cx="8608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srgbClr val="FF0000"/>
                </a:solidFill>
              </a:rPr>
              <a:t>? 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640373" y="3599886"/>
            <a:ext cx="205857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8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উলম্ব তল </a:t>
            </a:r>
            <a:endParaRPr lang="en-US" sz="48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73661" y="4709480"/>
            <a:ext cx="11220774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bn-BD" sz="40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ভূমি তলের উপর লম্বভাবে অবস্থিত পরস্পরচ্ছেদী ভূ-রেখা ও ঊর্ধ্বরেখা </a:t>
            </a:r>
            <a:endParaRPr lang="en-US" sz="4000" b="1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0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তল </a:t>
            </a:r>
            <a:r>
              <a:rPr lang="bn-BD" sz="40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নির্দিষ্ট করে। এ তলকে উলম্ব তল বলে।  </a:t>
            </a:r>
            <a:endParaRPr lang="en-US" sz="4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935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mph" presetSubtype="0" repeatCount="indefinite" fill="hold" grpId="2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2" grpId="2"/>
      <p:bldP spid="12" grpId="3"/>
      <p:bldP spid="13" grpId="0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276" y="478545"/>
            <a:ext cx="1090840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ভূতলের উপরের কোনো বিন্দু ভূমির রেখার সাথে যে কোণ উৎপন্ন করে তাকে উন্নতি কোণ বলে। 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639300" y="1633139"/>
            <a:ext cx="68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9553" y="5791442"/>
            <a:ext cx="830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C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বিন্দুতে শীর্ষবিন্দু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A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 এর উন্নতি কোণ 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ACB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487510" y="2061239"/>
            <a:ext cx="9144000" cy="3981115"/>
            <a:chOff x="1384479" y="2088418"/>
            <a:chExt cx="9144000" cy="3981115"/>
          </a:xfrm>
        </p:grpSpPr>
        <p:pic>
          <p:nvPicPr>
            <p:cNvPr id="5" name="Picture 4" descr="cow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76400" y="4572000"/>
              <a:ext cx="1016000" cy="762000"/>
            </a:xfrm>
            <a:prstGeom prst="rect">
              <a:avLst/>
            </a:prstGeom>
          </p:spPr>
        </p:pic>
        <p:pic>
          <p:nvPicPr>
            <p:cNvPr id="6" name="Picture 5" descr="images.jpg"/>
            <p:cNvPicPr>
              <a:picLocks noChangeAspect="1"/>
            </p:cNvPicPr>
            <p:nvPr/>
          </p:nvPicPr>
          <p:blipFill>
            <a:blip r:embed="rId3" cstate="print"/>
            <a:srcRect t="72028"/>
            <a:stretch>
              <a:fillRect/>
            </a:stretch>
          </p:blipFill>
          <p:spPr>
            <a:xfrm>
              <a:off x="1384479" y="5177429"/>
              <a:ext cx="9144000" cy="38100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 rot="21187394">
              <a:off x="3587976" y="4641005"/>
              <a:ext cx="161775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3200" dirty="0">
                  <a:latin typeface="NikoshBAN" pitchFamily="2" charset="0"/>
                  <a:cs typeface="NikoshBAN" pitchFamily="2" charset="0"/>
                </a:rPr>
                <a:t>উন্নতি কোণ</a:t>
              </a:r>
              <a:endParaRPr lang="en-US" sz="32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9485403" y="5423202"/>
              <a:ext cx="685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rgbClr val="FF0000"/>
                  </a:solidFill>
                </a:rPr>
                <a:t>B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590800" y="4572001"/>
              <a:ext cx="685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rgbClr val="FF0000"/>
                  </a:solidFill>
                </a:rPr>
                <a:t>C</a:t>
              </a: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5353" y="2088418"/>
              <a:ext cx="1428750" cy="3320414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18" name="Straight Connector 17"/>
            <p:cNvCxnSpPr/>
            <p:nvPr/>
          </p:nvCxnSpPr>
          <p:spPr>
            <a:xfrm flipV="1">
              <a:off x="2590800" y="2241535"/>
              <a:ext cx="7237503" cy="2948896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43479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.jpg"/>
          <p:cNvPicPr>
            <a:picLocks noChangeAspect="1"/>
          </p:cNvPicPr>
          <p:nvPr/>
        </p:nvPicPr>
        <p:blipFill>
          <a:blip r:embed="rId3" cstate="print"/>
          <a:srcRect t="72028"/>
          <a:stretch>
            <a:fillRect/>
          </a:stretch>
        </p:blipFill>
        <p:spPr>
          <a:xfrm>
            <a:off x="1524000" y="5040539"/>
            <a:ext cx="9144000" cy="381000"/>
          </a:xfrm>
          <a:prstGeom prst="rect">
            <a:avLst/>
          </a:prstGeom>
        </p:spPr>
      </p:pic>
      <p:pic>
        <p:nvPicPr>
          <p:cNvPr id="3" name="Picture 2" descr="co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27915" y="4123993"/>
            <a:ext cx="1016000" cy="916546"/>
          </a:xfrm>
          <a:prstGeom prst="rect">
            <a:avLst/>
          </a:prstGeom>
        </p:spPr>
      </p:pic>
      <p:pic>
        <p:nvPicPr>
          <p:cNvPr id="4" name="Picture 3" descr="coconut-tree-1999-0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343900" y="1731810"/>
            <a:ext cx="2971800" cy="3689729"/>
          </a:xfrm>
          <a:prstGeom prst="rect">
            <a:avLst/>
          </a:prstGeom>
        </p:spPr>
      </p:pic>
      <p:pic>
        <p:nvPicPr>
          <p:cNvPr id="5" name="Picture 4" descr="image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614771" y="257577"/>
            <a:ext cx="1148723" cy="879178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657600" y="533400"/>
            <a:ext cx="6096000" cy="2057400"/>
          </a:xfrm>
          <a:prstGeom prst="line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657600" y="533400"/>
            <a:ext cx="6019800" cy="76200"/>
          </a:xfrm>
          <a:prstGeom prst="line">
            <a:avLst/>
          </a:prstGeom>
          <a:ln w="57150">
            <a:solidFill>
              <a:schemeClr val="bg2">
                <a:lumMod val="1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Arc 7"/>
          <p:cNvSpPr/>
          <p:nvPr/>
        </p:nvSpPr>
        <p:spPr>
          <a:xfrm>
            <a:off x="5325594" y="566738"/>
            <a:ext cx="321614" cy="629924"/>
          </a:xfrm>
          <a:prstGeom prst="arc">
            <a:avLst>
              <a:gd name="adj1" fmla="val 16200000"/>
              <a:gd name="adj2" fmla="val 4893961"/>
            </a:avLst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867400" y="609601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rgbClr val="FF0000"/>
                </a:solidFill>
              </a:rPr>
              <a:t>?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00800" y="685801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অবনতি কোণ 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24000" y="5477093"/>
            <a:ext cx="9144000" cy="10772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ভূ-রেখা/ ভূমির সমান্তরাল রেখার নিচের বিন্দু ভূ-রেখা/ ভূমির সমান্তরাল রেখার সাথে যে কোণ উৎপন্ন করে তাকে অবনতি কোণ বলে। </a:t>
            </a:r>
            <a:endParaRPr lang="en-US" sz="3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24000" y="3117503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D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বিন্দুতে শীর্ষবিন্দু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A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এর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অবনতি  কোণ   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ADE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1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148380"/>
              </p:ext>
            </p:extLst>
          </p:nvPr>
        </p:nvGraphicFramePr>
        <p:xfrm>
          <a:off x="6893418" y="3168566"/>
          <a:ext cx="447675" cy="43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Equation" r:id="rId7" imgW="164957" imgH="152268" progId="Equation.3">
                  <p:embed/>
                </p:oleObj>
              </mc:Choice>
              <mc:Fallback>
                <p:oleObj name="Equation" r:id="rId7" imgW="164957" imgH="152268" progId="Equation.3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93418" y="3168566"/>
                        <a:ext cx="447675" cy="430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317203" y="393413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77400" y="457201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697792" y="4646264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906000" y="2057401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94888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mph" presetSubtype="0" repeatCount="1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9" grpId="1"/>
      <p:bldP spid="9" grpId="2"/>
      <p:bldP spid="10" grpId="0"/>
      <p:bldP spid="11" grpId="0" animBg="1"/>
      <p:bldP spid="12" grpId="0"/>
      <p:bldP spid="14" grpId="0"/>
      <p:bldP spid="15" grpId="0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17879" y="4561258"/>
            <a:ext cx="8153400" cy="19389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ক. গাছটির উচ্চতা কত মিটার? </a:t>
            </a:r>
          </a:p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খ. গাছটির শীর্ষবিন্দু ও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হরিণ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টির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মধ্যে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সরাসরি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 দূরত্ব কত মিটার ?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1874603" y="288733"/>
            <a:ext cx="7928249" cy="4272525"/>
            <a:chOff x="1874603" y="288733"/>
            <a:chExt cx="7928249" cy="4272525"/>
          </a:xfrm>
        </p:grpSpPr>
        <p:sp>
          <p:nvSpPr>
            <p:cNvPr id="9" name="TextBox 8"/>
            <p:cNvSpPr txBox="1"/>
            <p:nvPr/>
          </p:nvSpPr>
          <p:spPr>
            <a:xfrm>
              <a:off x="5155163" y="3460744"/>
              <a:ext cx="685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srgbClr val="FF0000"/>
                  </a:solidFill>
                </a:rPr>
                <a:t>45</a:t>
              </a:r>
              <a:r>
                <a:rPr lang="en-US" sz="2800" baseline="30000" dirty="0" smtClean="0">
                  <a:solidFill>
                    <a:srgbClr val="FF0000"/>
                  </a:solidFill>
                </a:rPr>
                <a:t>o</a:t>
              </a:r>
              <a:endParaRPr lang="en-US" sz="2800" dirty="0">
                <a:solidFill>
                  <a:srgbClr val="FF0000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195436" y="3976483"/>
              <a:ext cx="14574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75 </a:t>
              </a:r>
              <a:r>
                <a:rPr lang="bn-BD" sz="3200" dirty="0">
                  <a:latin typeface="NikoshBAN" pitchFamily="2" charset="0"/>
                  <a:cs typeface="NikoshBAN" pitchFamily="2" charset="0"/>
                </a:rPr>
                <a:t>মিটার</a:t>
              </a:r>
              <a:endParaRPr lang="en-US" sz="3200" dirty="0"/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1361" y="288733"/>
              <a:ext cx="2541491" cy="3695232"/>
            </a:xfrm>
            <a:prstGeom prst="rect">
              <a:avLst/>
            </a:prstGeom>
          </p:spPr>
        </p:pic>
        <p:cxnSp>
          <p:nvCxnSpPr>
            <p:cNvPr id="13" name="Straight Connector 12"/>
            <p:cNvCxnSpPr/>
            <p:nvPr/>
          </p:nvCxnSpPr>
          <p:spPr>
            <a:xfrm>
              <a:off x="4800690" y="3983965"/>
              <a:ext cx="3731416" cy="1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Arc 19"/>
            <p:cNvSpPr/>
            <p:nvPr/>
          </p:nvSpPr>
          <p:spPr>
            <a:xfrm rot="1765262">
              <a:off x="4852210" y="3218257"/>
              <a:ext cx="946225" cy="1030877"/>
            </a:xfrm>
            <a:prstGeom prst="arc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4603" y="1549037"/>
              <a:ext cx="3966360" cy="2719833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cxnSp>
          <p:nvCxnSpPr>
            <p:cNvPr id="30" name="Straight Connector 29"/>
            <p:cNvCxnSpPr/>
            <p:nvPr/>
          </p:nvCxnSpPr>
          <p:spPr>
            <a:xfrm flipV="1">
              <a:off x="4800690" y="631065"/>
              <a:ext cx="3731416" cy="3345418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10205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5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5532651" y="569497"/>
            <a:ext cx="6207617" cy="3948562"/>
            <a:chOff x="1874603" y="288733"/>
            <a:chExt cx="7928249" cy="4328843"/>
          </a:xfrm>
        </p:grpSpPr>
        <p:sp>
          <p:nvSpPr>
            <p:cNvPr id="7" name="TextBox 6"/>
            <p:cNvSpPr txBox="1"/>
            <p:nvPr/>
          </p:nvSpPr>
          <p:spPr>
            <a:xfrm>
              <a:off x="5155163" y="3460744"/>
              <a:ext cx="1227018" cy="5736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srgbClr val="FF0000"/>
                  </a:solidFill>
                </a:rPr>
                <a:t>45</a:t>
              </a:r>
              <a:r>
                <a:rPr lang="en-US" sz="2800" baseline="30000" dirty="0" smtClean="0">
                  <a:solidFill>
                    <a:srgbClr val="FF0000"/>
                  </a:solidFill>
                </a:rPr>
                <a:t>o</a:t>
              </a:r>
              <a:endParaRPr lang="en-US" sz="2800" dirty="0">
                <a:solidFill>
                  <a:srgbClr val="FF00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195436" y="3976482"/>
              <a:ext cx="1457492" cy="6410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75 </a:t>
              </a:r>
              <a:r>
                <a:rPr lang="bn-BD" sz="3200" dirty="0" smtClean="0">
                  <a:latin typeface="NikoshBAN" pitchFamily="2" charset="0"/>
                  <a:cs typeface="NikoshBAN" pitchFamily="2" charset="0"/>
                </a:rPr>
                <a:t>মি</a:t>
              </a:r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.</a:t>
              </a:r>
              <a:endParaRPr lang="en-US" sz="3200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1361" y="288733"/>
              <a:ext cx="2541491" cy="3695232"/>
            </a:xfrm>
            <a:prstGeom prst="rect">
              <a:avLst/>
            </a:prstGeom>
          </p:spPr>
        </p:pic>
        <p:cxnSp>
          <p:nvCxnSpPr>
            <p:cNvPr id="10" name="Straight Connector 9"/>
            <p:cNvCxnSpPr/>
            <p:nvPr/>
          </p:nvCxnSpPr>
          <p:spPr>
            <a:xfrm>
              <a:off x="4800690" y="3983965"/>
              <a:ext cx="3731416" cy="1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Arc 10"/>
            <p:cNvSpPr/>
            <p:nvPr/>
          </p:nvSpPr>
          <p:spPr>
            <a:xfrm rot="1765262">
              <a:off x="5034643" y="3262058"/>
              <a:ext cx="946225" cy="1030877"/>
            </a:xfrm>
            <a:prstGeom prst="arc">
              <a:avLst>
                <a:gd name="adj1" fmla="val 14998697"/>
                <a:gd name="adj2" fmla="val 0"/>
              </a:avLst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4603" y="1549037"/>
              <a:ext cx="3966360" cy="2719833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cxnSp>
          <p:nvCxnSpPr>
            <p:cNvPr id="13" name="Straight Connector 12"/>
            <p:cNvCxnSpPr/>
            <p:nvPr/>
          </p:nvCxnSpPr>
          <p:spPr>
            <a:xfrm flipV="1">
              <a:off x="4800690" y="631065"/>
              <a:ext cx="3731416" cy="3345418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7575820" y="3933284"/>
            <a:ext cx="6181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C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763500" y="3727277"/>
            <a:ext cx="6181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B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721663" y="397438"/>
            <a:ext cx="6181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A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6220496" y="397438"/>
            <a:ext cx="0" cy="45866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47730" y="397438"/>
                <a:ext cx="7046948" cy="61942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smtClean="0">
                    <a:solidFill>
                      <a:srgbClr val="7030A0"/>
                    </a:solidFill>
                  </a:rPr>
                  <a:t>সমাধান :</a:t>
                </a:r>
              </a:p>
              <a:p>
                <a:r>
                  <a:rPr lang="en-US" sz="2400" b="1" dirty="0" smtClean="0">
                    <a:solidFill>
                      <a:srgbClr val="0070C0"/>
                    </a:solidFill>
                  </a:rPr>
                  <a:t>ক) </a:t>
                </a:r>
                <a:r>
                  <a:rPr lang="en-US" sz="2400" dirty="0" smtClean="0"/>
                  <a:t>   </a:t>
                </a:r>
                <a:r>
                  <a:rPr lang="en-US" sz="2400" dirty="0" err="1" smtClean="0"/>
                  <a:t>মনে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করি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গাছটির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উচ্চতা</a:t>
                </a:r>
                <a:r>
                  <a:rPr lang="en-US" sz="2400" dirty="0" smtClean="0"/>
                  <a:t> AB </a:t>
                </a:r>
                <a:r>
                  <a:rPr lang="en-US" sz="2400" dirty="0" err="1" smtClean="0"/>
                  <a:t>মি</a:t>
                </a:r>
                <a:r>
                  <a:rPr lang="en-US" sz="2400" dirty="0" smtClean="0"/>
                  <a:t>. </a:t>
                </a:r>
              </a:p>
              <a:p>
                <a:r>
                  <a:rPr lang="en-US" sz="2400" dirty="0" err="1" smtClean="0"/>
                  <a:t>গাছের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পাদদেশ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থেকে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হরিণটির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দুরত্ব</a:t>
                </a:r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𝐵𝐶</m:t>
                    </m:r>
                  </m:oMath>
                </a14:m>
                <a:r>
                  <a:rPr lang="en-US" sz="2400" dirty="0" smtClean="0"/>
                  <a:t>=75 </a:t>
                </a:r>
                <a:r>
                  <a:rPr lang="en-US" sz="2400" dirty="0" err="1" smtClean="0"/>
                  <a:t>মি</a:t>
                </a:r>
                <a:endParaRPr lang="en-US" sz="2400" dirty="0" smtClean="0"/>
              </a:p>
              <a:p>
                <a:r>
                  <a:rPr lang="en-US" sz="2400" dirty="0" err="1" smtClean="0"/>
                  <a:t>তাহলে</a:t>
                </a:r>
                <a:r>
                  <a:rPr lang="en-US" sz="2400" dirty="0" smtClean="0"/>
                  <a:t> A </a:t>
                </a:r>
                <a:r>
                  <a:rPr lang="en-US" sz="2400" dirty="0" err="1" smtClean="0"/>
                  <a:t>বিন্দুর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উন্নতি</a:t>
                </a:r>
                <a:r>
                  <a:rPr lang="en-US" sz="2400" dirty="0" smtClean="0"/>
                  <a:t> </a:t>
                </a:r>
                <a:r>
                  <a:rPr lang="bn-BD" sz="24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∠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𝑨𝑪𝑩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1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𝟒𝟓</m:t>
                        </m:r>
                      </m:e>
                      <m:sup>
                        <m:r>
                          <a:rPr lang="en-US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</m:sup>
                    </m:sSup>
                    <m:r>
                      <a:rPr lang="en-US" sz="24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।</m:t>
                    </m:r>
                  </m:oMath>
                </a14:m>
                <a:endParaRPr lang="en-US" sz="2400" b="1" dirty="0" smtClean="0">
                  <a:latin typeface="NikoshBAN" pitchFamily="2" charset="0"/>
                  <a:ea typeface="Cambria Math" panose="02040503050406030204" pitchFamily="18" charset="0"/>
                </a:endParaRPr>
              </a:p>
              <a:p>
                <a:r>
                  <a:rPr lang="en-US" sz="2400" dirty="0" err="1" smtClean="0"/>
                  <a:t>এখন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সমকোণি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𝐴𝐵𝐶</m:t>
                    </m:r>
                  </m:oMath>
                </a14:m>
                <a:r>
                  <a:rPr lang="en-US" sz="2400" dirty="0" smtClean="0"/>
                  <a:t> এ,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𝑡𝑎𝑛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𝐴𝐶𝐵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𝐴𝐵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𝐵𝐶</m:t>
                          </m:r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err="1" smtClean="0"/>
                  <a:t>বা</a:t>
                </a:r>
                <a:r>
                  <a:rPr lang="en-US" sz="2400" dirty="0" smtClean="0"/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𝑡𝑎𝑛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45</m:t>
                        </m:r>
                      </m:e>
                      <m:sup>
                        <m:r>
                          <a:rPr lang="en-US" sz="24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400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𝐴𝐵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75</m:t>
                        </m:r>
                      </m:den>
                    </m:f>
                  </m:oMath>
                </a14:m>
                <a:endParaRPr lang="en-US" sz="2400" dirty="0" smtClean="0">
                  <a:ea typeface="Cambria Math" panose="02040503050406030204" pitchFamily="18" charset="0"/>
                </a:endParaRPr>
              </a:p>
              <a:p>
                <a:r>
                  <a:rPr lang="en-US" sz="2400" dirty="0" err="1" smtClean="0"/>
                  <a:t>বা</a:t>
                </a:r>
                <a:r>
                  <a:rPr lang="en-US" sz="2400" dirty="0" smtClean="0"/>
                  <a:t>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= </m:t>
                    </m:r>
                    <m:f>
                      <m:fPr>
                        <m:ctrlPr>
                          <a:rPr lang="en-US" sz="2400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𝐴𝐵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75</m:t>
                        </m:r>
                      </m:den>
                    </m:f>
                  </m:oMath>
                </a14:m>
                <a:endParaRPr lang="en-US" sz="2400" dirty="0" smtClean="0"/>
              </a:p>
              <a:p>
                <a:r>
                  <a:rPr lang="en-US" sz="2400" dirty="0" err="1" smtClean="0"/>
                  <a:t>বা</a:t>
                </a:r>
                <a:r>
                  <a:rPr lang="en-US" sz="2400" dirty="0" smtClean="0"/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 =</a:t>
                </a:r>
                <a:r>
                  <a:rPr lang="en-US" sz="2400" dirty="0" smtClean="0">
                    <a:ea typeface="Cambria Math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75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 err="1" smtClean="0"/>
                  <a:t>সুতরাং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গাছটির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উচ্চতা</a:t>
                </a:r>
                <a:r>
                  <a:rPr lang="en-US" sz="2400" dirty="0" smtClean="0"/>
                  <a:t>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75</m:t>
                    </m:r>
                  </m:oMath>
                </a14:m>
                <a:r>
                  <a:rPr lang="en-US" sz="2400" dirty="0" smtClean="0"/>
                  <a:t> </a:t>
                </a:r>
                <a:r>
                  <a:rPr lang="en-US" sz="2400" dirty="0" err="1" smtClean="0"/>
                  <a:t>মিটার</a:t>
                </a:r>
                <a:r>
                  <a:rPr lang="en-US" sz="2400" dirty="0" smtClean="0"/>
                  <a:t>।</a:t>
                </a:r>
              </a:p>
              <a:p>
                <a:endParaRPr lang="en-US" sz="2400" b="1" dirty="0" smtClean="0">
                  <a:solidFill>
                    <a:srgbClr val="0070C0"/>
                  </a:solidFill>
                </a:endParaRPr>
              </a:p>
              <a:p>
                <a:r>
                  <a:rPr lang="en-US" sz="2400" b="1" dirty="0" smtClean="0">
                    <a:solidFill>
                      <a:srgbClr val="0070C0"/>
                    </a:solidFill>
                  </a:rPr>
                  <a:t>খ) </a:t>
                </a:r>
                <a:r>
                  <a:rPr lang="en-US" sz="2400" dirty="0" err="1" smtClean="0"/>
                  <a:t>গাছটির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শীর্ষবিন্দু</a:t>
                </a:r>
                <a:r>
                  <a:rPr lang="en-US" sz="2400" dirty="0" smtClean="0"/>
                  <a:t> ও </a:t>
                </a:r>
                <a:r>
                  <a:rPr lang="en-US" sz="2400" dirty="0" err="1" smtClean="0"/>
                  <a:t>হরিণটির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মধ্যে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সরাসরি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দুরত্ব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 err="1" smtClean="0"/>
                  <a:t>তাহলে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𝑐𝑜𝑠</m:t>
                    </m:r>
                  </m:oMath>
                </a14:m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𝐴𝐶𝐵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=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𝐵𝐶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𝐴𝐶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        </a:t>
                </a:r>
                <a:r>
                  <a:rPr lang="en-US" sz="2400" dirty="0"/>
                  <a:t>বা,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𝑐𝑜𝑠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45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sup>
                    </m:sSup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=</m:t>
                    </m:r>
                    <m:f>
                      <m:fPr>
                        <m:ctrlPr>
                          <a:rPr lang="en-US" sz="2400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75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𝐴𝐶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  </a:t>
                </a:r>
                <a:endParaRPr lang="en-US" sz="2400" dirty="0"/>
              </a:p>
              <a:p>
                <a:endParaRPr lang="en-US" sz="2800" dirty="0" smtClean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730" y="397438"/>
                <a:ext cx="7046948" cy="6194260"/>
              </a:xfrm>
              <a:prstGeom prst="rect">
                <a:avLst/>
              </a:prstGeom>
              <a:blipFill rotWithShape="0">
                <a:blip r:embed="rId4" cstate="print"/>
                <a:stretch>
                  <a:fillRect l="-1730" t="-11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475577" y="5547709"/>
                <a:ext cx="5264691" cy="6424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বা,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75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𝐴𝐶</m:t>
                        </m:r>
                      </m:den>
                    </m:f>
                  </m:oMath>
                </a14:m>
                <a:r>
                  <a:rPr lang="en-US" sz="2400" dirty="0" smtClean="0"/>
                  <a:t>    </a:t>
                </a:r>
                <a:r>
                  <a:rPr lang="en-US" sz="2400" dirty="0" err="1" smtClean="0"/>
                  <a:t>বা</a:t>
                </a:r>
                <a:r>
                  <a:rPr lang="en-US" sz="2400" dirty="0" smtClean="0"/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US" sz="2400" dirty="0" smtClean="0"/>
                  <a:t> =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75</m:t>
                    </m:r>
                    <m:rad>
                      <m:radPr>
                        <m:degHide m:val="on"/>
                        <m:ctrlPr>
                          <a:rPr lang="en-US" sz="24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5577" y="5547709"/>
                <a:ext cx="5264691" cy="642420"/>
              </a:xfrm>
              <a:prstGeom prst="rect">
                <a:avLst/>
              </a:prstGeom>
              <a:blipFill rotWithShape="0">
                <a:blip r:embed="rId5" cstate="print"/>
                <a:stretch>
                  <a:fillRect l="-1736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2331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9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2275" y="309007"/>
            <a:ext cx="4343685" cy="13234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8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bn-BD" sz="8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8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 </a:t>
            </a:r>
            <a:endParaRPr lang="en-US" sz="8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0235" y="309007"/>
            <a:ext cx="2398027" cy="378565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6000" dirty="0">
                <a:latin typeface="NikoshBAN" pitchFamily="2" charset="0"/>
                <a:cs typeface="NikoshBAN" pitchFamily="2" charset="0"/>
              </a:rPr>
              <a:t>দালানটির উচ্চতা নির্ণয় কর।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1719248" y="1795612"/>
            <a:ext cx="9139252" cy="4866767"/>
            <a:chOff x="1719248" y="1795612"/>
            <a:chExt cx="9139252" cy="4866767"/>
          </a:xfrm>
        </p:grpSpPr>
        <p:pic>
          <p:nvPicPr>
            <p:cNvPr id="3" name="Picture 2" descr="Building.jpg"/>
            <p:cNvPicPr>
              <a:picLocks noChangeAspect="1"/>
            </p:cNvPicPr>
            <p:nvPr/>
          </p:nvPicPr>
          <p:blipFill>
            <a:blip r:embed="rId2" cstate="print"/>
            <a:srcRect t="-1961" b="950"/>
            <a:stretch>
              <a:fillRect/>
            </a:stretch>
          </p:blipFill>
          <p:spPr>
            <a:xfrm>
              <a:off x="7689476" y="1795612"/>
              <a:ext cx="3169024" cy="4121239"/>
            </a:xfrm>
            <a:prstGeom prst="rect">
              <a:avLst/>
            </a:prstGeom>
          </p:spPr>
        </p:pic>
        <p:cxnSp>
          <p:nvCxnSpPr>
            <p:cNvPr id="5" name="Straight Arrow Connector 4"/>
            <p:cNvCxnSpPr/>
            <p:nvPr/>
          </p:nvCxnSpPr>
          <p:spPr>
            <a:xfrm>
              <a:off x="2889160" y="5873375"/>
              <a:ext cx="48768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" name="Arc 5"/>
            <p:cNvSpPr/>
            <p:nvPr/>
          </p:nvSpPr>
          <p:spPr>
            <a:xfrm>
              <a:off x="3608883" y="5017640"/>
              <a:ext cx="1478530" cy="1644739"/>
            </a:xfrm>
            <a:prstGeom prst="arc">
              <a:avLst>
                <a:gd name="adj1" fmla="val 16436714"/>
                <a:gd name="adj2" fmla="val 0"/>
              </a:avLst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422275" y="5304692"/>
              <a:ext cx="1295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30</a:t>
              </a:r>
              <a:r>
                <a:rPr lang="en-US" sz="3200" baseline="30000" dirty="0" smtClean="0"/>
                <a:t>0</a:t>
              </a:r>
              <a:endParaRPr lang="en-US" sz="3200" baseline="300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991100" y="5931188"/>
              <a:ext cx="1752600" cy="58477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200" dirty="0"/>
                <a:t>20 </a:t>
              </a:r>
              <a:r>
                <a:rPr lang="bn-BD" sz="3200" dirty="0">
                  <a:latin typeface="NikoshBAN" pitchFamily="2" charset="0"/>
                  <a:cs typeface="NikoshBAN" pitchFamily="2" charset="0"/>
                </a:rPr>
                <a:t>মিটার </a:t>
              </a:r>
              <a:endParaRPr lang="en-US" sz="3200" dirty="0"/>
            </a:p>
          </p:txBody>
        </p:sp>
        <p:pic>
          <p:nvPicPr>
            <p:cNvPr id="10" name="Picture 9" descr="goat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9248" y="4746468"/>
              <a:ext cx="1143000" cy="1143000"/>
            </a:xfrm>
            <a:prstGeom prst="rect">
              <a:avLst/>
            </a:prstGeom>
          </p:spPr>
        </p:pic>
        <p:cxnSp>
          <p:nvCxnSpPr>
            <p:cNvPr id="12" name="Straight Connector 11"/>
            <p:cNvCxnSpPr/>
            <p:nvPr/>
          </p:nvCxnSpPr>
          <p:spPr>
            <a:xfrm flipV="1">
              <a:off x="2857500" y="2242047"/>
              <a:ext cx="6416488" cy="3620037"/>
            </a:xfrm>
            <a:prstGeom prst="line">
              <a:avLst/>
            </a:prstGeom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26832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1"/>
          <p:cNvSpPr/>
          <p:nvPr/>
        </p:nvSpPr>
        <p:spPr>
          <a:xfrm rot="10800000">
            <a:off x="4267198" y="-228600"/>
            <a:ext cx="1447802" cy="2133600"/>
          </a:xfrm>
          <a:prstGeom prst="arc">
            <a:avLst>
              <a:gd name="adj1" fmla="val 16708719"/>
              <a:gd name="adj2" fmla="val 20325797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534400" y="3581401"/>
            <a:ext cx="60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46274" y="268068"/>
            <a:ext cx="2286000" cy="255454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8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বাড়ীর কাজ </a:t>
            </a:r>
            <a:endParaRPr lang="en-US" sz="8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28800" y="5334001"/>
            <a:ext cx="8610600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ক. হেলিকপ্টারটি মাটি থেকে কত উচুতে অবস্থিত? </a:t>
            </a: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খ.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A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বিন্দু থেকে  হেলিকপ্টারটির সরাসরি দুরত্ব নির্ণয় কর।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171164" y="442554"/>
            <a:ext cx="6553200" cy="3922931"/>
            <a:chOff x="685800" y="381000"/>
            <a:chExt cx="6553200" cy="3922931"/>
          </a:xfrm>
        </p:grpSpPr>
        <p:sp>
          <p:nvSpPr>
            <p:cNvPr id="7" name="Up Arrow 6"/>
            <p:cNvSpPr/>
            <p:nvPr/>
          </p:nvSpPr>
          <p:spPr>
            <a:xfrm>
              <a:off x="6934200" y="3124200"/>
              <a:ext cx="45719" cy="990600"/>
            </a:xfrm>
            <a:prstGeom prst="up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Up Arrow 7"/>
            <p:cNvSpPr/>
            <p:nvPr/>
          </p:nvSpPr>
          <p:spPr>
            <a:xfrm flipH="1">
              <a:off x="1371599" y="3200400"/>
              <a:ext cx="45719" cy="1066800"/>
            </a:xfrm>
            <a:prstGeom prst="up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4" descr="C:\Users\DOEL\Desktop\New Eight\V=B\helicopter_2.gif"/>
            <p:cNvPicPr>
              <a:picLocks noChangeAspect="1" noChangeArrowheads="1" noCrop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581400" y="381000"/>
              <a:ext cx="1524000" cy="8381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0" name="Straight Connector 9"/>
            <p:cNvCxnSpPr/>
            <p:nvPr/>
          </p:nvCxnSpPr>
          <p:spPr>
            <a:xfrm>
              <a:off x="1600200" y="1066800"/>
              <a:ext cx="5638800" cy="1588"/>
            </a:xfrm>
            <a:prstGeom prst="line">
              <a:avLst/>
            </a:prstGeom>
            <a:ln>
              <a:prstDash val="sysDash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1333500" y="1104900"/>
              <a:ext cx="2895600" cy="2667000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4114800" y="1066800"/>
              <a:ext cx="2895600" cy="2743200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Arc 12"/>
            <p:cNvSpPr/>
            <p:nvPr/>
          </p:nvSpPr>
          <p:spPr>
            <a:xfrm rot="2885802">
              <a:off x="4388872" y="813554"/>
              <a:ext cx="1295400" cy="2133600"/>
            </a:xfrm>
            <a:prstGeom prst="arc">
              <a:avLst>
                <a:gd name="adj1" fmla="val 15877021"/>
                <a:gd name="adj2" fmla="val 21358443"/>
              </a:avLst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029200" y="1371600"/>
              <a:ext cx="838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60</a:t>
              </a:r>
              <a:r>
                <a:rPr lang="en-US" sz="3200" baseline="30000" dirty="0"/>
                <a:t>0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819400" y="1143000"/>
              <a:ext cx="838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30</a:t>
              </a:r>
              <a:r>
                <a:rPr lang="en-US" sz="3200" baseline="30000" dirty="0"/>
                <a:t>0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962400" y="914400"/>
              <a:ext cx="6096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</a:rPr>
                <a:t>o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85800" y="3657600"/>
              <a:ext cx="609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rgbClr val="FF0000"/>
                  </a:solidFill>
                </a:rPr>
                <a:t>B</a:t>
              </a:r>
            </a:p>
          </p:txBody>
        </p:sp>
        <p:pic>
          <p:nvPicPr>
            <p:cNvPr id="18" name="Picture 17" descr="images.jpg"/>
            <p:cNvPicPr>
              <a:picLocks noChangeAspect="1"/>
            </p:cNvPicPr>
            <p:nvPr/>
          </p:nvPicPr>
          <p:blipFill>
            <a:blip r:embed="rId4" cstate="print"/>
            <a:srcRect t="72028"/>
            <a:stretch>
              <a:fillRect/>
            </a:stretch>
          </p:blipFill>
          <p:spPr>
            <a:xfrm>
              <a:off x="1371600" y="3886200"/>
              <a:ext cx="5562600" cy="350108"/>
            </a:xfrm>
            <a:prstGeom prst="rect">
              <a:avLst/>
            </a:prstGeom>
          </p:spPr>
        </p:pic>
      </p:grpSp>
      <p:sp>
        <p:nvSpPr>
          <p:cNvPr id="19" name="Rectangle 18"/>
          <p:cNvSpPr/>
          <p:nvPr/>
        </p:nvSpPr>
        <p:spPr>
          <a:xfrm>
            <a:off x="3048000" y="4495800"/>
            <a:ext cx="5477782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A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B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 দুইটি কিলোমিটার পোষ্ট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206530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 animBg="1"/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8100">
            <a:solidFill>
              <a:srgbClr val="002060"/>
            </a:solidFill>
          </a:ln>
          <a:effectLst>
            <a:glow rad="101600">
              <a:schemeClr val="accent6">
                <a:lumMod val="40000"/>
                <a:lumOff val="60000"/>
                <a:alpha val="60000"/>
              </a:schemeClr>
            </a:glow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3" name="Rectangle 2"/>
          <p:cNvSpPr/>
          <p:nvPr/>
        </p:nvSpPr>
        <p:spPr>
          <a:xfrm rot="19861121">
            <a:off x="1594338" y="2967335"/>
            <a:ext cx="827649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9600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ধন্যবাদ</a:t>
            </a:r>
            <a:endParaRPr lang="en-US" sz="96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8847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ppt/theme/theme3.xml><?xml version="1.0" encoding="utf-8"?>
<a:theme xmlns:a="http://schemas.openxmlformats.org/drawingml/2006/main" name="1_Slice">
  <a:themeElements>
    <a:clrScheme name="Slice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282EB108-EDE6-4B8E-957B-D4A69BF580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468</TotalTime>
  <Words>477</Words>
  <Application>Microsoft Office PowerPoint</Application>
  <PresentationFormat>Custom</PresentationFormat>
  <Paragraphs>119</Paragraphs>
  <Slides>17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Basis</vt:lpstr>
      <vt:lpstr>Slice</vt:lpstr>
      <vt:lpstr>1_Slice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User</dc:creator>
  <cp:lastModifiedBy>IT World</cp:lastModifiedBy>
  <cp:revision>62</cp:revision>
  <dcterms:created xsi:type="dcterms:W3CDTF">2019-05-20T17:02:22Z</dcterms:created>
  <dcterms:modified xsi:type="dcterms:W3CDTF">2019-10-25T17:49:36Z</dcterms:modified>
</cp:coreProperties>
</file>