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0" r:id="rId5"/>
    <p:sldId id="261" r:id="rId6"/>
    <p:sldId id="262" r:id="rId7"/>
    <p:sldId id="28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4" d="100"/>
          <a:sy n="74" d="100"/>
        </p:scale>
        <p:origin x="5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3.gif"/><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2.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41.png"/><Relationship Id="rId7"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1.wav"/><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dQPFmztOA-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MD. ABDUR RAZZAK</a:t>
            </a:r>
          </a:p>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HEAD TEACHER</a:t>
            </a:r>
          </a:p>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DHALAHARA WESTPARA </a:t>
            </a:r>
          </a:p>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SECONDARY GIRLS’ SCHOOL</a:t>
            </a:r>
          </a:p>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E-mail: </a:t>
            </a:r>
            <a:r>
              <a:rPr lang="en-US" sz="3600" dirty="0" smtClean="0">
                <a:solidFill>
                  <a:schemeClr val="tx1"/>
                </a:solidFill>
                <a:latin typeface="Times New Roman" panose="02020603050405020304" pitchFamily="18" charset="0"/>
                <a:cs typeface="Times New Roman" panose="02020603050405020304" pitchFamily="18" charset="0"/>
              </a:rPr>
              <a:t>abdurrazzakmtrt@gmail.com</a:t>
            </a:r>
            <a:endParaRPr lang="en-US" sz="3600"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sz="3600" dirty="0">
                <a:solidFill>
                  <a:schemeClr val="tx1"/>
                </a:solidFill>
                <a:latin typeface="Times New Roman" panose="02020603050405020304" pitchFamily="18" charset="0"/>
                <a:cs typeface="Times New Roman" panose="02020603050405020304" pitchFamily="18" charset="0"/>
              </a:rPr>
              <a:t>Phone number: 01721588402</a:t>
            </a:r>
          </a:p>
          <a:p>
            <a:pPr lvl="0" defTabSz="914400" eaLnBrk="0" fontAlgn="base" hangingPunct="0">
              <a:spcBef>
                <a:spcPct val="0"/>
              </a:spcBef>
              <a:spcAft>
                <a:spcPct val="0"/>
              </a:spcAft>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ext Box 5"/>
          <p:cNvSpPr txBox="1">
            <a:spLocks noChangeArrowheads="1"/>
          </p:cNvSpPr>
          <p:nvPr/>
        </p:nvSpPr>
        <p:spPr bwMode="auto">
          <a:xfrm>
            <a:off x="4996564" y="189831"/>
            <a:ext cx="1004991" cy="819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effectLst/>
                <a:latin typeface="Calibri" panose="020F0502020204030204" pitchFamily="34" charset="0"/>
              </a:rPr>
              <a:t>ME</a:t>
            </a:r>
            <a:endParaRPr kumimoji="0" lang="en-US" sz="4800" b="0" i="0" u="none" strike="noStrike" cap="none" normalizeH="0" baseline="0" dirty="0" smtClean="0">
              <a:ln>
                <a:noFill/>
              </a:ln>
              <a:effectLst/>
              <a:latin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9002" t="19706" r="26087" b="55267"/>
          <a:stretch/>
        </p:blipFill>
        <p:spPr>
          <a:xfrm>
            <a:off x="8965736" y="972328"/>
            <a:ext cx="1582061" cy="1888425"/>
          </a:xfrm>
          <a:prstGeom prst="ellipse">
            <a:avLst/>
          </a:prstGeom>
          <a:ln>
            <a:noFill/>
          </a:ln>
          <a:effectLst>
            <a:softEdge rad="112500"/>
          </a:effectLst>
        </p:spPr>
      </p:pic>
      <p:sp>
        <p:nvSpPr>
          <p:cNvPr id="8" name="Oval 7"/>
          <p:cNvSpPr>
            <a:spLocks noChangeArrowheads="1"/>
          </p:cNvSpPr>
          <p:nvPr/>
        </p:nvSpPr>
        <p:spPr bwMode="auto">
          <a:xfrm>
            <a:off x="7287192" y="4096655"/>
            <a:ext cx="4312380" cy="2589213"/>
          </a:xfrm>
          <a:prstGeom prst="ellipse">
            <a:avLst/>
          </a:prstGeom>
          <a:solidFill>
            <a:schemeClr val="accent5">
              <a:lumMod val="40000"/>
              <a:lumOff val="60000"/>
            </a:schemeClr>
          </a:solidFill>
          <a:ln w="9525" algn="in">
            <a:solidFill>
              <a:srgbClr val="000000"/>
            </a:solidFill>
            <a:round/>
            <a:headEnd/>
            <a:tailEnd/>
          </a:ln>
          <a:effectLst/>
          <a:scene3d>
            <a:camera prst="orthographicFront"/>
            <a:lightRig rig="threePt" dir="t"/>
          </a:scene3d>
          <a:sp3d>
            <a:bevelT prst="relaxedInset"/>
          </a:sp3d>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anose="020F0502020204030204" pitchFamily="34" charset="0"/>
              </a:rPr>
              <a:t> </a:t>
            </a:r>
            <a:r>
              <a:rPr lang="en-US" sz="3600" dirty="0" smtClean="0">
                <a:latin typeface="Calibri" panose="020F0502020204030204" pitchFamily="34" charset="0"/>
              </a:rPr>
              <a:t>Preposition</a:t>
            </a:r>
            <a:endParaRPr kumimoji="0" lang="en-US" sz="3600" b="0" i="0" u="none" strike="noStrike" cap="none" normalizeH="0" baseline="0" dirty="0" smtClean="0">
              <a:ln>
                <a:noFill/>
              </a:ln>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anose="020F0502020204030204" pitchFamily="34" charset="0"/>
              </a:rPr>
              <a:t>CLASS :   IX &amp; X</a:t>
            </a:r>
          </a:p>
          <a:p>
            <a:pPr marL="0" marR="0" lvl="0" indent="0" algn="l" defTabSz="914400" rtl="0" eaLnBrk="0" fontAlgn="base" latinLnBrk="0" hangingPunct="0">
              <a:lnSpc>
                <a:spcPct val="100000"/>
              </a:lnSpc>
              <a:spcBef>
                <a:spcPct val="0"/>
              </a:spcBef>
              <a:spcAft>
                <a:spcPct val="0"/>
              </a:spcAft>
              <a:buClrTx/>
              <a:buSzTx/>
              <a:buFontTx/>
              <a:buNone/>
              <a:tabLst/>
            </a:pPr>
            <a:r>
              <a:rPr lang="en-US" sz="3600" dirty="0" smtClean="0">
                <a:latin typeface="Calibri" panose="020F0502020204030204" pitchFamily="34" charset="0"/>
              </a:rPr>
              <a:t>TIME: 50 MIN</a:t>
            </a:r>
            <a:endParaRPr kumimoji="0" lang="en-US" sz="3600" b="0" i="0" u="none" strike="noStrike" cap="none" normalizeH="0" baseline="0" dirty="0" smtClean="0">
              <a:ln>
                <a:noFill/>
              </a:ln>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4807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4">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4">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4">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4">
                                            <p:txEl>
                                              <p:pRg st="4" end="4"/>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p:cTn id="4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p:cTn id="5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8">
                                            <p:txEl>
                                              <p:pRg st="0" end="0"/>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 calcmode="lin" valueType="num">
                                      <p:cBhvr>
                                        <p:cTn id="5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8">
                                            <p:txEl>
                                              <p:pRg st="1" end="1"/>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p:cTn id="6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97" y="1519866"/>
            <a:ext cx="2907438" cy="2263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4" y="4165356"/>
            <a:ext cx="2945831" cy="1953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920341" y="1837836"/>
            <a:ext cx="9345769" cy="769441"/>
          </a:xfrm>
          <a:prstGeom prst="rect">
            <a:avLst/>
          </a:prstGeom>
          <a:noFill/>
        </p:spPr>
        <p:txBody>
          <a:bodyPr wrap="square" rtlCol="0">
            <a:spAutoFit/>
          </a:bodyPr>
          <a:lstStyle/>
          <a:p>
            <a:r>
              <a:rPr lang="en-US" sz="4400" dirty="0" smtClean="0"/>
              <a:t>T</a:t>
            </a:r>
            <a:r>
              <a:rPr lang="en-US" sz="4400" dirty="0" smtClean="0">
                <a:latin typeface="Times New Roman" panose="02020603050405020304" pitchFamily="18" charset="0"/>
                <a:cs typeface="Times New Roman" panose="02020603050405020304" pitchFamily="18" charset="0"/>
              </a:rPr>
              <a:t>here are two cats……the table</a:t>
            </a:r>
            <a:r>
              <a:rPr lang="en-US" sz="4400" dirty="0" smtClean="0">
                <a:solidFill>
                  <a:srgbClr val="7030A0"/>
                </a:solidFill>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Where?</a:t>
            </a:r>
            <a:endParaRPr lang="en-US" sz="4400" dirty="0"/>
          </a:p>
        </p:txBody>
      </p:sp>
      <p:sp>
        <p:nvSpPr>
          <p:cNvPr id="9" name="TextBox 8"/>
          <p:cNvSpPr txBox="1"/>
          <p:nvPr/>
        </p:nvSpPr>
        <p:spPr>
          <a:xfrm>
            <a:off x="7125292" y="1490122"/>
            <a:ext cx="935866" cy="923330"/>
          </a:xfrm>
          <a:prstGeom prst="rect">
            <a:avLst/>
          </a:prstGeom>
          <a:noFill/>
        </p:spPr>
        <p:txBody>
          <a:bodyPr wrap="square" rtlCol="0">
            <a:spAutoFit/>
          </a:bodyPr>
          <a:lstStyle/>
          <a:p>
            <a:r>
              <a:rPr lang="en-US" sz="5400" dirty="0" smtClean="0"/>
              <a:t>on</a:t>
            </a:r>
            <a:endParaRPr lang="en-US" sz="5400" dirty="0"/>
          </a:p>
        </p:txBody>
      </p:sp>
      <p:sp>
        <p:nvSpPr>
          <p:cNvPr id="10" name="TextBox 9"/>
          <p:cNvSpPr txBox="1"/>
          <p:nvPr/>
        </p:nvSpPr>
        <p:spPr>
          <a:xfrm>
            <a:off x="3142445" y="5222495"/>
            <a:ext cx="9345769"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There is a cat………the table. </a:t>
            </a:r>
            <a:r>
              <a:rPr lang="en-US" sz="4400" dirty="0">
                <a:latin typeface="Times New Roman" panose="02020603050405020304" pitchFamily="18" charset="0"/>
                <a:cs typeface="Times New Roman" panose="02020603050405020304" pitchFamily="18" charset="0"/>
              </a:rPr>
              <a:t>Where?</a:t>
            </a:r>
          </a:p>
        </p:txBody>
      </p:sp>
      <p:sp>
        <p:nvSpPr>
          <p:cNvPr id="11" name="TextBox 10"/>
          <p:cNvSpPr txBox="1"/>
          <p:nvPr/>
        </p:nvSpPr>
        <p:spPr>
          <a:xfrm>
            <a:off x="6256986" y="4874781"/>
            <a:ext cx="1558343" cy="769441"/>
          </a:xfrm>
          <a:prstGeom prst="rect">
            <a:avLst/>
          </a:prstGeom>
          <a:noFill/>
        </p:spPr>
        <p:txBody>
          <a:bodyPr wrap="square" rtlCol="0">
            <a:spAutoFit/>
          </a:bodyPr>
          <a:lstStyle/>
          <a:p>
            <a:r>
              <a:rPr lang="en-US" sz="4400" dirty="0" smtClean="0"/>
              <a:t>under</a:t>
            </a:r>
            <a:endParaRPr lang="en-US" sz="4400" dirty="0"/>
          </a:p>
        </p:txBody>
      </p:sp>
      <p:sp>
        <p:nvSpPr>
          <p:cNvPr id="12" name="TextBox 11"/>
          <p:cNvSpPr txBox="1"/>
          <p:nvPr/>
        </p:nvSpPr>
        <p:spPr>
          <a:xfrm>
            <a:off x="1442434" y="231166"/>
            <a:ext cx="9859618" cy="707886"/>
          </a:xfrm>
          <a:prstGeom prst="rect">
            <a:avLst/>
          </a:prstGeom>
          <a:solidFill>
            <a:schemeClr val="accent5">
              <a:lumMod val="40000"/>
              <a:lumOff val="60000"/>
            </a:schemeClr>
          </a:solidFill>
        </p:spPr>
        <p:txBody>
          <a:bodyPr wrap="square" rtlCol="0">
            <a:spAutoFit/>
          </a:bodyPr>
          <a:lstStyle/>
          <a:p>
            <a:r>
              <a:rPr lang="en-US" sz="4000" dirty="0" smtClean="0"/>
              <a:t>Let’s discus about prepositions and their use.</a:t>
            </a:r>
            <a:endParaRPr lang="en-US" sz="4000" dirty="0"/>
          </a:p>
        </p:txBody>
      </p:sp>
    </p:spTree>
    <p:extLst>
      <p:ext uri="{BB962C8B-B14F-4D97-AF65-F5344CB8AC3E}">
        <p14:creationId xmlns:p14="http://schemas.microsoft.com/office/powerpoint/2010/main" val="99129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5509" y="850124"/>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Cloud Callout 4"/>
          <p:cNvSpPr/>
          <p:nvPr/>
        </p:nvSpPr>
        <p:spPr>
          <a:xfrm>
            <a:off x="64394" y="1521689"/>
            <a:ext cx="3889421" cy="1558344"/>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dirty="0" smtClean="0">
                <a:solidFill>
                  <a:schemeClr val="tx1"/>
                </a:solidFill>
              </a:rPr>
              <a:t>cloud</a:t>
            </a:r>
            <a:endParaRPr lang="en-US"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4" y="-338910"/>
            <a:ext cx="3355178" cy="1860599"/>
          </a:xfrm>
          <a:prstGeom prst="rect">
            <a:avLst/>
          </a:prstGeom>
        </p:spPr>
      </p:pic>
      <p:sp>
        <p:nvSpPr>
          <p:cNvPr id="8" name="Rectangle 7"/>
          <p:cNvSpPr/>
          <p:nvPr/>
        </p:nvSpPr>
        <p:spPr>
          <a:xfrm>
            <a:off x="3601528" y="169358"/>
            <a:ext cx="8210843" cy="8440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rPr>
              <a:t>The helicopter is flying -------    the cloud.</a:t>
            </a:r>
            <a:endParaRPr lang="en-US" sz="3600" dirty="0">
              <a:solidFill>
                <a:schemeClr val="tx1"/>
              </a:solidFill>
            </a:endParaRPr>
          </a:p>
        </p:txBody>
      </p:sp>
      <p:sp>
        <p:nvSpPr>
          <p:cNvPr id="9" name="Rectangle 8"/>
          <p:cNvSpPr/>
          <p:nvPr/>
        </p:nvSpPr>
        <p:spPr>
          <a:xfrm>
            <a:off x="8173528" y="60285"/>
            <a:ext cx="1420837" cy="532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 above</a:t>
            </a:r>
            <a:endParaRPr lang="en-US" sz="3600" dirty="0">
              <a:solidFill>
                <a:schemeClr val="tx1"/>
              </a:solidFill>
            </a:endParaRPr>
          </a:p>
        </p:txBody>
      </p:sp>
      <p:sp>
        <p:nvSpPr>
          <p:cNvPr id="12" name="Rectangle 11"/>
          <p:cNvSpPr/>
          <p:nvPr/>
        </p:nvSpPr>
        <p:spPr>
          <a:xfrm>
            <a:off x="4880143" y="3693231"/>
            <a:ext cx="7432402" cy="707886"/>
          </a:xfrm>
          <a:prstGeom prst="rect">
            <a:avLst/>
          </a:prstGeom>
        </p:spPr>
        <p:txBody>
          <a:bodyPr wrap="square">
            <a:spAutoFit/>
          </a:bodyPr>
          <a:lstStyle/>
          <a:p>
            <a:pPr algn="ctr"/>
            <a:r>
              <a:rPr lang="en-US" sz="4000" dirty="0"/>
              <a:t>The cat </a:t>
            </a:r>
            <a:r>
              <a:rPr lang="en-US" sz="4000" dirty="0" smtClean="0"/>
              <a:t>jumped  --------   the </a:t>
            </a:r>
            <a:r>
              <a:rPr lang="en-US" sz="4000" dirty="0"/>
              <a:t>chair.</a:t>
            </a:r>
          </a:p>
        </p:txBody>
      </p:sp>
      <p:sp>
        <p:nvSpPr>
          <p:cNvPr id="13" name="Rounded Rectangle 12"/>
          <p:cNvSpPr/>
          <p:nvPr/>
        </p:nvSpPr>
        <p:spPr>
          <a:xfrm>
            <a:off x="8450827" y="3454080"/>
            <a:ext cx="1659988" cy="478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dirty="0" smtClean="0">
                <a:solidFill>
                  <a:schemeClr val="tx1"/>
                </a:solidFill>
              </a:rPr>
              <a:t>over</a:t>
            </a:r>
            <a:endParaRPr lang="en-US" sz="4000" dirty="0">
              <a:solidFill>
                <a:schemeClr val="tx1"/>
              </a:solidFill>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6812" y="2660625"/>
            <a:ext cx="6289431" cy="419737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546" y="3996395"/>
            <a:ext cx="2500111" cy="2650590"/>
          </a:xfrm>
          <a:prstGeom prst="rect">
            <a:avLst/>
          </a:prstGeom>
        </p:spPr>
      </p:pic>
    </p:spTree>
    <p:extLst>
      <p:ext uri="{BB962C8B-B14F-4D97-AF65-F5344CB8AC3E}">
        <p14:creationId xmlns:p14="http://schemas.microsoft.com/office/powerpoint/2010/main" val="12661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path" presetSubtype="0" accel="50000" decel="50000" fill="hold" nodeType="clickEffect">
                                  <p:stCondLst>
                                    <p:cond delay="0"/>
                                  </p:stCondLst>
                                  <p:childTnLst>
                                    <p:animMotion origin="layout" path="M -0.05247 0.0118 L 0.06615 -0.33033 C 0.09219 -0.40487 0.13151 -0.45278 0.17552 -0.46042 C 0.22474 -0.46667 0.26628 -0.42616 0.29688 -0.35903 L 0.4431 -0.04977 " pathEditMode="relative" rAng="15960000" ptsTypes="AAAAA">
                                      <p:cBhvr>
                                        <p:cTn id="35" dur="2000" fill="hold"/>
                                        <p:tgtEl>
                                          <p:spTgt spid="15"/>
                                        </p:tgtEl>
                                        <p:attrNameLst>
                                          <p:attrName>ppt_x</p:attrName>
                                          <p:attrName>ppt_y</p:attrName>
                                        </p:attrNameLst>
                                      </p:cBhvr>
                                      <p:rCtr x="23906" y="-25162"/>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extBox 4"/>
          <p:cNvSpPr txBox="1"/>
          <p:nvPr/>
        </p:nvSpPr>
        <p:spPr>
          <a:xfrm>
            <a:off x="262345" y="130628"/>
            <a:ext cx="6061181" cy="769441"/>
          </a:xfrm>
          <a:prstGeom prst="rect">
            <a:avLst/>
          </a:prstGeom>
          <a:solidFill>
            <a:schemeClr val="accent6">
              <a:lumMod val="60000"/>
              <a:lumOff val="40000"/>
            </a:schemeClr>
          </a:solidFill>
        </p:spPr>
        <p:txBody>
          <a:bodyPr wrap="square" rtlCol="0">
            <a:spAutoFit/>
          </a:bodyPr>
          <a:lstStyle/>
          <a:p>
            <a:r>
              <a:rPr lang="en-US" sz="4400" dirty="0" smtClean="0">
                <a:solidFill>
                  <a:srgbClr val="00B050"/>
                </a:solidFill>
              </a:rPr>
              <a:t>INDIVIDUAL WORK</a:t>
            </a:r>
            <a:endParaRPr lang="en-US" sz="4400" dirty="0">
              <a:solidFill>
                <a:srgbClr val="00B050"/>
              </a:solidFill>
            </a:endParaRPr>
          </a:p>
        </p:txBody>
      </p:sp>
      <p:sp>
        <p:nvSpPr>
          <p:cNvPr id="7" name="TextBox 6"/>
          <p:cNvSpPr txBox="1"/>
          <p:nvPr/>
        </p:nvSpPr>
        <p:spPr>
          <a:xfrm>
            <a:off x="133557" y="900069"/>
            <a:ext cx="11238488" cy="584775"/>
          </a:xfrm>
          <a:prstGeom prst="rect">
            <a:avLst/>
          </a:prstGeom>
          <a:noFill/>
        </p:spPr>
        <p:txBody>
          <a:bodyPr wrap="square" rtlCol="0">
            <a:spAutoFit/>
          </a:bodyPr>
          <a:lstStyle/>
          <a:p>
            <a:r>
              <a:rPr lang="en-US" sz="3200" dirty="0" smtClean="0"/>
              <a:t>Match the preposition from the above list with the pictures below.</a:t>
            </a:r>
            <a:endParaRPr lang="en-US" sz="3200" dirty="0"/>
          </a:p>
        </p:txBody>
      </p:sp>
      <p:sp>
        <p:nvSpPr>
          <p:cNvPr id="8" name="TextBox 7"/>
          <p:cNvSpPr txBox="1"/>
          <p:nvPr/>
        </p:nvSpPr>
        <p:spPr>
          <a:xfrm>
            <a:off x="378908" y="1484844"/>
            <a:ext cx="1018333" cy="707886"/>
          </a:xfrm>
          <a:prstGeom prst="rect">
            <a:avLst/>
          </a:prstGeom>
          <a:noFill/>
        </p:spPr>
        <p:txBody>
          <a:bodyPr wrap="square" rtlCol="0">
            <a:spAutoFit/>
          </a:bodyPr>
          <a:lstStyle/>
          <a:p>
            <a:r>
              <a:rPr lang="en-US" sz="4000" dirty="0" smtClean="0"/>
              <a:t>on </a:t>
            </a:r>
            <a:endParaRPr lang="en-US" sz="4000" dirty="0"/>
          </a:p>
        </p:txBody>
      </p:sp>
      <p:sp>
        <p:nvSpPr>
          <p:cNvPr id="9" name="TextBox 8"/>
          <p:cNvSpPr txBox="1"/>
          <p:nvPr/>
        </p:nvSpPr>
        <p:spPr>
          <a:xfrm>
            <a:off x="2701455" y="1484844"/>
            <a:ext cx="1414480" cy="707886"/>
          </a:xfrm>
          <a:prstGeom prst="rect">
            <a:avLst/>
          </a:prstGeom>
          <a:noFill/>
        </p:spPr>
        <p:txBody>
          <a:bodyPr wrap="square" rtlCol="0">
            <a:spAutoFit/>
          </a:bodyPr>
          <a:lstStyle/>
          <a:p>
            <a:r>
              <a:rPr lang="en-US" sz="4000" dirty="0" smtClean="0"/>
              <a:t>under</a:t>
            </a:r>
            <a:endParaRPr lang="en-US" sz="4000" dirty="0"/>
          </a:p>
        </p:txBody>
      </p:sp>
      <p:sp>
        <p:nvSpPr>
          <p:cNvPr id="10" name="TextBox 9"/>
          <p:cNvSpPr txBox="1"/>
          <p:nvPr/>
        </p:nvSpPr>
        <p:spPr>
          <a:xfrm>
            <a:off x="5420149" y="1546399"/>
            <a:ext cx="1258957" cy="707886"/>
          </a:xfrm>
          <a:prstGeom prst="rect">
            <a:avLst/>
          </a:prstGeom>
          <a:noFill/>
        </p:spPr>
        <p:txBody>
          <a:bodyPr wrap="square" rtlCol="0">
            <a:spAutoFit/>
          </a:bodyPr>
          <a:lstStyle/>
          <a:p>
            <a:r>
              <a:rPr lang="en-US" sz="4000" dirty="0" smtClean="0"/>
              <a:t>over</a:t>
            </a:r>
            <a:endParaRPr lang="en-US" sz="4000" dirty="0"/>
          </a:p>
        </p:txBody>
      </p:sp>
      <p:sp>
        <p:nvSpPr>
          <p:cNvPr id="11" name="TextBox 10"/>
          <p:cNvSpPr txBox="1"/>
          <p:nvPr/>
        </p:nvSpPr>
        <p:spPr>
          <a:xfrm>
            <a:off x="7572857" y="1546399"/>
            <a:ext cx="1623580" cy="707886"/>
          </a:xfrm>
          <a:prstGeom prst="rect">
            <a:avLst/>
          </a:prstGeom>
          <a:noFill/>
        </p:spPr>
        <p:txBody>
          <a:bodyPr wrap="square" rtlCol="0">
            <a:spAutoFit/>
          </a:bodyPr>
          <a:lstStyle/>
          <a:p>
            <a:r>
              <a:rPr lang="en-US" sz="4000" dirty="0" smtClean="0"/>
              <a:t>before</a:t>
            </a:r>
            <a:endParaRPr lang="en-US" sz="4000" dirty="0"/>
          </a:p>
        </p:txBody>
      </p:sp>
      <p:sp>
        <p:nvSpPr>
          <p:cNvPr id="12" name="TextBox 11"/>
          <p:cNvSpPr txBox="1"/>
          <p:nvPr/>
        </p:nvSpPr>
        <p:spPr>
          <a:xfrm>
            <a:off x="9650990" y="1567618"/>
            <a:ext cx="927652" cy="707886"/>
          </a:xfrm>
          <a:prstGeom prst="rect">
            <a:avLst/>
          </a:prstGeom>
          <a:noFill/>
        </p:spPr>
        <p:txBody>
          <a:bodyPr wrap="square" rtlCol="0">
            <a:spAutoFit/>
          </a:bodyPr>
          <a:lstStyle/>
          <a:p>
            <a:r>
              <a:rPr lang="en-US" sz="4000" dirty="0" smtClean="0"/>
              <a:t>up</a:t>
            </a:r>
            <a:endParaRPr lang="en-US" sz="4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800" y="4288665"/>
            <a:ext cx="2664207" cy="2328139"/>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59" y="4378817"/>
            <a:ext cx="2429338" cy="2182969"/>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007" y="4172755"/>
            <a:ext cx="2720279" cy="2444049"/>
          </a:xfrm>
          <a:prstGeom prst="rect">
            <a:avLst/>
          </a:prstGeom>
          <a:ln w="88900" cap="sq" cmpd="thickThin">
            <a:solidFill>
              <a:srgbClr val="000000"/>
            </a:solidFill>
            <a:prstDash val="solid"/>
            <a:miter lim="800000"/>
          </a:ln>
          <a:effectLst>
            <a:innerShdw blurRad="76200">
              <a:srgbClr val="000000"/>
            </a:innerShdw>
          </a:effectLst>
        </p:spPr>
      </p:pic>
      <p:sp>
        <p:nvSpPr>
          <p:cNvPr id="16" name="Cloud Callout 15"/>
          <p:cNvSpPr/>
          <p:nvPr/>
        </p:nvSpPr>
        <p:spPr>
          <a:xfrm>
            <a:off x="9939784" y="3022045"/>
            <a:ext cx="2210874" cy="1701614"/>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5471" y="2014605"/>
            <a:ext cx="2463498" cy="155834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0865" y="4378817"/>
            <a:ext cx="2335716" cy="21829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568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54167E-6 4.44444E-6 L 0.44583 0.27708 " pathEditMode="relative" rAng="0" ptsTypes="AA">
                                      <p:cBhvr>
                                        <p:cTn id="18" dur="2000" fill="hold"/>
                                        <p:tgtEl>
                                          <p:spTgt spid="8"/>
                                        </p:tgtEl>
                                        <p:attrNameLst>
                                          <p:attrName>ppt_x</p:attrName>
                                          <p:attrName>ppt_y</p:attrName>
                                        </p:attrNameLst>
                                      </p:cBhvr>
                                      <p:rCtr x="22292" y="13843"/>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0.01627 -0.07269 L 0.43711 0.27708 " pathEditMode="relative" rAng="0" ptsTypes="AA">
                                      <p:cBhvr>
                                        <p:cTn id="22" dur="2000" fill="hold"/>
                                        <p:tgtEl>
                                          <p:spTgt spid="9"/>
                                        </p:tgtEl>
                                        <p:attrNameLst>
                                          <p:attrName>ppt_x</p:attrName>
                                          <p:attrName>ppt_y</p:attrName>
                                        </p:attrNameLst>
                                      </p:cBhvr>
                                      <p:rCtr x="21042" y="17477"/>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0.09296 -0.08333 L 0.31094 0.18218 " pathEditMode="relative" rAng="0" ptsTypes="AA">
                                      <p:cBhvr>
                                        <p:cTn id="26" dur="2000" fill="hold"/>
                                        <p:tgtEl>
                                          <p:spTgt spid="10"/>
                                        </p:tgtEl>
                                        <p:attrNameLst>
                                          <p:attrName>ppt_x</p:attrName>
                                          <p:attrName>ppt_y</p:attrName>
                                        </p:attrNameLst>
                                      </p:cBhvr>
                                      <p:rCtr x="20195" y="13264"/>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2.08333E-7 -3.33333E-6 L -0.58307 0.29236 " pathEditMode="relative" rAng="0" ptsTypes="AA">
                                      <p:cBhvr>
                                        <p:cTn id="30" dur="2000" fill="hold"/>
                                        <p:tgtEl>
                                          <p:spTgt spid="11"/>
                                        </p:tgtEl>
                                        <p:attrNameLst>
                                          <p:attrName>ppt_x</p:attrName>
                                          <p:attrName>ppt_y</p:attrName>
                                        </p:attrNameLst>
                                      </p:cBhvr>
                                      <p:rCtr x="-29154" y="14606"/>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0" nodeType="clickEffect">
                                  <p:stCondLst>
                                    <p:cond delay="0"/>
                                  </p:stCondLst>
                                  <p:childTnLst>
                                    <p:animMotion origin="layout" path="M 0.04036 -0.0037 L -0.55912 0.25278 " pathEditMode="relative" rAng="0" ptsTypes="AA">
                                      <p:cBhvr>
                                        <p:cTn id="34" dur="2000" fill="hold"/>
                                        <p:tgtEl>
                                          <p:spTgt spid="12"/>
                                        </p:tgtEl>
                                        <p:attrNameLst>
                                          <p:attrName>ppt_x</p:attrName>
                                          <p:attrName>ppt_y</p:attrName>
                                        </p:attrNameLst>
                                      </p:cBhvr>
                                      <p:rCtr x="-29974" y="1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5" y="101881"/>
            <a:ext cx="3139628" cy="280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116" t="27138" r="23511" b="16642"/>
          <a:stretch/>
        </p:blipFill>
        <p:spPr>
          <a:xfrm>
            <a:off x="167427" y="2897749"/>
            <a:ext cx="3464418" cy="2034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3232598" y="1353127"/>
            <a:ext cx="8959402" cy="6825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BANGA BONDHU would fond-</a:t>
            </a:r>
            <a:r>
              <a:rPr lang="en-US" sz="4000" dirty="0" smtClean="0">
                <a:solidFill>
                  <a:schemeClr val="tx1"/>
                </a:solidFill>
              </a:rPr>
              <a:t>----- </a:t>
            </a:r>
            <a:r>
              <a:rPr lang="en-US" sz="4000" dirty="0" smtClean="0">
                <a:solidFill>
                  <a:schemeClr val="tx1"/>
                </a:solidFill>
              </a:rPr>
              <a:t>tea. </a:t>
            </a:r>
            <a:endParaRPr lang="en-US" sz="4000" dirty="0">
              <a:solidFill>
                <a:schemeClr val="tx1"/>
              </a:solidFill>
            </a:endParaRPr>
          </a:p>
        </p:txBody>
      </p:sp>
      <p:sp>
        <p:nvSpPr>
          <p:cNvPr id="9" name="Rectangle 8"/>
          <p:cNvSpPr/>
          <p:nvPr/>
        </p:nvSpPr>
        <p:spPr>
          <a:xfrm>
            <a:off x="3747752" y="3359239"/>
            <a:ext cx="8229599" cy="6825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There are ten mangoes -----the basket.</a:t>
            </a:r>
            <a:endParaRPr lang="en-US" sz="4000" dirty="0">
              <a:solidFill>
                <a:schemeClr val="tx1"/>
              </a:solidFill>
            </a:endParaRPr>
          </a:p>
        </p:txBody>
      </p:sp>
      <p:sp>
        <p:nvSpPr>
          <p:cNvPr id="10" name="Rectangle 9"/>
          <p:cNvSpPr/>
          <p:nvPr/>
        </p:nvSpPr>
        <p:spPr>
          <a:xfrm>
            <a:off x="5074276" y="4346673"/>
            <a:ext cx="6762723" cy="6825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 cat jumped---------the chair.</a:t>
            </a:r>
            <a:endParaRPr lang="en-US" sz="4000" dirty="0">
              <a:solidFill>
                <a:schemeClr val="tx1"/>
              </a:solidFill>
            </a:endParaRPr>
          </a:p>
        </p:txBody>
      </p:sp>
      <p:sp>
        <p:nvSpPr>
          <p:cNvPr id="11" name="Rectangle 10"/>
          <p:cNvSpPr/>
          <p:nvPr/>
        </p:nvSpPr>
        <p:spPr>
          <a:xfrm>
            <a:off x="9990786" y="1138751"/>
            <a:ext cx="701899" cy="440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b="1" i="1" u="sng" dirty="0" smtClean="0">
                <a:solidFill>
                  <a:schemeClr val="tx1"/>
                </a:solidFill>
                <a:effectLst>
                  <a:outerShdw blurRad="38100" dist="38100" dir="2700000" algn="tl">
                    <a:srgbClr val="000000">
                      <a:alpha val="43137"/>
                    </a:srgbClr>
                  </a:outerShdw>
                </a:effectLst>
              </a:rPr>
              <a:t>of</a:t>
            </a:r>
            <a:endParaRPr lang="en-US" sz="4000" b="1" i="1" u="sng"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8598256" y="4138727"/>
            <a:ext cx="833907" cy="440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b="1" i="1" u="sng" dirty="0" smtClean="0">
                <a:solidFill>
                  <a:schemeClr val="tx1"/>
                </a:solidFill>
              </a:rPr>
              <a:t>off</a:t>
            </a:r>
            <a:endParaRPr lang="en-US" sz="4000" b="1" i="1" u="sng" dirty="0">
              <a:solidFill>
                <a:schemeClr val="tx1"/>
              </a:solidFill>
            </a:endParaRPr>
          </a:p>
        </p:txBody>
      </p:sp>
      <p:sp>
        <p:nvSpPr>
          <p:cNvPr id="13" name="Rectangle 12"/>
          <p:cNvSpPr/>
          <p:nvPr/>
        </p:nvSpPr>
        <p:spPr>
          <a:xfrm>
            <a:off x="8480737" y="3087217"/>
            <a:ext cx="1068947" cy="440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b="1" i="1" u="sng" dirty="0" smtClean="0">
                <a:solidFill>
                  <a:schemeClr val="tx1"/>
                </a:solidFill>
              </a:rPr>
              <a:t>in</a:t>
            </a:r>
            <a:endParaRPr lang="en-US" sz="4000" b="1" i="1" u="sng" dirty="0">
              <a:solidFill>
                <a:schemeClr val="tx1"/>
              </a:solidFill>
            </a:endParaRPr>
          </a:p>
        </p:txBody>
      </p:sp>
      <p:sp>
        <p:nvSpPr>
          <p:cNvPr id="14" name="Rectangle 13"/>
          <p:cNvSpPr/>
          <p:nvPr/>
        </p:nvSpPr>
        <p:spPr>
          <a:xfrm>
            <a:off x="3747752" y="177075"/>
            <a:ext cx="7400321" cy="877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5400" dirty="0" smtClean="0">
                <a:solidFill>
                  <a:schemeClr val="tx1"/>
                </a:solidFill>
              </a:rPr>
              <a:t>More about preposition.</a:t>
            </a:r>
            <a:endParaRPr lang="en-US" sz="5400" dirty="0">
              <a:solidFill>
                <a:schemeClr val="tx1"/>
              </a:solidFill>
            </a:endParaRPr>
          </a:p>
        </p:txBody>
      </p:sp>
      <p:pic>
        <p:nvPicPr>
          <p:cNvPr id="15" name="Picture 1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6134" t="11456" r="18889" b="9671"/>
          <a:stretch/>
        </p:blipFill>
        <p:spPr>
          <a:xfrm>
            <a:off x="2633731" y="4417585"/>
            <a:ext cx="2112135" cy="256386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0141" y="3999361"/>
            <a:ext cx="1375222" cy="1678675"/>
          </a:xfrm>
          <a:prstGeom prst="rect">
            <a:avLst/>
          </a:prstGeom>
        </p:spPr>
      </p:pic>
    </p:spTree>
    <p:extLst>
      <p:ext uri="{BB962C8B-B14F-4D97-AF65-F5344CB8AC3E}">
        <p14:creationId xmlns:p14="http://schemas.microsoft.com/office/powerpoint/2010/main" val="343060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1" presetClass="path" presetSubtype="0" accel="50000" decel="50000" fill="hold" nodeType="clickEffect">
                                  <p:stCondLst>
                                    <p:cond delay="0"/>
                                  </p:stCondLst>
                                  <p:childTnLst>
                                    <p:animMotion origin="layout" path="M 0.00899 0.03564 L -0.06276 -0.06436 C -0.07799 -0.08635 -0.09518 -0.0919 -0.10872 -0.08172 C -0.12409 -0.07037 -0.13281 -0.04561 -0.13476 -0.00996 L -0.14544 0.1537 " pathEditMode="relative" rAng="4020000" ptsTypes="AAAAA">
                                      <p:cBhvr>
                                        <p:cTn id="57" dur="2000" fill="hold"/>
                                        <p:tgtEl>
                                          <p:spTgt spid="16"/>
                                        </p:tgtEl>
                                        <p:attrNameLst>
                                          <p:attrName>ppt_x</p:attrName>
                                          <p:attrName>ppt_y</p:attrName>
                                        </p:attrNameLst>
                                      </p:cBhvr>
                                      <p:rCtr x="-9805" y="-2847"/>
                                    </p:animMotion>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ox(in)">
                                      <p:cBhvr>
                                        <p:cTn id="62" dur="2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1" y="150300"/>
            <a:ext cx="2611177" cy="242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397615" y="1207811"/>
            <a:ext cx="7446396" cy="707886"/>
          </a:xfrm>
          <a:prstGeom prst="rect">
            <a:avLst/>
          </a:prstGeom>
          <a:noFill/>
        </p:spPr>
        <p:txBody>
          <a:bodyPr wrap="square" rtlCol="0">
            <a:spAutoFit/>
          </a:bodyPr>
          <a:lstStyle/>
          <a:p>
            <a:r>
              <a:rPr lang="en-US" sz="4000" dirty="0" smtClean="0"/>
              <a:t>A man is standing……….the door</a:t>
            </a:r>
            <a:r>
              <a:rPr lang="en-US" dirty="0" smtClean="0"/>
              <a:t>.</a:t>
            </a:r>
            <a:endParaRPr lang="en-US" dirty="0"/>
          </a:p>
        </p:txBody>
      </p:sp>
      <p:sp>
        <p:nvSpPr>
          <p:cNvPr id="8" name="TextBox 7"/>
          <p:cNvSpPr txBox="1"/>
          <p:nvPr/>
        </p:nvSpPr>
        <p:spPr>
          <a:xfrm>
            <a:off x="7540483" y="985281"/>
            <a:ext cx="991673" cy="707886"/>
          </a:xfrm>
          <a:prstGeom prst="rect">
            <a:avLst/>
          </a:prstGeom>
          <a:noFill/>
        </p:spPr>
        <p:txBody>
          <a:bodyPr wrap="square" rtlCol="0">
            <a:spAutoFit/>
          </a:bodyPr>
          <a:lstStyle/>
          <a:p>
            <a:r>
              <a:rPr lang="en-US" sz="4000" dirty="0" smtClean="0"/>
              <a:t>at</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5" y="2613806"/>
            <a:ext cx="2606354" cy="1977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213279" y="3013503"/>
            <a:ext cx="7334518" cy="707886"/>
          </a:xfrm>
          <a:prstGeom prst="rect">
            <a:avLst/>
          </a:prstGeom>
          <a:noFill/>
        </p:spPr>
        <p:txBody>
          <a:bodyPr wrap="square" rtlCol="0">
            <a:spAutoFit/>
          </a:bodyPr>
          <a:lstStyle/>
          <a:p>
            <a:r>
              <a:rPr lang="en-US" sz="4000" dirty="0" err="1" smtClean="0"/>
              <a:t>Mahasthangor</a:t>
            </a:r>
            <a:r>
              <a:rPr lang="en-US" sz="4000" dirty="0" smtClean="0"/>
              <a:t> is …..</a:t>
            </a:r>
            <a:r>
              <a:rPr lang="en-US" sz="4000" dirty="0" err="1" smtClean="0"/>
              <a:t>Bogra</a:t>
            </a:r>
            <a:r>
              <a:rPr lang="en-US" sz="4000" dirty="0" smtClean="0"/>
              <a:t>.</a:t>
            </a:r>
            <a:endParaRPr lang="en-US" sz="4000" dirty="0"/>
          </a:p>
        </p:txBody>
      </p:sp>
      <p:sp>
        <p:nvSpPr>
          <p:cNvPr id="11" name="TextBox 10"/>
          <p:cNvSpPr txBox="1"/>
          <p:nvPr/>
        </p:nvSpPr>
        <p:spPr>
          <a:xfrm>
            <a:off x="6715253" y="2744791"/>
            <a:ext cx="588823" cy="707886"/>
          </a:xfrm>
          <a:prstGeom prst="rect">
            <a:avLst/>
          </a:prstGeom>
          <a:noFill/>
        </p:spPr>
        <p:txBody>
          <a:bodyPr wrap="square" rtlCol="0">
            <a:spAutoFit/>
          </a:bodyPr>
          <a:lstStyle/>
          <a:p>
            <a:r>
              <a:rPr lang="en-US" sz="4000" dirty="0" smtClean="0"/>
              <a:t>in</a:t>
            </a:r>
            <a:endParaRPr lang="en-US" sz="4000" dirty="0"/>
          </a:p>
        </p:txBody>
      </p:sp>
      <p:pic>
        <p:nvPicPr>
          <p:cNvPr id="12" name="Picture 11" descr="dog-in-hot-car.jpg"/>
          <p:cNvPicPr>
            <a:picLocks noChangeAspect="1"/>
          </p:cNvPicPr>
          <p:nvPr/>
        </p:nvPicPr>
        <p:blipFill>
          <a:blip r:embed="rId4"/>
          <a:srcRect t="3089" r="290"/>
          <a:stretch>
            <a:fillRect/>
          </a:stretch>
        </p:blipFill>
        <p:spPr>
          <a:xfrm>
            <a:off x="41871" y="4617730"/>
            <a:ext cx="2611177" cy="2156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2794715" y="5155032"/>
            <a:ext cx="7585657" cy="707886"/>
          </a:xfrm>
          <a:prstGeom prst="rect">
            <a:avLst/>
          </a:prstGeom>
          <a:noFill/>
        </p:spPr>
        <p:txBody>
          <a:bodyPr wrap="square" rtlCol="0">
            <a:spAutoFit/>
          </a:bodyPr>
          <a:lstStyle/>
          <a:p>
            <a:r>
              <a:rPr lang="en-US" sz="4000" dirty="0" smtClean="0"/>
              <a:t>The dog is ……………... </a:t>
            </a:r>
            <a:r>
              <a:rPr lang="en-US" sz="4000" dirty="0"/>
              <a:t>t</a:t>
            </a:r>
            <a:r>
              <a:rPr lang="en-US" sz="4000" dirty="0" smtClean="0"/>
              <a:t>he car.</a:t>
            </a:r>
            <a:endParaRPr lang="en-US" sz="4000" dirty="0"/>
          </a:p>
        </p:txBody>
      </p:sp>
      <p:sp>
        <p:nvSpPr>
          <p:cNvPr id="14" name="TextBox 13"/>
          <p:cNvSpPr txBox="1"/>
          <p:nvPr/>
        </p:nvSpPr>
        <p:spPr>
          <a:xfrm>
            <a:off x="5548299" y="4801089"/>
            <a:ext cx="2078488" cy="707886"/>
          </a:xfrm>
          <a:prstGeom prst="rect">
            <a:avLst/>
          </a:prstGeom>
          <a:noFill/>
        </p:spPr>
        <p:txBody>
          <a:bodyPr wrap="square" rtlCol="0">
            <a:spAutoFit/>
          </a:bodyPr>
          <a:lstStyle/>
          <a:p>
            <a:r>
              <a:rPr lang="en-US" sz="4000" dirty="0"/>
              <a:t>i</a:t>
            </a:r>
            <a:r>
              <a:rPr lang="en-US" sz="4000" dirty="0" smtClean="0"/>
              <a:t>n/inside</a:t>
            </a:r>
            <a:endParaRPr lang="en-US" sz="4000" dirty="0"/>
          </a:p>
        </p:txBody>
      </p:sp>
    </p:spTree>
    <p:extLst>
      <p:ext uri="{BB962C8B-B14F-4D97-AF65-F5344CB8AC3E}">
        <p14:creationId xmlns:p14="http://schemas.microsoft.com/office/powerpoint/2010/main" val="32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p:cTn id="5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descr="Dog running next to car.jpg"/>
          <p:cNvPicPr>
            <a:picLocks noChangeAspect="1"/>
          </p:cNvPicPr>
          <p:nvPr/>
        </p:nvPicPr>
        <p:blipFill>
          <a:blip r:embed="rId2"/>
          <a:srcRect l="8290" t="25175" r="12954" b="9125"/>
          <a:stretch>
            <a:fillRect/>
          </a:stretch>
        </p:blipFill>
        <p:spPr>
          <a:xfrm>
            <a:off x="13116" y="-1"/>
            <a:ext cx="2949025" cy="3284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10_full_600_thumb[1].jpg"/>
          <p:cNvPicPr>
            <a:picLocks noChangeAspect="1"/>
          </p:cNvPicPr>
          <p:nvPr/>
        </p:nvPicPr>
        <p:blipFill>
          <a:blip r:embed="rId3"/>
          <a:stretch>
            <a:fillRect/>
          </a:stretch>
        </p:blipFill>
        <p:spPr>
          <a:xfrm>
            <a:off x="41872" y="3519138"/>
            <a:ext cx="2920270" cy="324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099515" y="1036354"/>
            <a:ext cx="7448282" cy="707886"/>
          </a:xfrm>
          <a:prstGeom prst="rect">
            <a:avLst/>
          </a:prstGeom>
        </p:spPr>
        <p:txBody>
          <a:bodyPr wrap="square">
            <a:spAutoFit/>
          </a:bodyPr>
          <a:lstStyle/>
          <a:p>
            <a:r>
              <a:rPr lang="en-US" sz="4000" dirty="0"/>
              <a:t>The dog is  </a:t>
            </a:r>
            <a:r>
              <a:rPr lang="en-US" sz="4000" dirty="0" smtClean="0"/>
              <a:t>……………..the </a:t>
            </a:r>
            <a:r>
              <a:rPr lang="en-US" sz="4000" dirty="0"/>
              <a:t>car.</a:t>
            </a:r>
          </a:p>
        </p:txBody>
      </p:sp>
      <p:sp>
        <p:nvSpPr>
          <p:cNvPr id="8" name="TextBox 7"/>
          <p:cNvSpPr txBox="1"/>
          <p:nvPr/>
        </p:nvSpPr>
        <p:spPr>
          <a:xfrm>
            <a:off x="5621628" y="735318"/>
            <a:ext cx="2266682" cy="707886"/>
          </a:xfrm>
          <a:prstGeom prst="rect">
            <a:avLst/>
          </a:prstGeom>
          <a:noFill/>
        </p:spPr>
        <p:txBody>
          <a:bodyPr wrap="square" rtlCol="0">
            <a:spAutoFit/>
          </a:bodyPr>
          <a:lstStyle/>
          <a:p>
            <a:r>
              <a:rPr lang="en-US" sz="4000" dirty="0"/>
              <a:t>b</a:t>
            </a:r>
            <a:r>
              <a:rPr lang="en-US" sz="4000" dirty="0" smtClean="0"/>
              <a:t>y/beside</a:t>
            </a:r>
            <a:endParaRPr lang="en-US" sz="4000" dirty="0"/>
          </a:p>
        </p:txBody>
      </p:sp>
      <p:sp>
        <p:nvSpPr>
          <p:cNvPr id="9" name="TextBox 8"/>
          <p:cNvSpPr txBox="1"/>
          <p:nvPr/>
        </p:nvSpPr>
        <p:spPr>
          <a:xfrm>
            <a:off x="3138608" y="4488108"/>
            <a:ext cx="7409189" cy="707886"/>
          </a:xfrm>
          <a:prstGeom prst="rect">
            <a:avLst/>
          </a:prstGeom>
          <a:noFill/>
        </p:spPr>
        <p:txBody>
          <a:bodyPr wrap="square" rtlCol="0">
            <a:spAutoFit/>
          </a:bodyPr>
          <a:lstStyle/>
          <a:p>
            <a:r>
              <a:rPr lang="en-US" sz="4000" dirty="0" smtClean="0"/>
              <a:t>A boy is jumping ……..the pond</a:t>
            </a:r>
            <a:r>
              <a:rPr lang="en-US" dirty="0" smtClean="0"/>
              <a:t>.</a:t>
            </a:r>
            <a:endParaRPr lang="en-US" dirty="0"/>
          </a:p>
        </p:txBody>
      </p:sp>
      <p:sp>
        <p:nvSpPr>
          <p:cNvPr id="10" name="TextBox 9"/>
          <p:cNvSpPr txBox="1"/>
          <p:nvPr/>
        </p:nvSpPr>
        <p:spPr>
          <a:xfrm>
            <a:off x="6843202" y="4185275"/>
            <a:ext cx="1551199" cy="707886"/>
          </a:xfrm>
          <a:prstGeom prst="rect">
            <a:avLst/>
          </a:prstGeom>
          <a:noFill/>
        </p:spPr>
        <p:txBody>
          <a:bodyPr wrap="square" rtlCol="0">
            <a:spAutoFit/>
          </a:bodyPr>
          <a:lstStyle/>
          <a:p>
            <a:r>
              <a:rPr lang="en-US" sz="4000" dirty="0" smtClean="0"/>
              <a:t>into</a:t>
            </a:r>
            <a:endParaRPr lang="en-US" sz="4000" dirty="0"/>
          </a:p>
        </p:txBody>
      </p:sp>
    </p:spTree>
    <p:extLst>
      <p:ext uri="{BB962C8B-B14F-4D97-AF65-F5344CB8AC3E}">
        <p14:creationId xmlns:p14="http://schemas.microsoft.com/office/powerpoint/2010/main" val="18477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062" y="982000"/>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Horizontal Scroll 4"/>
          <p:cNvSpPr/>
          <p:nvPr/>
        </p:nvSpPr>
        <p:spPr>
          <a:xfrm>
            <a:off x="370083" y="-16097"/>
            <a:ext cx="4939968" cy="1149531"/>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800" dirty="0" smtClean="0">
                <a:solidFill>
                  <a:srgbClr val="FF0000"/>
                </a:solidFill>
              </a:rPr>
              <a:t>PAIR WORK</a:t>
            </a:r>
            <a:endParaRPr lang="en-US" sz="4800" dirty="0">
              <a:solidFill>
                <a:srgbClr val="FF0000"/>
              </a:solidFill>
            </a:endParaRPr>
          </a:p>
        </p:txBody>
      </p:sp>
      <p:sp>
        <p:nvSpPr>
          <p:cNvPr id="7" name="TextBox 6"/>
          <p:cNvSpPr txBox="1"/>
          <p:nvPr/>
        </p:nvSpPr>
        <p:spPr>
          <a:xfrm>
            <a:off x="122299" y="1199511"/>
            <a:ext cx="11704320" cy="646331"/>
          </a:xfrm>
          <a:prstGeom prst="rect">
            <a:avLst/>
          </a:prstGeom>
          <a:noFill/>
        </p:spPr>
        <p:txBody>
          <a:bodyPr wrap="square" rtlCol="0">
            <a:spAutoFit/>
          </a:bodyPr>
          <a:lstStyle/>
          <a:p>
            <a:r>
              <a:rPr lang="en-US" sz="3600" dirty="0" smtClean="0"/>
              <a:t>Fill in each blank with suitable preposition in the list below.</a:t>
            </a:r>
            <a:endParaRPr lang="en-US" sz="3600" dirty="0"/>
          </a:p>
        </p:txBody>
      </p:sp>
      <p:sp>
        <p:nvSpPr>
          <p:cNvPr id="8" name="TextBox 7"/>
          <p:cNvSpPr txBox="1"/>
          <p:nvPr/>
        </p:nvSpPr>
        <p:spPr>
          <a:xfrm>
            <a:off x="615808" y="4009249"/>
            <a:ext cx="11332553" cy="2554545"/>
          </a:xfrm>
          <a:prstGeom prst="rect">
            <a:avLst/>
          </a:prstGeom>
          <a:noFill/>
        </p:spPr>
        <p:txBody>
          <a:bodyPr wrap="square" rtlCol="0">
            <a:spAutoFit/>
          </a:bodyPr>
          <a:lstStyle/>
          <a:p>
            <a:r>
              <a:rPr lang="en-US" sz="4000" dirty="0" smtClean="0">
                <a:solidFill>
                  <a:srgbClr val="7030A0"/>
                </a:solidFill>
              </a:rPr>
              <a:t> </a:t>
            </a:r>
            <a:r>
              <a:rPr lang="en-US" sz="4000" dirty="0" smtClean="0"/>
              <a:t>Before entering ………the room, he </a:t>
            </a:r>
            <a:r>
              <a:rPr lang="en-US" sz="4000" dirty="0"/>
              <a:t>is </a:t>
            </a:r>
            <a:r>
              <a:rPr lang="en-US" sz="4000" dirty="0" smtClean="0"/>
              <a:t>put </a:t>
            </a:r>
            <a:r>
              <a:rPr lang="en-US" sz="4000" dirty="0"/>
              <a:t>…….his </a:t>
            </a:r>
            <a:r>
              <a:rPr lang="en-US" sz="4000" dirty="0" smtClean="0"/>
              <a:t>shoes. Then he sat down on a chair …………..the wall.</a:t>
            </a:r>
          </a:p>
          <a:p>
            <a:r>
              <a:rPr lang="en-US" sz="4000" dirty="0" smtClean="0"/>
              <a:t>In the mean time a man knocked …….the door who lived ……….a village belong to him.</a:t>
            </a:r>
            <a:endParaRPr lang="en-US" sz="4000" dirty="0"/>
          </a:p>
        </p:txBody>
      </p:sp>
      <p:sp>
        <p:nvSpPr>
          <p:cNvPr id="9" name="TextBox 8"/>
          <p:cNvSpPr txBox="1"/>
          <p:nvPr/>
        </p:nvSpPr>
        <p:spPr>
          <a:xfrm>
            <a:off x="4761411" y="2049980"/>
            <a:ext cx="1097280" cy="707886"/>
          </a:xfrm>
          <a:prstGeom prst="rect">
            <a:avLst/>
          </a:prstGeom>
          <a:noFill/>
        </p:spPr>
        <p:txBody>
          <a:bodyPr wrap="square" rtlCol="0">
            <a:spAutoFit/>
          </a:bodyPr>
          <a:lstStyle/>
          <a:p>
            <a:r>
              <a:rPr lang="en-US" sz="4000" dirty="0" smtClean="0"/>
              <a:t>into</a:t>
            </a:r>
            <a:endParaRPr lang="en-US" sz="4000" dirty="0"/>
          </a:p>
        </p:txBody>
      </p:sp>
      <p:sp>
        <p:nvSpPr>
          <p:cNvPr id="10" name="TextBox 9"/>
          <p:cNvSpPr txBox="1"/>
          <p:nvPr/>
        </p:nvSpPr>
        <p:spPr>
          <a:xfrm>
            <a:off x="2285999" y="2097111"/>
            <a:ext cx="1045029" cy="707886"/>
          </a:xfrm>
          <a:prstGeom prst="rect">
            <a:avLst/>
          </a:prstGeom>
          <a:noFill/>
        </p:spPr>
        <p:txBody>
          <a:bodyPr wrap="square" rtlCol="0">
            <a:spAutoFit/>
          </a:bodyPr>
          <a:lstStyle/>
          <a:p>
            <a:r>
              <a:rPr lang="en-US" sz="4000" dirty="0" smtClean="0"/>
              <a:t>off</a:t>
            </a:r>
            <a:endParaRPr lang="en-US" sz="4000" dirty="0"/>
          </a:p>
        </p:txBody>
      </p:sp>
      <p:sp>
        <p:nvSpPr>
          <p:cNvPr id="11" name="TextBox 10"/>
          <p:cNvSpPr txBox="1"/>
          <p:nvPr/>
        </p:nvSpPr>
        <p:spPr>
          <a:xfrm>
            <a:off x="3076302" y="2085755"/>
            <a:ext cx="1685109" cy="707886"/>
          </a:xfrm>
          <a:prstGeom prst="rect">
            <a:avLst/>
          </a:prstGeom>
          <a:noFill/>
        </p:spPr>
        <p:txBody>
          <a:bodyPr wrap="square" rtlCol="0">
            <a:spAutoFit/>
          </a:bodyPr>
          <a:lstStyle/>
          <a:p>
            <a:r>
              <a:rPr lang="en-US" sz="4000" dirty="0" smtClean="0"/>
              <a:t>beside</a:t>
            </a:r>
            <a:endParaRPr lang="en-US" sz="4000" dirty="0"/>
          </a:p>
        </p:txBody>
      </p:sp>
      <p:sp>
        <p:nvSpPr>
          <p:cNvPr id="12" name="TextBox 11"/>
          <p:cNvSpPr txBox="1"/>
          <p:nvPr/>
        </p:nvSpPr>
        <p:spPr>
          <a:xfrm>
            <a:off x="5858691" y="2046924"/>
            <a:ext cx="1058092" cy="707886"/>
          </a:xfrm>
          <a:prstGeom prst="rect">
            <a:avLst/>
          </a:prstGeom>
          <a:noFill/>
        </p:spPr>
        <p:txBody>
          <a:bodyPr wrap="square" rtlCol="0">
            <a:spAutoFit/>
          </a:bodyPr>
          <a:lstStyle/>
          <a:p>
            <a:r>
              <a:rPr lang="en-US" sz="4000" dirty="0" smtClean="0"/>
              <a:t>at</a:t>
            </a:r>
            <a:endParaRPr lang="en-US" sz="4000" dirty="0"/>
          </a:p>
        </p:txBody>
      </p:sp>
      <p:sp>
        <p:nvSpPr>
          <p:cNvPr id="13" name="TextBox 12"/>
          <p:cNvSpPr txBox="1"/>
          <p:nvPr/>
        </p:nvSpPr>
        <p:spPr>
          <a:xfrm>
            <a:off x="6820891" y="2073581"/>
            <a:ext cx="703315" cy="707886"/>
          </a:xfrm>
          <a:prstGeom prst="rect">
            <a:avLst/>
          </a:prstGeom>
          <a:noFill/>
        </p:spPr>
        <p:txBody>
          <a:bodyPr wrap="square" rtlCol="0">
            <a:spAutoFit/>
          </a:bodyPr>
          <a:lstStyle/>
          <a:p>
            <a:r>
              <a:rPr lang="en-US" sz="4000" dirty="0" smtClean="0"/>
              <a:t>in</a:t>
            </a:r>
            <a:endParaRPr lang="en-US" sz="4000" dirty="0"/>
          </a:p>
        </p:txBody>
      </p:sp>
    </p:spTree>
    <p:extLst>
      <p:ext uri="{BB962C8B-B14F-4D97-AF65-F5344CB8AC3E}">
        <p14:creationId xmlns:p14="http://schemas.microsoft.com/office/powerpoint/2010/main" val="18810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2253 0.10533 L -0.04506 0.26181 " pathEditMode="relative" rAng="0" ptsTypes="AA">
                                      <p:cBhvr>
                                        <p:cTn id="6" dur="2000" fill="hold"/>
                                        <p:tgtEl>
                                          <p:spTgt spid="9"/>
                                        </p:tgtEl>
                                        <p:attrNameLst>
                                          <p:attrName>ppt_x</p:attrName>
                                          <p:attrName>ppt_y</p:attrName>
                                        </p:attrNameLst>
                                      </p:cBhvr>
                                      <p:rCtr x="-1133" y="7824"/>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22 0.10648 L 0.58776 0.25069 " pathEditMode="relative" rAng="0" ptsTypes="AA">
                                      <p:cBhvr>
                                        <p:cTn id="10" dur="2000" fill="hold"/>
                                        <p:tgtEl>
                                          <p:spTgt spid="10"/>
                                        </p:tgtEl>
                                        <p:attrNameLst>
                                          <p:attrName>ppt_x</p:attrName>
                                          <p:attrName>ppt_y</p:attrName>
                                        </p:attrNameLst>
                                      </p:cBhvr>
                                      <p:rCtr x="28281" y="71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2.96296E-6 L 0.40326 0.35277 " pathEditMode="relative" rAng="0" ptsTypes="AA">
                                      <p:cBhvr>
                                        <p:cTn id="14" dur="2000" fill="hold"/>
                                        <p:tgtEl>
                                          <p:spTgt spid="11"/>
                                        </p:tgtEl>
                                        <p:attrNameLst>
                                          <p:attrName>ppt_x</p:attrName>
                                          <p:attrName>ppt_y</p:attrName>
                                        </p:attrNameLst>
                                      </p:cBhvr>
                                      <p:rCtr x="20156" y="17639"/>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1576 0.09722 L 0.1289 0.44583 " pathEditMode="relative" rAng="0" ptsTypes="AA">
                                      <p:cBhvr>
                                        <p:cTn id="18" dur="2000" fill="hold"/>
                                        <p:tgtEl>
                                          <p:spTgt spid="12"/>
                                        </p:tgtEl>
                                        <p:attrNameLst>
                                          <p:attrName>ppt_x</p:attrName>
                                          <p:attrName>ppt_y</p:attrName>
                                        </p:attrNameLst>
                                      </p:cBhvr>
                                      <p:rCtr x="7227" y="17431"/>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0.01575 0.09768 L -0.40078 0.53634 " pathEditMode="relative" rAng="0" ptsTypes="AA">
                                      <p:cBhvr>
                                        <p:cTn id="22" dur="2000" fill="hold"/>
                                        <p:tgtEl>
                                          <p:spTgt spid="13"/>
                                        </p:tgtEl>
                                        <p:attrNameLst>
                                          <p:attrName>ppt_x</p:attrName>
                                          <p:attrName>ppt_y</p:attrName>
                                        </p:attrNameLst>
                                      </p:cBhvr>
                                      <p:rCtr x="-19258" y="2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3177"/>
          <a:stretch/>
        </p:blipFill>
        <p:spPr>
          <a:xfrm>
            <a:off x="0" y="0"/>
            <a:ext cx="3619737" cy="2183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055165" y="212035"/>
            <a:ext cx="7898296" cy="6758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smtClean="0">
                <a:solidFill>
                  <a:schemeClr val="tx1"/>
                </a:solidFill>
              </a:rPr>
              <a:t>There is a cat -----------------the two lions</a:t>
            </a:r>
            <a:r>
              <a:rPr lang="en-US" dirty="0" smtClean="0">
                <a:solidFill>
                  <a:schemeClr val="tx1"/>
                </a:solidFill>
              </a:rPr>
              <a:t>.</a:t>
            </a:r>
            <a:endParaRPr lang="en-US" dirty="0"/>
          </a:p>
        </p:txBody>
      </p:sp>
      <p:sp>
        <p:nvSpPr>
          <p:cNvPr id="8" name="Rectangle 7"/>
          <p:cNvSpPr/>
          <p:nvPr/>
        </p:nvSpPr>
        <p:spPr>
          <a:xfrm>
            <a:off x="6970643" y="173398"/>
            <a:ext cx="2067339" cy="42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rPr>
              <a:t>between</a:t>
            </a:r>
            <a:endParaRPr lang="en-US" sz="3600" dirty="0">
              <a:solidFill>
                <a:schemeClr val="tx1"/>
              </a:solidFill>
            </a:endParaRPr>
          </a:p>
        </p:txBody>
      </p:sp>
      <p:sp>
        <p:nvSpPr>
          <p:cNvPr id="9" name="Rectangle 8"/>
          <p:cNvSpPr/>
          <p:nvPr/>
        </p:nvSpPr>
        <p:spPr>
          <a:xfrm>
            <a:off x="4516009" y="887896"/>
            <a:ext cx="6005683" cy="646331"/>
          </a:xfrm>
          <a:prstGeom prst="rect">
            <a:avLst/>
          </a:prstGeom>
        </p:spPr>
        <p:txBody>
          <a:bodyPr wrap="none">
            <a:spAutoFit/>
          </a:bodyPr>
          <a:lstStyle/>
          <a:p>
            <a:r>
              <a:rPr lang="en-US" sz="3600" dirty="0"/>
              <a:t>Between –</a:t>
            </a:r>
            <a:r>
              <a:rPr lang="en-US" sz="3600" dirty="0">
                <a:solidFill>
                  <a:srgbClr val="C00000"/>
                </a:solidFill>
              </a:rPr>
              <a:t> </a:t>
            </a:r>
            <a:r>
              <a:rPr lang="en-US" sz="3600" dirty="0"/>
              <a:t>two  persons/things</a:t>
            </a:r>
          </a:p>
        </p:txBody>
      </p:sp>
      <p:grpSp>
        <p:nvGrpSpPr>
          <p:cNvPr id="10" name="Group 9"/>
          <p:cNvGrpSpPr/>
          <p:nvPr/>
        </p:nvGrpSpPr>
        <p:grpSpPr>
          <a:xfrm>
            <a:off x="-376078" y="2331838"/>
            <a:ext cx="3773510" cy="3491903"/>
            <a:chOff x="-441900" y="841982"/>
            <a:chExt cx="5441858" cy="5458480"/>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9690" b="98837" l="0" r="100000"/>
                      </a14:imgEffect>
                    </a14:imgLayer>
                  </a14:imgProps>
                </a:ext>
                <a:ext uri="{28A0092B-C50C-407E-A947-70E740481C1C}">
                  <a14:useLocalDpi xmlns:a14="http://schemas.microsoft.com/office/drawing/2010/main" val="0"/>
                </a:ext>
              </a:extLst>
            </a:blip>
            <a:srcRect t="25868" r="7486" b="6471"/>
            <a:stretch/>
          </p:blipFill>
          <p:spPr>
            <a:xfrm>
              <a:off x="664695" y="3111479"/>
              <a:ext cx="2643572" cy="166273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847" y="3128162"/>
              <a:ext cx="2500111" cy="265059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775" y="1180883"/>
              <a:ext cx="2500111" cy="265059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24" y="882639"/>
              <a:ext cx="2500111" cy="265059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00" y="3184200"/>
              <a:ext cx="2500111" cy="265059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67" y="3649872"/>
              <a:ext cx="2500111" cy="265059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68" y="841982"/>
              <a:ext cx="2500111" cy="2650590"/>
            </a:xfrm>
            <a:prstGeom prst="rect">
              <a:avLst/>
            </a:prstGeom>
            <a:ln>
              <a:noFill/>
            </a:ln>
            <a:effectLst>
              <a:outerShdw blurRad="292100" dist="139700" dir="2700000" algn="tl" rotWithShape="0">
                <a:srgbClr val="333333">
                  <a:alpha val="65000"/>
                </a:srgbClr>
              </a:outerShdw>
            </a:effectLst>
          </p:spPr>
        </p:pic>
      </p:grpSp>
      <p:sp>
        <p:nvSpPr>
          <p:cNvPr id="18" name="Rectangle 17"/>
          <p:cNvSpPr/>
          <p:nvPr/>
        </p:nvSpPr>
        <p:spPr>
          <a:xfrm>
            <a:off x="2837229" y="3926926"/>
            <a:ext cx="7898296" cy="6758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smtClean="0">
                <a:solidFill>
                  <a:schemeClr val="tx1"/>
                </a:solidFill>
              </a:rPr>
              <a:t>There is a tiger -----------------the cats</a:t>
            </a:r>
            <a:r>
              <a:rPr lang="en-US" dirty="0" smtClean="0">
                <a:solidFill>
                  <a:schemeClr val="tx1"/>
                </a:solidFill>
              </a:rPr>
              <a:t>.</a:t>
            </a:r>
            <a:endParaRPr lang="en-US" dirty="0"/>
          </a:p>
        </p:txBody>
      </p:sp>
      <p:sp>
        <p:nvSpPr>
          <p:cNvPr id="19" name="Rectangle 18"/>
          <p:cNvSpPr/>
          <p:nvPr/>
        </p:nvSpPr>
        <p:spPr>
          <a:xfrm>
            <a:off x="6371398" y="3756009"/>
            <a:ext cx="2067339" cy="42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r>
              <a:rPr lang="en-US" sz="3600" dirty="0" smtClean="0">
                <a:solidFill>
                  <a:schemeClr val="tx1"/>
                </a:solidFill>
              </a:rPr>
              <a:t>among</a:t>
            </a:r>
            <a:endParaRPr lang="en-US" sz="3600" dirty="0">
              <a:solidFill>
                <a:schemeClr val="tx1"/>
              </a:solidFill>
            </a:endParaRPr>
          </a:p>
        </p:txBody>
      </p:sp>
      <p:sp>
        <p:nvSpPr>
          <p:cNvPr id="20" name="Rectangle 19"/>
          <p:cNvSpPr/>
          <p:nvPr/>
        </p:nvSpPr>
        <p:spPr>
          <a:xfrm>
            <a:off x="3619737" y="4825049"/>
            <a:ext cx="7570662" cy="646331"/>
          </a:xfrm>
          <a:prstGeom prst="rect">
            <a:avLst/>
          </a:prstGeom>
        </p:spPr>
        <p:txBody>
          <a:bodyPr wrap="none">
            <a:spAutoFit/>
          </a:bodyPr>
          <a:lstStyle/>
          <a:p>
            <a:r>
              <a:rPr lang="en-US" sz="3600" dirty="0"/>
              <a:t>Among-</a:t>
            </a:r>
            <a:r>
              <a:rPr lang="en-US" sz="3600" dirty="0">
                <a:solidFill>
                  <a:srgbClr val="C00000"/>
                </a:solidFill>
              </a:rPr>
              <a:t> </a:t>
            </a:r>
            <a:r>
              <a:rPr lang="en-US" sz="3600" dirty="0"/>
              <a:t>more than two persons/things.</a:t>
            </a:r>
          </a:p>
        </p:txBody>
      </p:sp>
    </p:spTree>
    <p:extLst>
      <p:ext uri="{BB962C8B-B14F-4D97-AF65-F5344CB8AC3E}">
        <p14:creationId xmlns:p14="http://schemas.microsoft.com/office/powerpoint/2010/main" val="22470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8"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grpSp>
        <p:nvGrpSpPr>
          <p:cNvPr id="5" name="Group 4"/>
          <p:cNvGrpSpPr/>
          <p:nvPr/>
        </p:nvGrpSpPr>
        <p:grpSpPr>
          <a:xfrm>
            <a:off x="228599" y="544349"/>
            <a:ext cx="1815737" cy="1051559"/>
            <a:chOff x="7308668" y="1680817"/>
            <a:chExt cx="1815737" cy="1051559"/>
          </a:xfrm>
        </p:grpSpPr>
        <p:sp>
          <p:nvSpPr>
            <p:cNvPr id="7" name="Oval 6"/>
            <p:cNvSpPr/>
            <p:nvPr/>
          </p:nvSpPr>
          <p:spPr>
            <a:xfrm>
              <a:off x="8588825" y="2177204"/>
              <a:ext cx="444138" cy="4441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06639" y="2177205"/>
              <a:ext cx="444138" cy="4441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7308668" y="1680817"/>
              <a:ext cx="1815737" cy="718457"/>
            </a:xfrm>
            <a:prstGeom prst="snip1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04609" y="2288239"/>
              <a:ext cx="444138" cy="4441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41078" y="2177204"/>
              <a:ext cx="444138" cy="4441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26678" y="1737453"/>
              <a:ext cx="281938" cy="3842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72844" y="1718946"/>
              <a:ext cx="248196" cy="675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88825" y="1761930"/>
              <a:ext cx="257994" cy="33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29345" y="1740718"/>
              <a:ext cx="281938" cy="3842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8606788" y="1835454"/>
              <a:ext cx="222068" cy="226423"/>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582498" y="-158230"/>
            <a:ext cx="4002314" cy="3592286"/>
            <a:chOff x="4101737" y="1306286"/>
            <a:chExt cx="2521131" cy="3592286"/>
          </a:xfrm>
        </p:grpSpPr>
        <p:sp>
          <p:nvSpPr>
            <p:cNvPr id="18" name="Oval 17"/>
            <p:cNvSpPr/>
            <p:nvPr/>
          </p:nvSpPr>
          <p:spPr>
            <a:xfrm rot="21327780">
              <a:off x="4101737" y="1306286"/>
              <a:ext cx="2521131" cy="2704454"/>
            </a:xfrm>
            <a:prstGeom prst="ellipse">
              <a:avLst/>
            </a:prstGeom>
            <a:noFill/>
            <a:ln>
              <a:solidFill>
                <a:srgbClr val="FF0000"/>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238204" y="3988653"/>
              <a:ext cx="124098" cy="909919"/>
            </a:xfrm>
            <a:prstGeom prst="can">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a:off x="0" y="1484873"/>
            <a:ext cx="12192000" cy="111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21975" y="743683"/>
            <a:ext cx="7779026" cy="594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smtClean="0">
                <a:solidFill>
                  <a:schemeClr val="tx1"/>
                </a:solidFill>
              </a:rPr>
              <a:t>The bus is running ---------------the ring.</a:t>
            </a:r>
            <a:endParaRPr lang="en-US" sz="3600" dirty="0">
              <a:solidFill>
                <a:schemeClr val="tx1"/>
              </a:solidFill>
            </a:endParaRPr>
          </a:p>
        </p:txBody>
      </p:sp>
      <p:sp>
        <p:nvSpPr>
          <p:cNvPr id="22" name="Rectangle 21"/>
          <p:cNvSpPr/>
          <p:nvPr/>
        </p:nvSpPr>
        <p:spPr>
          <a:xfrm>
            <a:off x="8063948" y="582478"/>
            <a:ext cx="1815547" cy="45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 through</a:t>
            </a:r>
            <a:endParaRPr lang="en-US" sz="3600" dirty="0">
              <a:solidFill>
                <a:schemeClr val="tx1"/>
              </a:solidFill>
            </a:endParaRPr>
          </a:p>
        </p:txBody>
      </p:sp>
      <p:sp>
        <p:nvSpPr>
          <p:cNvPr id="23" name="Flowchart: Connector 22"/>
          <p:cNvSpPr/>
          <p:nvPr/>
        </p:nvSpPr>
        <p:spPr>
          <a:xfrm>
            <a:off x="1314301" y="4380283"/>
            <a:ext cx="1516713" cy="1232452"/>
          </a:xfrm>
          <a:prstGeom prst="flowChartConnector">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200" dirty="0" smtClean="0"/>
              <a:t>sun</a:t>
            </a:r>
            <a:endParaRPr lang="en-US" sz="3200" dirty="0"/>
          </a:p>
        </p:txBody>
      </p:sp>
      <p:sp>
        <p:nvSpPr>
          <p:cNvPr id="24" name="Flowchart: Connector 23"/>
          <p:cNvSpPr/>
          <p:nvPr/>
        </p:nvSpPr>
        <p:spPr>
          <a:xfrm>
            <a:off x="379578" y="3505639"/>
            <a:ext cx="3578087" cy="29817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615832" y="3359396"/>
            <a:ext cx="945555" cy="787997"/>
          </a:xfrm>
          <a:prstGeom prst="flowChartConnector">
            <a:avLst/>
          </a:prstGeom>
          <a:blipFill>
            <a:blip r:embed="rId2">
              <a:extLst>
                <a:ext uri="{BEBA8EAE-BF5A-486C-A8C5-ECC9F3942E4B}">
                  <a14:imgProps xmlns:a14="http://schemas.microsoft.com/office/drawing/2010/main">
                    <a14:imgLayer r:embed="rId3">
                      <a14:imgEffect>
                        <a14:artisticChalkSketch/>
                      </a14:imgEffect>
                      <a14:imgEffect>
                        <a14:brightnessContrast bright="40000" contrast="-20000"/>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earth</a:t>
            </a:r>
            <a:endParaRPr lang="en-US" sz="1600" dirty="0">
              <a:solidFill>
                <a:srgbClr val="FF0000"/>
              </a:solidFill>
            </a:endParaRPr>
          </a:p>
        </p:txBody>
      </p:sp>
      <p:sp>
        <p:nvSpPr>
          <p:cNvPr id="26" name="Rectangle 25"/>
          <p:cNvSpPr/>
          <p:nvPr/>
        </p:nvSpPr>
        <p:spPr>
          <a:xfrm>
            <a:off x="4412974" y="4525617"/>
            <a:ext cx="7779026" cy="594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dirty="0" smtClean="0">
                <a:solidFill>
                  <a:schemeClr val="tx1"/>
                </a:solidFill>
              </a:rPr>
              <a:t>The sun is moving ---------------the sun.</a:t>
            </a:r>
            <a:endParaRPr lang="en-US" sz="3600" dirty="0">
              <a:solidFill>
                <a:schemeClr val="tx1"/>
              </a:solidFill>
            </a:endParaRPr>
          </a:p>
        </p:txBody>
      </p:sp>
      <p:sp>
        <p:nvSpPr>
          <p:cNvPr id="27" name="Rectangle 26"/>
          <p:cNvSpPr/>
          <p:nvPr/>
        </p:nvSpPr>
        <p:spPr>
          <a:xfrm>
            <a:off x="8302487" y="4372186"/>
            <a:ext cx="1815547" cy="45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round</a:t>
            </a:r>
            <a:endParaRPr lang="en-US" sz="3600" dirty="0">
              <a:solidFill>
                <a:schemeClr val="tx1"/>
              </a:solidFill>
            </a:endParaRPr>
          </a:p>
        </p:txBody>
      </p:sp>
    </p:spTree>
    <p:extLst>
      <p:ext uri="{BB962C8B-B14F-4D97-AF65-F5344CB8AC3E}">
        <p14:creationId xmlns:p14="http://schemas.microsoft.com/office/powerpoint/2010/main" val="294039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8.33333E-7 1.48148E-6 L 0.84479 0.02754 " pathEditMode="relative" rAng="0" ptsTypes="AA">
                                      <p:cBhvr>
                                        <p:cTn id="17" dur="2000" fill="hold"/>
                                        <p:tgtEl>
                                          <p:spTgt spid="5"/>
                                        </p:tgtEl>
                                        <p:attrNameLst>
                                          <p:attrName>ppt_x</p:attrName>
                                          <p:attrName>ppt_y</p:attrName>
                                        </p:attrNameLst>
                                      </p:cBhvr>
                                      <p:rCtr x="42240" y="1366"/>
                                    </p:animMotion>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path" presetSubtype="0" repeatCount="indefinite" fill="hold" grpId="0" nodeType="clickEffect">
                                  <p:stCondLst>
                                    <p:cond delay="3000"/>
                                  </p:stCondLst>
                                  <p:endCondLst>
                                    <p:cond evt="onNext" delay="0">
                                      <p:tgtEl>
                                        <p:sldTgt/>
                                      </p:tgtEl>
                                    </p:cond>
                                  </p:endCondLst>
                                  <p:childTnLst>
                                    <p:animMotion origin="layout" path="M -0.07318 -0.0456 C 0.00768 -0.0456 0.07356 0.05139 0.07356 0.17176 C 0.07356 0.29144 0.00768 0.38935 -0.07318 0.38935 C -0.1543 0.38935 -0.21993 0.29144 -0.21993 0.17176 C -0.21993 0.05139 -0.1543 -0.0456 -0.07318 -0.0456 Z " pathEditMode="relative" rAng="0" ptsTypes="AAAAA">
                                      <p:cBhvr>
                                        <p:cTn id="32" dur="500" fill="hold"/>
                                        <p:tgtEl>
                                          <p:spTgt spid="25"/>
                                        </p:tgtEl>
                                        <p:attrNameLst>
                                          <p:attrName>ppt_x</p:attrName>
                                          <p:attrName>ppt_y</p:attrName>
                                        </p:attrNameLst>
                                      </p:cBhvr>
                                      <p:rCtr x="0" y="21736"/>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24" y="950100"/>
            <a:ext cx="12192000"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85"/>
            <a:ext cx="24193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730" y="113886"/>
            <a:ext cx="2190750" cy="2152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8860" y="33337"/>
            <a:ext cx="2538618" cy="2233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858" y="73610"/>
            <a:ext cx="2133600" cy="216652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6988" y="113886"/>
            <a:ext cx="1914525" cy="2152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0" y="2377440"/>
            <a:ext cx="2538091" cy="1938992"/>
          </a:xfrm>
          <a:prstGeom prst="rect">
            <a:avLst/>
          </a:prstGeom>
          <a:noFill/>
        </p:spPr>
        <p:txBody>
          <a:bodyPr wrap="square" rtlCol="0">
            <a:spAutoFit/>
          </a:bodyPr>
          <a:lstStyle/>
          <a:p>
            <a:r>
              <a:rPr lang="en-US" sz="4000" dirty="0" smtClean="0"/>
              <a:t>The boy is going ……school</a:t>
            </a:r>
            <a:r>
              <a:rPr lang="en-US" dirty="0" smtClean="0"/>
              <a:t>.</a:t>
            </a:r>
            <a:endParaRPr lang="en-US" dirty="0"/>
          </a:p>
        </p:txBody>
      </p:sp>
      <p:sp>
        <p:nvSpPr>
          <p:cNvPr id="12" name="TextBox 11"/>
          <p:cNvSpPr txBox="1"/>
          <p:nvPr/>
        </p:nvSpPr>
        <p:spPr>
          <a:xfrm>
            <a:off x="2588730" y="2390503"/>
            <a:ext cx="2360129" cy="1692771"/>
          </a:xfrm>
          <a:prstGeom prst="rect">
            <a:avLst/>
          </a:prstGeom>
          <a:noFill/>
        </p:spPr>
        <p:txBody>
          <a:bodyPr wrap="square" rtlCol="0">
            <a:spAutoFit/>
          </a:bodyPr>
          <a:lstStyle/>
          <a:p>
            <a:r>
              <a:rPr lang="en-US" sz="3200" dirty="0"/>
              <a:t>The boy is </a:t>
            </a:r>
            <a:r>
              <a:rPr lang="en-US" sz="3200" dirty="0" smtClean="0"/>
              <a:t>going……</a:t>
            </a:r>
          </a:p>
          <a:p>
            <a:r>
              <a:rPr lang="en-US" sz="3200" dirty="0"/>
              <a:t>t</a:t>
            </a:r>
            <a:r>
              <a:rPr lang="en-US" sz="3200" dirty="0" smtClean="0"/>
              <a:t>he school</a:t>
            </a:r>
            <a:r>
              <a:rPr lang="en-US" sz="4000" dirty="0"/>
              <a:t>.</a:t>
            </a:r>
          </a:p>
        </p:txBody>
      </p:sp>
      <p:sp>
        <p:nvSpPr>
          <p:cNvPr id="13" name="TextBox 12"/>
          <p:cNvSpPr txBox="1"/>
          <p:nvPr/>
        </p:nvSpPr>
        <p:spPr>
          <a:xfrm>
            <a:off x="4948861" y="2521131"/>
            <a:ext cx="2383442" cy="2554545"/>
          </a:xfrm>
          <a:prstGeom prst="rect">
            <a:avLst/>
          </a:prstGeom>
          <a:noFill/>
        </p:spPr>
        <p:txBody>
          <a:bodyPr wrap="square" rtlCol="0">
            <a:spAutoFit/>
          </a:bodyPr>
          <a:lstStyle/>
          <a:p>
            <a:r>
              <a:rPr lang="en-US" sz="4000" dirty="0" smtClean="0"/>
              <a:t>I know nothing …….  .the old hero.</a:t>
            </a:r>
            <a:endParaRPr lang="en-US" dirty="0"/>
          </a:p>
        </p:txBody>
      </p:sp>
      <p:sp>
        <p:nvSpPr>
          <p:cNvPr id="14" name="TextBox 13"/>
          <p:cNvSpPr txBox="1"/>
          <p:nvPr/>
        </p:nvSpPr>
        <p:spPr>
          <a:xfrm>
            <a:off x="7407163" y="2547741"/>
            <a:ext cx="2486539" cy="1362790"/>
          </a:xfrm>
          <a:prstGeom prst="rect">
            <a:avLst/>
          </a:prstGeom>
          <a:noFill/>
        </p:spPr>
        <p:txBody>
          <a:bodyPr wrap="square" rtlCol="0">
            <a:spAutoFit/>
          </a:bodyPr>
          <a:lstStyle/>
          <a:p>
            <a:r>
              <a:rPr lang="en-US" sz="4000" dirty="0"/>
              <a:t>W</a:t>
            </a:r>
            <a:r>
              <a:rPr lang="en-US" sz="4000" dirty="0" smtClean="0"/>
              <a:t>e write ………pen</a:t>
            </a:r>
            <a:r>
              <a:rPr lang="en-US" dirty="0" smtClean="0"/>
              <a:t>.</a:t>
            </a:r>
            <a:endParaRPr lang="en-US" dirty="0"/>
          </a:p>
        </p:txBody>
      </p:sp>
      <p:sp>
        <p:nvSpPr>
          <p:cNvPr id="15" name="TextBox 14"/>
          <p:cNvSpPr txBox="1"/>
          <p:nvPr/>
        </p:nvSpPr>
        <p:spPr>
          <a:xfrm>
            <a:off x="9790458" y="2521131"/>
            <a:ext cx="2141055" cy="1754326"/>
          </a:xfrm>
          <a:prstGeom prst="rect">
            <a:avLst/>
          </a:prstGeom>
          <a:noFill/>
        </p:spPr>
        <p:txBody>
          <a:bodyPr wrap="square" rtlCol="0">
            <a:spAutoFit/>
          </a:bodyPr>
          <a:lstStyle/>
          <a:p>
            <a:r>
              <a:rPr lang="en-US" sz="3600" dirty="0" smtClean="0"/>
              <a:t>Football is played……the boy.</a:t>
            </a:r>
            <a:endParaRPr lang="en-US" sz="3600" dirty="0"/>
          </a:p>
        </p:txBody>
      </p:sp>
      <p:sp>
        <p:nvSpPr>
          <p:cNvPr id="16" name="TextBox 15"/>
          <p:cNvSpPr txBox="1"/>
          <p:nvPr/>
        </p:nvSpPr>
        <p:spPr>
          <a:xfrm>
            <a:off x="75120" y="4429345"/>
            <a:ext cx="1529554" cy="2308324"/>
          </a:xfrm>
          <a:prstGeom prst="rect">
            <a:avLst/>
          </a:prstGeom>
          <a:solidFill>
            <a:schemeClr val="tx2">
              <a:lumMod val="10000"/>
              <a:lumOff val="90000"/>
            </a:schemeClr>
          </a:solidFill>
        </p:spPr>
        <p:txBody>
          <a:bodyPr wrap="square" rtlCol="0">
            <a:spAutoFit/>
          </a:bodyPr>
          <a:lstStyle/>
          <a:p>
            <a:r>
              <a:rPr lang="en-US" sz="3600" dirty="0" smtClean="0"/>
              <a:t>Goal/ target is</a:t>
            </a:r>
          </a:p>
          <a:p>
            <a:r>
              <a:rPr lang="en-US" sz="3600" dirty="0" smtClean="0"/>
              <a:t>school</a:t>
            </a:r>
            <a:endParaRPr lang="en-US" sz="3600" dirty="0"/>
          </a:p>
        </p:txBody>
      </p:sp>
      <p:sp>
        <p:nvSpPr>
          <p:cNvPr id="17" name="TextBox 16"/>
          <p:cNvSpPr txBox="1"/>
          <p:nvPr/>
        </p:nvSpPr>
        <p:spPr>
          <a:xfrm>
            <a:off x="2602517" y="4505191"/>
            <a:ext cx="1460312" cy="2308324"/>
          </a:xfrm>
          <a:prstGeom prst="rect">
            <a:avLst/>
          </a:prstGeom>
          <a:solidFill>
            <a:schemeClr val="bg1"/>
          </a:solidFill>
        </p:spPr>
        <p:txBody>
          <a:bodyPr wrap="square" rtlCol="0">
            <a:spAutoFit/>
          </a:bodyPr>
          <a:lstStyle/>
          <a:p>
            <a:r>
              <a:rPr lang="en-US" sz="3600" dirty="0"/>
              <a:t>Goal</a:t>
            </a:r>
            <a:r>
              <a:rPr lang="en-US" sz="3600" dirty="0" smtClean="0"/>
              <a:t>/ target is not</a:t>
            </a:r>
            <a:endParaRPr lang="en-US" sz="3600" dirty="0"/>
          </a:p>
          <a:p>
            <a:r>
              <a:rPr lang="en-US" sz="3600" dirty="0"/>
              <a:t>school</a:t>
            </a:r>
          </a:p>
        </p:txBody>
      </p:sp>
      <p:sp>
        <p:nvSpPr>
          <p:cNvPr id="18" name="TextBox 17"/>
          <p:cNvSpPr txBox="1"/>
          <p:nvPr/>
        </p:nvSpPr>
        <p:spPr>
          <a:xfrm>
            <a:off x="7875580" y="4585689"/>
            <a:ext cx="1371600" cy="1754326"/>
          </a:xfrm>
          <a:prstGeom prst="rect">
            <a:avLst/>
          </a:prstGeom>
          <a:solidFill>
            <a:schemeClr val="bg1"/>
          </a:solidFill>
        </p:spPr>
        <p:txBody>
          <a:bodyPr wrap="square" rtlCol="0">
            <a:spAutoFit/>
          </a:bodyPr>
          <a:lstStyle/>
          <a:p>
            <a:r>
              <a:rPr lang="en-US" sz="3600" dirty="0" smtClean="0"/>
              <a:t>With for things</a:t>
            </a:r>
            <a:endParaRPr lang="en-US" sz="3600" dirty="0"/>
          </a:p>
        </p:txBody>
      </p:sp>
      <p:sp>
        <p:nvSpPr>
          <p:cNvPr id="19" name="TextBox 18"/>
          <p:cNvSpPr txBox="1"/>
          <p:nvPr/>
        </p:nvSpPr>
        <p:spPr>
          <a:xfrm>
            <a:off x="10215720" y="4824047"/>
            <a:ext cx="1517060" cy="1200329"/>
          </a:xfrm>
          <a:prstGeom prst="rect">
            <a:avLst/>
          </a:prstGeom>
          <a:solidFill>
            <a:schemeClr val="bg1"/>
          </a:solidFill>
        </p:spPr>
        <p:txBody>
          <a:bodyPr wrap="square" rtlCol="0">
            <a:spAutoFit/>
          </a:bodyPr>
          <a:lstStyle/>
          <a:p>
            <a:r>
              <a:rPr lang="en-US" sz="3600" dirty="0" smtClean="0"/>
              <a:t>By for person</a:t>
            </a:r>
            <a:endParaRPr lang="en-US" sz="3600" dirty="0"/>
          </a:p>
        </p:txBody>
      </p:sp>
      <p:sp>
        <p:nvSpPr>
          <p:cNvPr id="20" name="TextBox 19"/>
          <p:cNvSpPr txBox="1"/>
          <p:nvPr/>
        </p:nvSpPr>
        <p:spPr>
          <a:xfrm>
            <a:off x="227561" y="3539645"/>
            <a:ext cx="732597" cy="707886"/>
          </a:xfrm>
          <a:prstGeom prst="rect">
            <a:avLst/>
          </a:prstGeom>
          <a:noFill/>
        </p:spPr>
        <p:txBody>
          <a:bodyPr wrap="square" rtlCol="0">
            <a:spAutoFit/>
          </a:bodyPr>
          <a:lstStyle/>
          <a:p>
            <a:r>
              <a:rPr lang="en-US" sz="4000" dirty="0" smtClean="0"/>
              <a:t>to</a:t>
            </a:r>
            <a:endParaRPr lang="en-US" sz="4000" dirty="0"/>
          </a:p>
        </p:txBody>
      </p:sp>
      <p:sp>
        <p:nvSpPr>
          <p:cNvPr id="21" name="TextBox 20"/>
          <p:cNvSpPr txBox="1"/>
          <p:nvPr/>
        </p:nvSpPr>
        <p:spPr>
          <a:xfrm>
            <a:off x="3587318" y="2866391"/>
            <a:ext cx="1550942" cy="584775"/>
          </a:xfrm>
          <a:prstGeom prst="rect">
            <a:avLst/>
          </a:prstGeom>
          <a:noFill/>
        </p:spPr>
        <p:txBody>
          <a:bodyPr wrap="square" rtlCol="0">
            <a:spAutoFit/>
          </a:bodyPr>
          <a:lstStyle/>
          <a:p>
            <a:r>
              <a:rPr lang="en-US" sz="3200" dirty="0" smtClean="0"/>
              <a:t>towards</a:t>
            </a:r>
            <a:endParaRPr lang="en-US" sz="3200" dirty="0"/>
          </a:p>
        </p:txBody>
      </p:sp>
      <p:sp>
        <p:nvSpPr>
          <p:cNvPr id="22" name="TextBox 21"/>
          <p:cNvSpPr txBox="1"/>
          <p:nvPr/>
        </p:nvSpPr>
        <p:spPr>
          <a:xfrm>
            <a:off x="4784807" y="3539645"/>
            <a:ext cx="1692243" cy="707886"/>
          </a:xfrm>
          <a:prstGeom prst="rect">
            <a:avLst/>
          </a:prstGeom>
          <a:noFill/>
        </p:spPr>
        <p:txBody>
          <a:bodyPr wrap="square" rtlCol="0">
            <a:spAutoFit/>
          </a:bodyPr>
          <a:lstStyle/>
          <a:p>
            <a:r>
              <a:rPr lang="en-US" sz="4000" dirty="0" smtClean="0"/>
              <a:t>about</a:t>
            </a:r>
            <a:endParaRPr lang="en-US" sz="4000" dirty="0"/>
          </a:p>
        </p:txBody>
      </p:sp>
      <p:sp>
        <p:nvSpPr>
          <p:cNvPr id="23" name="TextBox 22"/>
          <p:cNvSpPr txBox="1"/>
          <p:nvPr/>
        </p:nvSpPr>
        <p:spPr>
          <a:xfrm>
            <a:off x="7487478" y="3090517"/>
            <a:ext cx="1212272" cy="707886"/>
          </a:xfrm>
          <a:prstGeom prst="rect">
            <a:avLst/>
          </a:prstGeom>
          <a:noFill/>
        </p:spPr>
        <p:txBody>
          <a:bodyPr wrap="square" rtlCol="0">
            <a:spAutoFit/>
          </a:bodyPr>
          <a:lstStyle/>
          <a:p>
            <a:r>
              <a:rPr lang="en-US" sz="4000" dirty="0" smtClean="0"/>
              <a:t>with</a:t>
            </a:r>
            <a:endParaRPr lang="en-US" sz="4000" dirty="0"/>
          </a:p>
        </p:txBody>
      </p:sp>
      <p:sp>
        <p:nvSpPr>
          <p:cNvPr id="24" name="TextBox 23"/>
          <p:cNvSpPr txBox="1"/>
          <p:nvPr/>
        </p:nvSpPr>
        <p:spPr>
          <a:xfrm flipH="1">
            <a:off x="11266097" y="2882945"/>
            <a:ext cx="732902" cy="707886"/>
          </a:xfrm>
          <a:prstGeom prst="rect">
            <a:avLst/>
          </a:prstGeom>
          <a:noFill/>
        </p:spPr>
        <p:txBody>
          <a:bodyPr wrap="square" rtlCol="0">
            <a:spAutoFit/>
          </a:bodyPr>
          <a:lstStyle/>
          <a:p>
            <a:r>
              <a:rPr lang="en-US" sz="4000" dirty="0" smtClean="0"/>
              <a:t>by</a:t>
            </a:r>
            <a:endParaRPr lang="en-US" sz="4000" dirty="0"/>
          </a:p>
        </p:txBody>
      </p:sp>
    </p:spTree>
    <p:extLst>
      <p:ext uri="{BB962C8B-B14F-4D97-AF65-F5344CB8AC3E}">
        <p14:creationId xmlns:p14="http://schemas.microsoft.com/office/powerpoint/2010/main" val="38025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extBox 4"/>
          <p:cNvSpPr txBox="1"/>
          <p:nvPr/>
        </p:nvSpPr>
        <p:spPr>
          <a:xfrm>
            <a:off x="1247752" y="991673"/>
            <a:ext cx="10547796" cy="3631763"/>
          </a:xfrm>
          <a:prstGeom prst="rect">
            <a:avLst/>
          </a:prstGeom>
          <a:noFill/>
        </p:spPr>
        <p:txBody>
          <a:bodyPr wrap="square" rtlCol="0">
            <a:spAutoFit/>
          </a:bodyPr>
          <a:lstStyle/>
          <a:p>
            <a:r>
              <a:rPr lang="en-US" sz="4400" dirty="0" smtClean="0"/>
              <a:t>By the end of the lesson the </a:t>
            </a:r>
            <a:r>
              <a:rPr lang="en-US" sz="5400" dirty="0" smtClean="0"/>
              <a:t>S</a:t>
            </a:r>
            <a:r>
              <a:rPr lang="en-US" sz="4400" dirty="0" smtClean="0"/>
              <a:t>s will be able to-</a:t>
            </a:r>
            <a:endParaRPr lang="en-US" sz="4400" dirty="0" smtClean="0">
              <a:solidFill>
                <a:srgbClr val="7030A0"/>
              </a:solidFill>
            </a:endParaRPr>
          </a:p>
          <a:p>
            <a:pPr marL="571500" indent="-571500">
              <a:buFont typeface="Wingdings" panose="05000000000000000000" pitchFamily="2" charset="2"/>
              <a:buChar char="Ø"/>
            </a:pPr>
            <a:r>
              <a:rPr lang="en-US" sz="4400" dirty="0" smtClean="0"/>
              <a:t>Say the definition of preposition.</a:t>
            </a:r>
          </a:p>
          <a:p>
            <a:pPr marL="571500" indent="-571500">
              <a:buFont typeface="Wingdings" panose="05000000000000000000" pitchFamily="2" charset="2"/>
              <a:buChar char="Ø"/>
            </a:pPr>
            <a:r>
              <a:rPr lang="en-US" sz="4400" dirty="0" smtClean="0"/>
              <a:t>Use preposition practically in their real life situation.</a:t>
            </a:r>
          </a:p>
          <a:p>
            <a:pPr marL="571500" indent="-571500">
              <a:buFont typeface="Wingdings" panose="05000000000000000000" pitchFamily="2" charset="2"/>
              <a:buChar char="Ø"/>
            </a:pPr>
            <a:r>
              <a:rPr lang="en-US" sz="4400" dirty="0" smtClean="0"/>
              <a:t>Develop written skill using preposition.</a:t>
            </a:r>
            <a:endParaRPr lang="en-US" sz="4400" dirty="0"/>
          </a:p>
        </p:txBody>
      </p:sp>
      <p:sp>
        <p:nvSpPr>
          <p:cNvPr id="2" name="Horizontal Scroll 1"/>
          <p:cNvSpPr/>
          <p:nvPr/>
        </p:nvSpPr>
        <p:spPr>
          <a:xfrm>
            <a:off x="927279" y="115910"/>
            <a:ext cx="8525814" cy="78042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LEARNING OUTCOMES</a:t>
            </a:r>
            <a:endParaRPr lang="en-GB"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0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5">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991673"/>
            <a:ext cx="12191999"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26" name="Horizontal Scroll 25"/>
          <p:cNvSpPr/>
          <p:nvPr/>
        </p:nvSpPr>
        <p:spPr>
          <a:xfrm>
            <a:off x="1343210" y="0"/>
            <a:ext cx="9749307" cy="125403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Different use of some same prepositions</a:t>
            </a:r>
            <a:endParaRPr lang="en-US" sz="4000" dirty="0">
              <a:solidFill>
                <a:schemeClr val="tx1"/>
              </a:solidFill>
            </a:endParaRPr>
          </a:p>
        </p:txBody>
      </p:sp>
      <p:sp>
        <p:nvSpPr>
          <p:cNvPr id="27" name="TextBox 26"/>
          <p:cNvSpPr txBox="1"/>
          <p:nvPr/>
        </p:nvSpPr>
        <p:spPr>
          <a:xfrm>
            <a:off x="0" y="1897689"/>
            <a:ext cx="10136777" cy="5016758"/>
          </a:xfrm>
          <a:prstGeom prst="rect">
            <a:avLst/>
          </a:prstGeom>
          <a:noFill/>
        </p:spPr>
        <p:txBody>
          <a:bodyPr wrap="square" rtlCol="0">
            <a:spAutoFit/>
          </a:bodyPr>
          <a:lstStyle/>
          <a:p>
            <a:pPr marL="342900" indent="-342900">
              <a:buAutoNum type="arabicPeriod"/>
            </a:pPr>
            <a:r>
              <a:rPr lang="en-US" sz="3200" dirty="0" smtClean="0"/>
              <a:t>Our school will start …………Monday next.</a:t>
            </a:r>
          </a:p>
          <a:p>
            <a:pPr marL="342900" indent="-342900">
              <a:buAutoNum type="arabicPeriod"/>
            </a:pPr>
            <a:r>
              <a:rPr lang="en-US" sz="3200" dirty="0" smtClean="0"/>
              <a:t>Magura  is …………Khulna division.</a:t>
            </a:r>
          </a:p>
          <a:p>
            <a:pPr marL="342900" indent="-342900">
              <a:buAutoNum type="arabicPeriod"/>
            </a:pPr>
            <a:r>
              <a:rPr lang="en-US" sz="3200" dirty="0" smtClean="0"/>
              <a:t>We work……….day and sleep ……..night.</a:t>
            </a:r>
          </a:p>
          <a:p>
            <a:pPr marL="342900" indent="-342900">
              <a:buAutoNum type="arabicPeriod"/>
            </a:pPr>
            <a:r>
              <a:rPr lang="en-US" sz="3200" dirty="0"/>
              <a:t> T</a:t>
            </a:r>
            <a:r>
              <a:rPr lang="en-US" sz="3200" dirty="0" smtClean="0"/>
              <a:t>he boy came…..me danching.</a:t>
            </a:r>
          </a:p>
          <a:p>
            <a:pPr marL="342900" indent="-342900">
              <a:buAutoNum type="arabicPeriod"/>
            </a:pPr>
            <a:r>
              <a:rPr lang="en-US" sz="3200" dirty="0" smtClean="0"/>
              <a:t>The night is ………….  .</a:t>
            </a:r>
          </a:p>
          <a:p>
            <a:pPr marL="342900" indent="-342900">
              <a:buAutoNum type="arabicPeriod"/>
            </a:pPr>
            <a:r>
              <a:rPr lang="en-US" sz="3200" dirty="0" smtClean="0"/>
              <a:t>He goes to school …….10 am.</a:t>
            </a:r>
          </a:p>
          <a:p>
            <a:pPr marL="342900" indent="-342900">
              <a:buAutoNum type="arabicPeriod"/>
            </a:pPr>
            <a:r>
              <a:rPr lang="en-US" sz="3200" dirty="0" smtClean="0"/>
              <a:t>I go to market ………my father.</a:t>
            </a:r>
          </a:p>
          <a:p>
            <a:pPr marL="342900" indent="-342900">
              <a:buAutoNum type="arabicPeriod"/>
            </a:pPr>
            <a:r>
              <a:rPr lang="en-US" sz="3200" dirty="0"/>
              <a:t> </a:t>
            </a:r>
            <a:r>
              <a:rPr lang="en-US" sz="3200" dirty="0" smtClean="0"/>
              <a:t>He fell ………….a deep sleep.</a:t>
            </a:r>
          </a:p>
          <a:p>
            <a:pPr marL="342900" indent="-342900">
              <a:buAutoNum type="arabicPeriod"/>
            </a:pPr>
            <a:r>
              <a:rPr lang="en-US" sz="3200" dirty="0" smtClean="0"/>
              <a:t>He is ……….danger.</a:t>
            </a:r>
          </a:p>
          <a:p>
            <a:pPr marL="342900" indent="-342900">
              <a:buAutoNum type="arabicPeriod"/>
            </a:pPr>
            <a:r>
              <a:rPr lang="en-US" sz="3200" dirty="0" smtClean="0"/>
              <a:t>Man is mortal, no doubt …………..this matter.</a:t>
            </a:r>
            <a:endParaRPr lang="en-US" sz="3200" dirty="0"/>
          </a:p>
        </p:txBody>
      </p:sp>
      <p:sp>
        <p:nvSpPr>
          <p:cNvPr id="28" name="TextBox 27"/>
          <p:cNvSpPr txBox="1"/>
          <p:nvPr/>
        </p:nvSpPr>
        <p:spPr>
          <a:xfrm>
            <a:off x="403053" y="1205102"/>
            <a:ext cx="636105" cy="584775"/>
          </a:xfrm>
          <a:prstGeom prst="rect">
            <a:avLst/>
          </a:prstGeom>
          <a:noFill/>
        </p:spPr>
        <p:txBody>
          <a:bodyPr wrap="square" rtlCol="0">
            <a:spAutoFit/>
          </a:bodyPr>
          <a:lstStyle/>
          <a:p>
            <a:r>
              <a:rPr lang="en-US" sz="3200" i="1" dirty="0" smtClean="0"/>
              <a:t>on</a:t>
            </a:r>
            <a:endParaRPr lang="en-US" sz="3200" i="1" dirty="0"/>
          </a:p>
        </p:txBody>
      </p:sp>
      <p:sp>
        <p:nvSpPr>
          <p:cNvPr id="29" name="TextBox 28"/>
          <p:cNvSpPr txBox="1"/>
          <p:nvPr/>
        </p:nvSpPr>
        <p:spPr>
          <a:xfrm>
            <a:off x="1092568" y="1205101"/>
            <a:ext cx="1232452" cy="584775"/>
          </a:xfrm>
          <a:prstGeom prst="rect">
            <a:avLst/>
          </a:prstGeom>
          <a:noFill/>
        </p:spPr>
        <p:txBody>
          <a:bodyPr wrap="square" rtlCol="0">
            <a:spAutoFit/>
          </a:bodyPr>
          <a:lstStyle/>
          <a:p>
            <a:r>
              <a:rPr lang="en-US" sz="3200" i="1" dirty="0" smtClean="0"/>
              <a:t>under</a:t>
            </a:r>
            <a:endParaRPr lang="en-US" sz="3200" i="1" dirty="0"/>
          </a:p>
        </p:txBody>
      </p:sp>
      <p:sp>
        <p:nvSpPr>
          <p:cNvPr id="30" name="TextBox 29"/>
          <p:cNvSpPr txBox="1"/>
          <p:nvPr/>
        </p:nvSpPr>
        <p:spPr>
          <a:xfrm>
            <a:off x="2275493" y="1210400"/>
            <a:ext cx="666491" cy="584775"/>
          </a:xfrm>
          <a:prstGeom prst="rect">
            <a:avLst/>
          </a:prstGeom>
          <a:noFill/>
        </p:spPr>
        <p:txBody>
          <a:bodyPr wrap="square" rtlCol="0">
            <a:spAutoFit/>
          </a:bodyPr>
          <a:lstStyle/>
          <a:p>
            <a:r>
              <a:rPr lang="en-US" sz="3200" i="1" dirty="0" smtClean="0"/>
              <a:t>by</a:t>
            </a:r>
            <a:endParaRPr lang="en-US" sz="3200" i="1" dirty="0"/>
          </a:p>
        </p:txBody>
      </p:sp>
      <p:sp>
        <p:nvSpPr>
          <p:cNvPr id="31" name="TextBox 30"/>
          <p:cNvSpPr txBox="1"/>
          <p:nvPr/>
        </p:nvSpPr>
        <p:spPr>
          <a:xfrm>
            <a:off x="2941984" y="1218350"/>
            <a:ext cx="622852" cy="584775"/>
          </a:xfrm>
          <a:prstGeom prst="rect">
            <a:avLst/>
          </a:prstGeom>
          <a:noFill/>
        </p:spPr>
        <p:txBody>
          <a:bodyPr wrap="square" rtlCol="0">
            <a:spAutoFit/>
          </a:bodyPr>
          <a:lstStyle/>
          <a:p>
            <a:r>
              <a:rPr lang="en-US" sz="3200" i="1" dirty="0" smtClean="0"/>
              <a:t>at</a:t>
            </a:r>
            <a:endParaRPr lang="en-US" sz="3200" i="1" dirty="0"/>
          </a:p>
        </p:txBody>
      </p:sp>
      <p:sp>
        <p:nvSpPr>
          <p:cNvPr id="32" name="TextBox 31"/>
          <p:cNvSpPr txBox="1"/>
          <p:nvPr/>
        </p:nvSpPr>
        <p:spPr>
          <a:xfrm>
            <a:off x="3455296" y="1205101"/>
            <a:ext cx="636104" cy="584775"/>
          </a:xfrm>
          <a:prstGeom prst="rect">
            <a:avLst/>
          </a:prstGeom>
          <a:noFill/>
        </p:spPr>
        <p:txBody>
          <a:bodyPr wrap="square" rtlCol="0">
            <a:spAutoFit/>
          </a:bodyPr>
          <a:lstStyle/>
          <a:p>
            <a:r>
              <a:rPr lang="en-US" sz="3200" i="1" dirty="0" smtClean="0"/>
              <a:t>to</a:t>
            </a:r>
            <a:endParaRPr lang="en-US" sz="3200" i="1" dirty="0"/>
          </a:p>
        </p:txBody>
      </p:sp>
      <p:sp>
        <p:nvSpPr>
          <p:cNvPr id="33" name="TextBox 32"/>
          <p:cNvSpPr txBox="1"/>
          <p:nvPr/>
        </p:nvSpPr>
        <p:spPr>
          <a:xfrm>
            <a:off x="3955396" y="1205101"/>
            <a:ext cx="1014170" cy="584775"/>
          </a:xfrm>
          <a:prstGeom prst="rect">
            <a:avLst/>
          </a:prstGeom>
          <a:noFill/>
        </p:spPr>
        <p:txBody>
          <a:bodyPr wrap="square" rtlCol="0">
            <a:spAutoFit/>
          </a:bodyPr>
          <a:lstStyle/>
          <a:p>
            <a:r>
              <a:rPr lang="en-US" sz="3200" i="1" dirty="0" smtClean="0"/>
              <a:t>over</a:t>
            </a:r>
            <a:endParaRPr lang="en-US" sz="3200" i="1" dirty="0"/>
          </a:p>
        </p:txBody>
      </p:sp>
      <p:sp>
        <p:nvSpPr>
          <p:cNvPr id="34" name="TextBox 33"/>
          <p:cNvSpPr txBox="1"/>
          <p:nvPr/>
        </p:nvSpPr>
        <p:spPr>
          <a:xfrm>
            <a:off x="4844810" y="1205100"/>
            <a:ext cx="662608" cy="584775"/>
          </a:xfrm>
          <a:prstGeom prst="rect">
            <a:avLst/>
          </a:prstGeom>
          <a:noFill/>
        </p:spPr>
        <p:txBody>
          <a:bodyPr wrap="square" rtlCol="0">
            <a:spAutoFit/>
          </a:bodyPr>
          <a:lstStyle/>
          <a:p>
            <a:r>
              <a:rPr lang="en-US" sz="3200" i="1" dirty="0" smtClean="0"/>
              <a:t>at</a:t>
            </a:r>
            <a:endParaRPr lang="en-US" sz="3200" i="1" dirty="0"/>
          </a:p>
        </p:txBody>
      </p:sp>
      <p:sp>
        <p:nvSpPr>
          <p:cNvPr id="35" name="TextBox 34"/>
          <p:cNvSpPr txBox="1"/>
          <p:nvPr/>
        </p:nvSpPr>
        <p:spPr>
          <a:xfrm>
            <a:off x="5316401" y="1205099"/>
            <a:ext cx="1103772" cy="584775"/>
          </a:xfrm>
          <a:prstGeom prst="rect">
            <a:avLst/>
          </a:prstGeom>
          <a:noFill/>
        </p:spPr>
        <p:txBody>
          <a:bodyPr wrap="square" rtlCol="0">
            <a:spAutoFit/>
          </a:bodyPr>
          <a:lstStyle/>
          <a:p>
            <a:r>
              <a:rPr lang="en-US" sz="3200" i="1" dirty="0" smtClean="0"/>
              <a:t>with</a:t>
            </a:r>
            <a:endParaRPr lang="en-US" sz="3200" i="1" dirty="0"/>
          </a:p>
        </p:txBody>
      </p:sp>
      <p:sp>
        <p:nvSpPr>
          <p:cNvPr id="36" name="TextBox 35"/>
          <p:cNvSpPr txBox="1"/>
          <p:nvPr/>
        </p:nvSpPr>
        <p:spPr>
          <a:xfrm>
            <a:off x="6217864" y="1205098"/>
            <a:ext cx="950315" cy="584775"/>
          </a:xfrm>
          <a:prstGeom prst="rect">
            <a:avLst/>
          </a:prstGeom>
          <a:noFill/>
        </p:spPr>
        <p:txBody>
          <a:bodyPr wrap="square" rtlCol="0">
            <a:spAutoFit/>
          </a:bodyPr>
          <a:lstStyle/>
          <a:p>
            <a:r>
              <a:rPr lang="en-US" sz="3200" i="1" dirty="0" smtClean="0"/>
              <a:t>into</a:t>
            </a:r>
            <a:endParaRPr lang="en-US" sz="3200" i="1" dirty="0"/>
          </a:p>
        </p:txBody>
      </p:sp>
      <p:sp>
        <p:nvSpPr>
          <p:cNvPr id="37" name="TextBox 36"/>
          <p:cNvSpPr txBox="1"/>
          <p:nvPr/>
        </p:nvSpPr>
        <p:spPr>
          <a:xfrm>
            <a:off x="7020444" y="1205097"/>
            <a:ext cx="821635" cy="584775"/>
          </a:xfrm>
          <a:prstGeom prst="rect">
            <a:avLst/>
          </a:prstGeom>
          <a:noFill/>
        </p:spPr>
        <p:txBody>
          <a:bodyPr wrap="square" rtlCol="0">
            <a:spAutoFit/>
          </a:bodyPr>
          <a:lstStyle/>
          <a:p>
            <a:r>
              <a:rPr lang="en-US" sz="3200" i="1" dirty="0" smtClean="0"/>
              <a:t>in</a:t>
            </a:r>
            <a:endParaRPr lang="en-US" sz="3200" i="1" dirty="0"/>
          </a:p>
        </p:txBody>
      </p:sp>
      <p:sp>
        <p:nvSpPr>
          <p:cNvPr id="38" name="TextBox 37"/>
          <p:cNvSpPr txBox="1"/>
          <p:nvPr/>
        </p:nvSpPr>
        <p:spPr>
          <a:xfrm>
            <a:off x="7521748" y="1191844"/>
            <a:ext cx="1401522" cy="584775"/>
          </a:xfrm>
          <a:prstGeom prst="rect">
            <a:avLst/>
          </a:prstGeom>
          <a:noFill/>
        </p:spPr>
        <p:txBody>
          <a:bodyPr wrap="square" rtlCol="0">
            <a:spAutoFit/>
          </a:bodyPr>
          <a:lstStyle/>
          <a:p>
            <a:r>
              <a:rPr lang="en-US" sz="3200" i="1" dirty="0" smtClean="0"/>
              <a:t>behind</a:t>
            </a:r>
            <a:endParaRPr lang="en-US" sz="3200" i="1" dirty="0"/>
          </a:p>
        </p:txBody>
      </p:sp>
    </p:spTree>
    <p:extLst>
      <p:ext uri="{BB962C8B-B14F-4D97-AF65-F5344CB8AC3E}">
        <p14:creationId xmlns:p14="http://schemas.microsoft.com/office/powerpoint/2010/main" val="26697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3295 -0.14306 L 0.29415 0.08703 " pathEditMode="relative" rAng="0" ptsTypes="AA">
                                      <p:cBhvr>
                                        <p:cTn id="18" dur="2000" fill="hold"/>
                                        <p:tgtEl>
                                          <p:spTgt spid="28"/>
                                        </p:tgtEl>
                                        <p:attrNameLst>
                                          <p:attrName>ppt_x</p:attrName>
                                          <p:attrName>ppt_y</p:attrName>
                                        </p:attrNameLst>
                                      </p:cBhvr>
                                      <p:rCtr x="13060" y="11505"/>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4.16667E-6 2.96296E-6 L 0.08803 0.15949 " pathEditMode="relative" rAng="0" ptsTypes="AA">
                                      <p:cBhvr>
                                        <p:cTn id="22" dur="2000" fill="hold"/>
                                        <p:tgtEl>
                                          <p:spTgt spid="29"/>
                                        </p:tgtEl>
                                        <p:attrNameLst>
                                          <p:attrName>ppt_x</p:attrName>
                                          <p:attrName>ppt_y</p:attrName>
                                        </p:attrNameLst>
                                      </p:cBhvr>
                                      <p:rCtr x="4401" y="796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 0 L 0 0.25 E" pathEditMode="relative" ptsTypes="">
                                      <p:cBhvr>
                                        <p:cTn id="26" dur="2000" fill="hold"/>
                                        <p:tgtEl>
                                          <p:spTgt spid="30"/>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3.125E-6 1.11111E-6 L 0.19375 0.22616 " pathEditMode="relative" rAng="0" ptsTypes="AA">
                                      <p:cBhvr>
                                        <p:cTn id="30" dur="2000" fill="hold"/>
                                        <p:tgtEl>
                                          <p:spTgt spid="31"/>
                                        </p:tgtEl>
                                        <p:attrNameLst>
                                          <p:attrName>ppt_x</p:attrName>
                                          <p:attrName>ppt_y</p:attrName>
                                        </p:attrNameLst>
                                      </p:cBhvr>
                                      <p:rCtr x="9687" y="1129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79167E-6 2.96296E-6 L -0.05717 0.29768 " pathEditMode="relative" rAng="0" ptsTypes="AA">
                                      <p:cBhvr>
                                        <p:cTn id="34" dur="2000" fill="hold"/>
                                        <p:tgtEl>
                                          <p:spTgt spid="32"/>
                                        </p:tgtEl>
                                        <p:attrNameLst>
                                          <p:attrName>ppt_x</p:attrName>
                                          <p:attrName>ppt_y</p:attrName>
                                        </p:attrNameLst>
                                      </p:cBhvr>
                                      <p:rCtr x="-2865" y="14884"/>
                                    </p:animMotion>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grpId="0" nodeType="clickEffect">
                                  <p:stCondLst>
                                    <p:cond delay="0"/>
                                  </p:stCondLst>
                                  <p:childTnLst>
                                    <p:animMotion origin="layout" path="M 4.375E-6 2.96296E-6 L -0.11563 0.37106 " pathEditMode="relative" rAng="0" ptsTypes="AA">
                                      <p:cBhvr>
                                        <p:cTn id="38" dur="2000" fill="hold"/>
                                        <p:tgtEl>
                                          <p:spTgt spid="33"/>
                                        </p:tgtEl>
                                        <p:attrNameLst>
                                          <p:attrName>ppt_x</p:attrName>
                                          <p:attrName>ppt_y</p:attrName>
                                        </p:attrNameLst>
                                      </p:cBhvr>
                                      <p:rCtr x="-5781" y="18542"/>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grpId="0" nodeType="clickEffect">
                                  <p:stCondLst>
                                    <p:cond delay="0"/>
                                  </p:stCondLst>
                                  <p:childTnLst>
                                    <p:animMotion origin="layout" path="M 8.33333E-7 2.96296E-6 L -0.1125 0.44074 " pathEditMode="relative" rAng="0" ptsTypes="AA">
                                      <p:cBhvr>
                                        <p:cTn id="42" dur="2000" fill="hold"/>
                                        <p:tgtEl>
                                          <p:spTgt spid="34"/>
                                        </p:tgtEl>
                                        <p:attrNameLst>
                                          <p:attrName>ppt_x</p:attrName>
                                          <p:attrName>ppt_y</p:attrName>
                                        </p:attrNameLst>
                                      </p:cBhvr>
                                      <p:rCtr x="-5625" y="22037"/>
                                    </p:animMotion>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0 2.96296E-6 L -0.21094 0.51018 " pathEditMode="relative" rAng="0" ptsTypes="AA">
                                      <p:cBhvr>
                                        <p:cTn id="46" dur="2000" fill="hold"/>
                                        <p:tgtEl>
                                          <p:spTgt spid="35"/>
                                        </p:tgtEl>
                                        <p:attrNameLst>
                                          <p:attrName>ppt_x</p:attrName>
                                          <p:attrName>ppt_y</p:attrName>
                                        </p:attrNameLst>
                                      </p:cBhvr>
                                      <p:rCtr x="-10547" y="25509"/>
                                    </p:animMotion>
                                  </p:childTnLst>
                                </p:cTn>
                              </p:par>
                            </p:childTnLst>
                          </p:cTn>
                        </p:par>
                      </p:childTnLst>
                    </p:cTn>
                  </p:par>
                  <p:par>
                    <p:cTn id="47" fill="hold">
                      <p:stCondLst>
                        <p:cond delay="indefinite"/>
                      </p:stCondLst>
                      <p:childTnLst>
                        <p:par>
                          <p:cTn id="48" fill="hold">
                            <p:stCondLst>
                              <p:cond delay="0"/>
                            </p:stCondLst>
                            <p:childTnLst>
                              <p:par>
                                <p:cTn id="49" presetID="49" presetClass="path" presetSubtype="0" accel="50000" decel="50000" fill="hold" grpId="0" nodeType="clickEffect">
                                  <p:stCondLst>
                                    <p:cond delay="0"/>
                                  </p:stCondLst>
                                  <p:childTnLst>
                                    <p:animMotion origin="layout" path="M 1.66667E-6 2.96296E-6 L -0.36237 0.59143 " pathEditMode="relative" rAng="0" ptsTypes="AA">
                                      <p:cBhvr>
                                        <p:cTn id="50" dur="2000" fill="hold"/>
                                        <p:tgtEl>
                                          <p:spTgt spid="36"/>
                                        </p:tgtEl>
                                        <p:attrNameLst>
                                          <p:attrName>ppt_x</p:attrName>
                                          <p:attrName>ppt_y</p:attrName>
                                        </p:attrNameLst>
                                      </p:cBhvr>
                                      <p:rCtr x="-18125" y="29560"/>
                                    </p:animMotion>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grpId="0" nodeType="clickEffect">
                                  <p:stCondLst>
                                    <p:cond delay="0"/>
                                  </p:stCondLst>
                                  <p:childTnLst>
                                    <p:animMotion origin="layout" path="M 4.79167E-6 2.96296E-6 L -0.45743 0.66666 " pathEditMode="relative" rAng="0" ptsTypes="AA">
                                      <p:cBhvr>
                                        <p:cTn id="54" dur="2000" fill="hold"/>
                                        <p:tgtEl>
                                          <p:spTgt spid="37"/>
                                        </p:tgtEl>
                                        <p:attrNameLst>
                                          <p:attrName>ppt_x</p:attrName>
                                          <p:attrName>ppt_y</p:attrName>
                                        </p:attrNameLst>
                                      </p:cBhvr>
                                      <p:rCtr x="-22878" y="33333"/>
                                    </p:animMotion>
                                  </p:childTnLst>
                                </p:cTn>
                              </p:par>
                            </p:childTnLst>
                          </p:cTn>
                        </p:par>
                      </p:childTnLst>
                    </p:cTn>
                  </p:par>
                  <p:par>
                    <p:cTn id="55" fill="hold">
                      <p:stCondLst>
                        <p:cond delay="indefinite"/>
                      </p:stCondLst>
                      <p:childTnLst>
                        <p:par>
                          <p:cTn id="56" fill="hold">
                            <p:stCondLst>
                              <p:cond delay="0"/>
                            </p:stCondLst>
                            <p:childTnLst>
                              <p:par>
                                <p:cTn id="57" presetID="49" presetClass="path" presetSubtype="0" accel="50000" decel="50000" fill="hold" grpId="0" nodeType="clickEffect">
                                  <p:stCondLst>
                                    <p:cond delay="0"/>
                                  </p:stCondLst>
                                  <p:childTnLst>
                                    <p:animMotion origin="layout" path="M 1.04167E-6 4.81481E-6 L -0.23477 0.72268 " pathEditMode="relative" rAng="0" ptsTypes="AA">
                                      <p:cBhvr>
                                        <p:cTn id="58" dur="2000" fill="hold"/>
                                        <p:tgtEl>
                                          <p:spTgt spid="38"/>
                                        </p:tgtEl>
                                        <p:attrNameLst>
                                          <p:attrName>ppt_x</p:attrName>
                                          <p:attrName>ppt_y</p:attrName>
                                        </p:attrNameLst>
                                      </p:cBhvr>
                                      <p:rCtr x="-11745" y="3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3" name="Horizontal Scroll 2"/>
          <p:cNvSpPr/>
          <p:nvPr/>
        </p:nvSpPr>
        <p:spPr>
          <a:xfrm>
            <a:off x="2312126" y="104502"/>
            <a:ext cx="6374674" cy="78377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GROUP WORK</a:t>
            </a:r>
            <a:endParaRPr lang="en-US" sz="4800" dirty="0">
              <a:solidFill>
                <a:schemeClr val="tx1"/>
              </a:solidFill>
            </a:endParaRPr>
          </a:p>
        </p:txBody>
      </p:sp>
      <p:sp>
        <p:nvSpPr>
          <p:cNvPr id="4" name="TextBox 3"/>
          <p:cNvSpPr txBox="1"/>
          <p:nvPr/>
        </p:nvSpPr>
        <p:spPr>
          <a:xfrm>
            <a:off x="444137" y="1075534"/>
            <a:ext cx="11586754" cy="646331"/>
          </a:xfrm>
          <a:prstGeom prst="rect">
            <a:avLst/>
          </a:prstGeom>
          <a:solidFill>
            <a:schemeClr val="accent5">
              <a:lumMod val="20000"/>
              <a:lumOff val="80000"/>
            </a:schemeClr>
          </a:solidFill>
        </p:spPr>
        <p:txBody>
          <a:bodyPr wrap="square" rtlCol="0">
            <a:spAutoFit/>
          </a:bodyPr>
          <a:lstStyle/>
          <a:p>
            <a:r>
              <a:rPr lang="en-US" sz="3600" dirty="0"/>
              <a:t>Fill in each blank with suitable preposition in the list below.</a:t>
            </a:r>
          </a:p>
        </p:txBody>
      </p:sp>
      <p:sp>
        <p:nvSpPr>
          <p:cNvPr id="5" name="TextBox 4"/>
          <p:cNvSpPr txBox="1"/>
          <p:nvPr/>
        </p:nvSpPr>
        <p:spPr>
          <a:xfrm>
            <a:off x="946322" y="2077440"/>
            <a:ext cx="10097588" cy="4401205"/>
          </a:xfrm>
          <a:prstGeom prst="rect">
            <a:avLst/>
          </a:prstGeom>
          <a:solidFill>
            <a:schemeClr val="accent5">
              <a:lumMod val="20000"/>
              <a:lumOff val="80000"/>
            </a:schemeClr>
          </a:solidFill>
        </p:spPr>
        <p:txBody>
          <a:bodyPr wrap="square" rtlCol="0">
            <a:spAutoFit/>
          </a:bodyPr>
          <a:lstStyle/>
          <a:p>
            <a:r>
              <a:rPr lang="en-US" sz="4000" dirty="0" smtClean="0"/>
              <a:t>Rna is a student ……….class 8. He goes </a:t>
            </a:r>
            <a:r>
              <a:rPr lang="en-US" sz="4000" i="1" dirty="0" smtClean="0"/>
              <a:t>……</a:t>
            </a:r>
            <a:r>
              <a:rPr lang="en-US" sz="4000" dirty="0" smtClean="0"/>
              <a:t> school regularly. He starts ……..school…… 9.30 am. ………the way to school he never mix …….bad boys. He is always attentive ……his lessons. He always cut good figure ……the exam. So he is respected …….all. We wish he will be a good citizen ……future.</a:t>
            </a:r>
            <a:endParaRPr lang="en-US" sz="4000" dirty="0"/>
          </a:p>
        </p:txBody>
      </p:sp>
      <p:sp>
        <p:nvSpPr>
          <p:cNvPr id="6" name="TextBox 5"/>
          <p:cNvSpPr txBox="1"/>
          <p:nvPr/>
        </p:nvSpPr>
        <p:spPr>
          <a:xfrm>
            <a:off x="4545875" y="2037806"/>
            <a:ext cx="953588" cy="769441"/>
          </a:xfrm>
          <a:prstGeom prst="rect">
            <a:avLst/>
          </a:prstGeom>
          <a:solidFill>
            <a:schemeClr val="accent5">
              <a:lumMod val="20000"/>
              <a:lumOff val="80000"/>
            </a:schemeClr>
          </a:solidFill>
        </p:spPr>
        <p:txBody>
          <a:bodyPr wrap="square" rtlCol="0">
            <a:spAutoFit/>
          </a:bodyPr>
          <a:lstStyle/>
          <a:p>
            <a:r>
              <a:rPr lang="en-US" sz="4400" i="1" dirty="0" smtClean="0"/>
              <a:t>of</a:t>
            </a:r>
            <a:endParaRPr lang="en-US" sz="4400" i="1" dirty="0"/>
          </a:p>
        </p:txBody>
      </p:sp>
      <p:sp>
        <p:nvSpPr>
          <p:cNvPr id="7" name="TextBox 6"/>
          <p:cNvSpPr txBox="1"/>
          <p:nvPr/>
        </p:nvSpPr>
        <p:spPr>
          <a:xfrm>
            <a:off x="9274628" y="1983768"/>
            <a:ext cx="783771" cy="769441"/>
          </a:xfrm>
          <a:prstGeom prst="rect">
            <a:avLst/>
          </a:prstGeom>
          <a:solidFill>
            <a:schemeClr val="accent5">
              <a:lumMod val="20000"/>
              <a:lumOff val="80000"/>
            </a:schemeClr>
          </a:solidFill>
        </p:spPr>
        <p:txBody>
          <a:bodyPr wrap="square" rtlCol="0">
            <a:spAutoFit/>
          </a:bodyPr>
          <a:lstStyle/>
          <a:p>
            <a:r>
              <a:rPr lang="en-US" sz="4400" i="1" dirty="0" smtClean="0"/>
              <a:t>to</a:t>
            </a:r>
            <a:endParaRPr lang="en-US" sz="4400" i="1" dirty="0"/>
          </a:p>
        </p:txBody>
      </p:sp>
      <p:sp>
        <p:nvSpPr>
          <p:cNvPr id="8" name="TextBox 7"/>
          <p:cNvSpPr txBox="1"/>
          <p:nvPr/>
        </p:nvSpPr>
        <p:spPr>
          <a:xfrm>
            <a:off x="6381205" y="2547257"/>
            <a:ext cx="1005840" cy="769441"/>
          </a:xfrm>
          <a:prstGeom prst="rect">
            <a:avLst/>
          </a:prstGeom>
          <a:solidFill>
            <a:schemeClr val="accent5">
              <a:lumMod val="20000"/>
              <a:lumOff val="80000"/>
            </a:schemeClr>
          </a:solidFill>
        </p:spPr>
        <p:txBody>
          <a:bodyPr wrap="square" rtlCol="0">
            <a:spAutoFit/>
          </a:bodyPr>
          <a:lstStyle/>
          <a:p>
            <a:r>
              <a:rPr lang="en-US" sz="4400" i="1" dirty="0" smtClean="0"/>
              <a:t>for</a:t>
            </a:r>
            <a:endParaRPr lang="en-US" sz="4400" i="1" dirty="0"/>
          </a:p>
        </p:txBody>
      </p:sp>
      <p:sp>
        <p:nvSpPr>
          <p:cNvPr id="9" name="TextBox 8"/>
          <p:cNvSpPr txBox="1"/>
          <p:nvPr/>
        </p:nvSpPr>
        <p:spPr>
          <a:xfrm>
            <a:off x="9039497" y="2607303"/>
            <a:ext cx="875210" cy="769441"/>
          </a:xfrm>
          <a:prstGeom prst="rect">
            <a:avLst/>
          </a:prstGeom>
          <a:solidFill>
            <a:schemeClr val="accent5">
              <a:lumMod val="20000"/>
              <a:lumOff val="80000"/>
            </a:schemeClr>
          </a:solidFill>
        </p:spPr>
        <p:txBody>
          <a:bodyPr wrap="square" rtlCol="0">
            <a:spAutoFit/>
          </a:bodyPr>
          <a:lstStyle/>
          <a:p>
            <a:r>
              <a:rPr lang="en-US" sz="4400" i="1" dirty="0" smtClean="0"/>
              <a:t>at</a:t>
            </a:r>
            <a:endParaRPr lang="en-US" sz="4400" i="1" dirty="0"/>
          </a:p>
        </p:txBody>
      </p:sp>
      <p:sp>
        <p:nvSpPr>
          <p:cNvPr id="10" name="TextBox 9"/>
          <p:cNvSpPr txBox="1"/>
          <p:nvPr/>
        </p:nvSpPr>
        <p:spPr>
          <a:xfrm>
            <a:off x="1892481" y="3316698"/>
            <a:ext cx="1136469" cy="769441"/>
          </a:xfrm>
          <a:prstGeom prst="rect">
            <a:avLst/>
          </a:prstGeom>
          <a:solidFill>
            <a:schemeClr val="accent5">
              <a:lumMod val="20000"/>
              <a:lumOff val="80000"/>
            </a:schemeClr>
          </a:solidFill>
        </p:spPr>
        <p:txBody>
          <a:bodyPr wrap="square" rtlCol="0">
            <a:spAutoFit/>
          </a:bodyPr>
          <a:lstStyle/>
          <a:p>
            <a:r>
              <a:rPr lang="en-US" sz="4400" i="1" dirty="0" smtClean="0"/>
              <a:t>On</a:t>
            </a:r>
            <a:r>
              <a:rPr lang="en-US" sz="4400" dirty="0" smtClean="0"/>
              <a:t> </a:t>
            </a:r>
            <a:endParaRPr lang="en-US" sz="4400" dirty="0"/>
          </a:p>
        </p:txBody>
      </p:sp>
      <p:sp>
        <p:nvSpPr>
          <p:cNvPr id="11" name="TextBox 10"/>
          <p:cNvSpPr txBox="1"/>
          <p:nvPr/>
        </p:nvSpPr>
        <p:spPr>
          <a:xfrm>
            <a:off x="599258" y="3827124"/>
            <a:ext cx="1293223" cy="769441"/>
          </a:xfrm>
          <a:prstGeom prst="rect">
            <a:avLst/>
          </a:prstGeom>
          <a:solidFill>
            <a:schemeClr val="accent5">
              <a:lumMod val="20000"/>
              <a:lumOff val="80000"/>
            </a:schemeClr>
          </a:solidFill>
        </p:spPr>
        <p:txBody>
          <a:bodyPr wrap="square" rtlCol="0">
            <a:spAutoFit/>
          </a:bodyPr>
          <a:lstStyle/>
          <a:p>
            <a:r>
              <a:rPr lang="en-US" sz="4400" dirty="0" smtClean="0"/>
              <a:t>with</a:t>
            </a:r>
            <a:endParaRPr lang="en-US" sz="4400" dirty="0"/>
          </a:p>
        </p:txBody>
      </p:sp>
      <p:sp>
        <p:nvSpPr>
          <p:cNvPr id="12" name="TextBox 11"/>
          <p:cNvSpPr txBox="1"/>
          <p:nvPr/>
        </p:nvSpPr>
        <p:spPr>
          <a:xfrm>
            <a:off x="8334103" y="3827125"/>
            <a:ext cx="705394" cy="769441"/>
          </a:xfrm>
          <a:prstGeom prst="rect">
            <a:avLst/>
          </a:prstGeom>
          <a:solidFill>
            <a:schemeClr val="accent5">
              <a:lumMod val="20000"/>
              <a:lumOff val="80000"/>
            </a:schemeClr>
          </a:solidFill>
        </p:spPr>
        <p:txBody>
          <a:bodyPr wrap="square" rtlCol="0">
            <a:spAutoFit/>
          </a:bodyPr>
          <a:lstStyle/>
          <a:p>
            <a:r>
              <a:rPr lang="en-US" sz="4400" i="1" dirty="0" smtClean="0"/>
              <a:t>to</a:t>
            </a:r>
            <a:endParaRPr lang="en-US" sz="4400" i="1" dirty="0"/>
          </a:p>
        </p:txBody>
      </p:sp>
      <p:sp>
        <p:nvSpPr>
          <p:cNvPr id="13" name="TextBox 12"/>
          <p:cNvSpPr txBox="1"/>
          <p:nvPr/>
        </p:nvSpPr>
        <p:spPr>
          <a:xfrm>
            <a:off x="8085908" y="4403042"/>
            <a:ext cx="953589" cy="769441"/>
          </a:xfrm>
          <a:prstGeom prst="rect">
            <a:avLst/>
          </a:prstGeom>
          <a:solidFill>
            <a:schemeClr val="accent5">
              <a:lumMod val="20000"/>
              <a:lumOff val="80000"/>
            </a:schemeClr>
          </a:solidFill>
        </p:spPr>
        <p:txBody>
          <a:bodyPr wrap="square" rtlCol="0">
            <a:spAutoFit/>
          </a:bodyPr>
          <a:lstStyle/>
          <a:p>
            <a:r>
              <a:rPr lang="en-US" sz="4400" i="1" dirty="0" smtClean="0"/>
              <a:t>in</a:t>
            </a:r>
            <a:endParaRPr lang="en-US" sz="4400" i="1" dirty="0"/>
          </a:p>
        </p:txBody>
      </p:sp>
      <p:sp>
        <p:nvSpPr>
          <p:cNvPr id="14" name="TextBox 13"/>
          <p:cNvSpPr txBox="1"/>
          <p:nvPr/>
        </p:nvSpPr>
        <p:spPr>
          <a:xfrm>
            <a:off x="4761412" y="5068389"/>
            <a:ext cx="770709" cy="769441"/>
          </a:xfrm>
          <a:prstGeom prst="rect">
            <a:avLst/>
          </a:prstGeom>
          <a:solidFill>
            <a:schemeClr val="accent5">
              <a:lumMod val="20000"/>
              <a:lumOff val="80000"/>
            </a:schemeClr>
          </a:solidFill>
        </p:spPr>
        <p:txBody>
          <a:bodyPr wrap="square" rtlCol="0">
            <a:spAutoFit/>
          </a:bodyPr>
          <a:lstStyle/>
          <a:p>
            <a:r>
              <a:rPr lang="en-US" sz="4400" i="1" dirty="0" smtClean="0"/>
              <a:t>by</a:t>
            </a:r>
            <a:endParaRPr lang="en-US" sz="4400" i="1" dirty="0"/>
          </a:p>
        </p:txBody>
      </p:sp>
      <p:sp>
        <p:nvSpPr>
          <p:cNvPr id="15" name="TextBox 14"/>
          <p:cNvSpPr txBox="1"/>
          <p:nvPr/>
        </p:nvSpPr>
        <p:spPr>
          <a:xfrm>
            <a:off x="3694030" y="5414840"/>
            <a:ext cx="692331" cy="769441"/>
          </a:xfrm>
          <a:prstGeom prst="rect">
            <a:avLst/>
          </a:prstGeom>
          <a:solidFill>
            <a:schemeClr val="accent5">
              <a:lumMod val="20000"/>
              <a:lumOff val="80000"/>
            </a:schemeClr>
          </a:solidFill>
        </p:spPr>
        <p:txBody>
          <a:bodyPr wrap="square" rtlCol="0">
            <a:spAutoFit/>
          </a:bodyPr>
          <a:lstStyle/>
          <a:p>
            <a:r>
              <a:rPr lang="en-US" sz="4400" i="1" dirty="0" smtClean="0"/>
              <a:t>in</a:t>
            </a:r>
            <a:endParaRPr lang="en-US" sz="4400" i="1" dirty="0"/>
          </a:p>
        </p:txBody>
      </p:sp>
    </p:spTree>
    <p:extLst>
      <p:ext uri="{BB962C8B-B14F-4D97-AF65-F5344CB8AC3E}">
        <p14:creationId xmlns:p14="http://schemas.microsoft.com/office/powerpoint/2010/main" val="41844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134119" y="141668"/>
            <a:ext cx="7559898" cy="6581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257577" y="141668"/>
            <a:ext cx="4559123" cy="5112914"/>
          </a:xfrm>
          <a:prstGeom prst="ellipse">
            <a:avLst/>
          </a:prstGeom>
          <a:solidFill>
            <a:schemeClr val="accent4">
              <a:lumMod val="20000"/>
              <a:lumOff val="80000"/>
            </a:schemeClr>
          </a:solidFill>
          <a:scene3d>
            <a:camera prst="isometricLeftDown"/>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 LET’S SEE AGAIN.</a:t>
            </a:r>
            <a:endParaRPr lang="en-US" sz="5400" dirty="0">
              <a:solidFill>
                <a:schemeClr val="tx1"/>
              </a:solidFill>
            </a:endParaRPr>
          </a:p>
        </p:txBody>
      </p:sp>
    </p:spTree>
    <p:extLst>
      <p:ext uri="{BB962C8B-B14F-4D97-AF65-F5344CB8AC3E}">
        <p14:creationId xmlns:p14="http://schemas.microsoft.com/office/powerpoint/2010/main" val="681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1030310"/>
            <a:ext cx="12192000"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4" name="Horizontal Scroll 3"/>
          <p:cNvSpPr/>
          <p:nvPr/>
        </p:nvSpPr>
        <p:spPr>
          <a:xfrm>
            <a:off x="3103809" y="90152"/>
            <a:ext cx="5283490" cy="137423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rPr>
              <a:t>HOME WORK</a:t>
            </a:r>
            <a:endParaRPr lang="en-US" sz="6000" dirty="0">
              <a:solidFill>
                <a:srgbClr val="002060"/>
              </a:solidFill>
            </a:endParaRPr>
          </a:p>
        </p:txBody>
      </p:sp>
      <p:sp>
        <p:nvSpPr>
          <p:cNvPr id="5" name="TextBox 4"/>
          <p:cNvSpPr txBox="1"/>
          <p:nvPr/>
        </p:nvSpPr>
        <p:spPr>
          <a:xfrm>
            <a:off x="0" y="1514912"/>
            <a:ext cx="11578107" cy="769441"/>
          </a:xfrm>
          <a:prstGeom prst="rect">
            <a:avLst/>
          </a:prstGeom>
          <a:noFill/>
        </p:spPr>
        <p:txBody>
          <a:bodyPr wrap="square" rtlCol="0">
            <a:spAutoFit/>
          </a:bodyPr>
          <a:lstStyle/>
          <a:p>
            <a:r>
              <a:rPr lang="en-US" sz="4400" dirty="0" smtClean="0"/>
              <a:t>Fill in the blank with suitable prepositions.</a:t>
            </a:r>
            <a:endParaRPr lang="en-US" sz="4400" dirty="0"/>
          </a:p>
        </p:txBody>
      </p:sp>
      <p:sp>
        <p:nvSpPr>
          <p:cNvPr id="6" name="TextBox 5"/>
          <p:cNvSpPr txBox="1"/>
          <p:nvPr/>
        </p:nvSpPr>
        <p:spPr>
          <a:xfrm>
            <a:off x="218942" y="2614410"/>
            <a:ext cx="11663554" cy="3170099"/>
          </a:xfrm>
          <a:prstGeom prst="rect">
            <a:avLst/>
          </a:prstGeom>
          <a:noFill/>
        </p:spPr>
        <p:txBody>
          <a:bodyPr wrap="square" rtlCol="0">
            <a:spAutoFit/>
          </a:bodyPr>
          <a:lstStyle/>
          <a:p>
            <a:r>
              <a:rPr lang="en-US" sz="4000" dirty="0" smtClean="0"/>
              <a:t>Mr. Roy is going …………office……..foot. Every day he goes to office ……rickshaw. But today he is going there …foot because today is a hortal day. He does not like it because hortal causes a lot……suffering ……the common people.</a:t>
            </a:r>
            <a:endParaRPr lang="en-US" sz="4000" dirty="0"/>
          </a:p>
        </p:txBody>
      </p:sp>
    </p:spTree>
    <p:extLst>
      <p:ext uri="{BB962C8B-B14F-4D97-AF65-F5344CB8AC3E}">
        <p14:creationId xmlns:p14="http://schemas.microsoft.com/office/powerpoint/2010/main" val="8950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4787" y="631266"/>
            <a:ext cx="7367452" cy="478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146582" y="1821440"/>
            <a:ext cx="3017520" cy="1200329"/>
          </a:xfrm>
          <a:prstGeom prst="rect">
            <a:avLst/>
          </a:prstGeom>
          <a:noFill/>
        </p:spPr>
        <p:txBody>
          <a:bodyPr wrap="square" rtlCol="0">
            <a:spAutoFit/>
          </a:bodyPr>
          <a:lstStyle/>
          <a:p>
            <a:r>
              <a:rPr lang="en-US" sz="7200" dirty="0" smtClean="0">
                <a:solidFill>
                  <a:srgbClr val="FFFF00"/>
                </a:solidFill>
              </a:rPr>
              <a:t>Thanks </a:t>
            </a:r>
            <a:endParaRPr lang="en-US" sz="7200" dirty="0">
              <a:solidFill>
                <a:srgbClr val="FFFF00"/>
              </a:solidFill>
            </a:endParaRPr>
          </a:p>
        </p:txBody>
      </p:sp>
      <p:graphicFrame>
        <p:nvGraphicFramePr>
          <p:cNvPr id="5" name="Object 4">
            <a:hlinkClick r:id="" action="ppaction://noaction">
              <a:snd r:embed="rId5" name="applause.wav"/>
            </a:hlinkClick>
          </p:cNvPr>
          <p:cNvGraphicFramePr>
            <a:graphicFrameLocks noChangeAspect="1"/>
          </p:cNvGraphicFramePr>
          <p:nvPr>
            <p:extLst>
              <p:ext uri="{D42A27DB-BD31-4B8C-83A1-F6EECF244321}">
                <p14:modId xmlns:p14="http://schemas.microsoft.com/office/powerpoint/2010/main" val="2178336807"/>
              </p:ext>
            </p:extLst>
          </p:nvPr>
        </p:nvGraphicFramePr>
        <p:xfrm>
          <a:off x="9797043" y="4210341"/>
          <a:ext cx="454025" cy="490537"/>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6" imgW="453240" imgH="491040" progId="Package">
                  <p:embed/>
                </p:oleObj>
              </mc:Choice>
              <mc:Fallback>
                <p:oleObj name="Packager Shell Object" showAsIcon="1" r:id="rId6" imgW="453240" imgH="491040" progId="Package">
                  <p:embed/>
                  <p:pic>
                    <p:nvPicPr>
                      <p:cNvPr id="0" name=""/>
                      <p:cNvPicPr/>
                      <p:nvPr/>
                    </p:nvPicPr>
                    <p:blipFill>
                      <a:blip r:embed="rId7"/>
                      <a:stretch>
                        <a:fillRect/>
                      </a:stretch>
                    </p:blipFill>
                    <p:spPr>
                      <a:xfrm>
                        <a:off x="9797043" y="4210341"/>
                        <a:ext cx="454025" cy="490537"/>
                      </a:xfrm>
                      <a:prstGeom prst="rect">
                        <a:avLst/>
                      </a:prstGeom>
                    </p:spPr>
                  </p:pic>
                </p:oleObj>
              </mc:Fallback>
            </mc:AlternateContent>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6306" y="1974018"/>
            <a:ext cx="2095500" cy="20955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001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331" y="182635"/>
            <a:ext cx="12840212" cy="10986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42435" y="991673"/>
            <a:ext cx="9105362" cy="50742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8" name="Rectangle 7"/>
          <p:cNvSpPr/>
          <p:nvPr/>
        </p:nvSpPr>
        <p:spPr>
          <a:xfrm>
            <a:off x="1442435" y="850993"/>
            <a:ext cx="9105362" cy="50742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9" name="TextBox 8"/>
          <p:cNvSpPr txBox="1"/>
          <p:nvPr/>
        </p:nvSpPr>
        <p:spPr>
          <a:xfrm rot="21011494">
            <a:off x="-19538" y="305529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10" name="Picture 9" descr="aid2705338-728px-Draw-a-Wild-Flower-Step-7"/>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50940" y="1126493"/>
            <a:ext cx="7688351" cy="57669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2614825" y="425888"/>
            <a:ext cx="6965901" cy="5817358"/>
          </a:xfrm>
          <a:prstGeom prst="rect">
            <a:avLst/>
          </a:prstGeom>
        </p:spPr>
        <p:txBody>
          <a:bodyPr wrap="square">
            <a:prstTxWarp prst="textCircle">
              <a:avLst/>
            </a:prstTxWarp>
            <a:spAutoFit/>
          </a:bodyPr>
          <a:lstStyle/>
          <a:p>
            <a:r>
              <a:rPr lang="en-US" sz="6000" b="1" dirty="0" smtClean="0">
                <a:ln w="12700">
                  <a:solidFill>
                    <a:srgbClr val="FFFF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Dhalahara   Westpara   </a:t>
            </a:r>
            <a:r>
              <a:rPr lang="en-US" sz="9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Secondary    Girls’   School</a:t>
            </a:r>
            <a:endParaRPr lang="en-US" sz="9600" b="1" dirty="0">
              <a:ln w="6600">
                <a:solidFill>
                  <a:srgbClr val="002060"/>
                </a:solidFill>
                <a:prstDash val="solid"/>
              </a:ln>
              <a:solidFill>
                <a:srgbClr val="FFFF00"/>
              </a:solidFill>
              <a:effectLst>
                <a:outerShdw dist="38100" dir="2640000" algn="bl" rotWithShape="0">
                  <a:schemeClr val="tx2">
                    <a:lumMod val="75000"/>
                  </a:schemeClr>
                </a:outerShdw>
              </a:effectLst>
            </a:endParaRPr>
          </a:p>
        </p:txBody>
      </p:sp>
      <p:sp>
        <p:nvSpPr>
          <p:cNvPr id="12" name="Rectangle 11"/>
          <p:cNvSpPr/>
          <p:nvPr/>
        </p:nvSpPr>
        <p:spPr>
          <a:xfrm>
            <a:off x="3593412" y="1283393"/>
            <a:ext cx="5008729" cy="3820993"/>
          </a:xfrm>
          <a:prstGeom prst="rect">
            <a:avLst/>
          </a:prstGeom>
        </p:spPr>
        <p:txBody>
          <a:bodyPr>
            <a:prstTxWarp prst="textCircle">
              <a:avLst/>
            </a:prstTxWarp>
            <a:spAutoFit/>
          </a:bodyPr>
          <a:lstStyle/>
          <a:p>
            <a:r>
              <a:rPr lang="en-US" sz="66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 </a:t>
            </a:r>
            <a:r>
              <a:rPr lang="en-US" sz="6600" b="1" dirty="0" smtClean="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WELCOME   TO  </a:t>
            </a:r>
            <a:r>
              <a:rPr lang="en-US" sz="6600" b="1" dirty="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MULTIMEDIA   CLASS</a:t>
            </a:r>
            <a:endParaRPr lang="en-US" dirty="0">
              <a:solidFill>
                <a:srgbClr val="00B050"/>
              </a:solidFill>
            </a:endParaRPr>
          </a:p>
        </p:txBody>
      </p:sp>
      <p:sp>
        <p:nvSpPr>
          <p:cNvPr id="13" name="Rectangle 12"/>
          <p:cNvSpPr/>
          <p:nvPr/>
        </p:nvSpPr>
        <p:spPr>
          <a:xfrm>
            <a:off x="3667463" y="2367714"/>
            <a:ext cx="4860626" cy="1323439"/>
          </a:xfrm>
          <a:prstGeom prst="rect">
            <a:avLst/>
          </a:prstGeom>
        </p:spPr>
        <p:txBody>
          <a:bodyPr wrap="none">
            <a:spAutoFit/>
          </a:bodyPr>
          <a:lstStyle/>
          <a:p>
            <a:pPr lvl="0"/>
            <a:r>
              <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ENGLISH</a:t>
            </a:r>
          </a:p>
        </p:txBody>
      </p:sp>
      <p:sp>
        <p:nvSpPr>
          <p:cNvPr id="14" name="Rectangle 13"/>
          <p:cNvSpPr/>
          <p:nvPr/>
        </p:nvSpPr>
        <p:spPr>
          <a:xfrm>
            <a:off x="35500" y="31799"/>
            <a:ext cx="2975019" cy="824247"/>
          </a:xfrm>
          <a:prstGeom prst="rect">
            <a:avLst/>
          </a:prstGeom>
          <a:solidFill>
            <a:schemeClr val="accent6">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smtClean="0">
                <a:solidFill>
                  <a:schemeClr val="tx1"/>
                </a:solidFill>
              </a:rPr>
              <a:t>Warm up</a:t>
            </a:r>
            <a:endParaRPr lang="en-US" sz="4800" dirty="0">
              <a:solidFill>
                <a:schemeClr val="tx1"/>
              </a:solidFill>
            </a:endParaRPr>
          </a:p>
        </p:txBody>
      </p:sp>
      <p:sp>
        <p:nvSpPr>
          <p:cNvPr id="15" name="Rectangle 14"/>
          <p:cNvSpPr/>
          <p:nvPr/>
        </p:nvSpPr>
        <p:spPr>
          <a:xfrm>
            <a:off x="9839291" y="-16805"/>
            <a:ext cx="2303258" cy="824247"/>
          </a:xfrm>
          <a:prstGeom prst="rect">
            <a:avLst/>
          </a:prstGeom>
          <a:solidFill>
            <a:schemeClr val="accent6">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a:solidFill>
                  <a:schemeClr val="tx1"/>
                </a:solidFill>
              </a:rPr>
              <a:t>5</a:t>
            </a:r>
            <a:r>
              <a:rPr lang="en-US" sz="4800" dirty="0" smtClean="0">
                <a:solidFill>
                  <a:schemeClr val="tx1"/>
                </a:solidFill>
              </a:rPr>
              <a:t> min.</a:t>
            </a:r>
            <a:endParaRPr lang="en-US" sz="4800" dirty="0">
              <a:solidFill>
                <a:schemeClr val="tx1"/>
              </a:solidFill>
            </a:endParaRPr>
          </a:p>
        </p:txBody>
      </p:sp>
      <p:pic>
        <p:nvPicPr>
          <p:cNvPr id="7" name="Picture 6"/>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114197" y="-16805"/>
            <a:ext cx="6077803" cy="6858000"/>
          </a:xfrm>
          <a:prstGeom prst="rect">
            <a:avLst/>
          </a:prstGeom>
        </p:spPr>
      </p:pic>
      <p:pic>
        <p:nvPicPr>
          <p:cNvPr id="5" name="Picture 4"/>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548" y="0"/>
            <a:ext cx="6018663" cy="6858000"/>
          </a:xfrm>
          <a:prstGeom prst="rect">
            <a:avLst/>
          </a:prstGeom>
        </p:spPr>
      </p:pic>
    </p:spTree>
    <p:extLst>
      <p:ext uri="{BB962C8B-B14F-4D97-AF65-F5344CB8AC3E}">
        <p14:creationId xmlns:p14="http://schemas.microsoft.com/office/powerpoint/2010/main" val="38555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0 L -0.49297 -0.00255 " pathEditMode="relative" rAng="0" ptsTypes="AA">
                                      <p:cBhvr>
                                        <p:cTn id="6" dur="2000" fill="hold"/>
                                        <p:tgtEl>
                                          <p:spTgt spid="5"/>
                                        </p:tgtEl>
                                        <p:attrNameLst>
                                          <p:attrName>ppt_x</p:attrName>
                                          <p:attrName>ppt_y</p:attrName>
                                        </p:attrNameLst>
                                      </p:cBhvr>
                                      <p:rCtr x="-24648" y="-139"/>
                                    </p:animMotion>
                                  </p:childTnLst>
                                </p:cTn>
                              </p:par>
                              <p:par>
                                <p:cTn id="7" presetID="42" presetClass="path" presetSubtype="0" accel="50000" decel="50000" fill="hold" nodeType="withEffect">
                                  <p:stCondLst>
                                    <p:cond delay="0"/>
                                  </p:stCondLst>
                                  <p:childTnLst>
                                    <p:animMotion origin="layout" path="M -1.04167E-6 0 L 0.50013 -0.00162 " pathEditMode="relative" rAng="0" ptsTypes="AA">
                                      <p:cBhvr>
                                        <p:cTn id="8" dur="2000" fill="hold"/>
                                        <p:tgtEl>
                                          <p:spTgt spid="7"/>
                                        </p:tgtEl>
                                        <p:attrNameLst>
                                          <p:attrName>ppt_x</p:attrName>
                                          <p:attrName>ppt_y</p:attrName>
                                        </p:attrNameLst>
                                      </p:cBhvr>
                                      <p:rCtr x="25000" y="-93"/>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Rectangle 4"/>
          <p:cNvSpPr/>
          <p:nvPr/>
        </p:nvSpPr>
        <p:spPr>
          <a:xfrm>
            <a:off x="3122432" y="0"/>
            <a:ext cx="5824620" cy="7820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Let’s see some pictures.</a:t>
            </a:r>
            <a:endParaRPr lang="en-GB"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11" y="3290819"/>
            <a:ext cx="2388628" cy="2697745"/>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0964" y="787792"/>
            <a:ext cx="6182663" cy="6182663"/>
          </a:xfrm>
          <a:prstGeom prst="rect">
            <a:avLst/>
          </a:prstGeom>
        </p:spPr>
      </p:pic>
      <p:sp>
        <p:nvSpPr>
          <p:cNvPr id="9" name="Rectangle 8"/>
          <p:cNvSpPr/>
          <p:nvPr/>
        </p:nvSpPr>
        <p:spPr>
          <a:xfrm>
            <a:off x="4753109" y="1145739"/>
            <a:ext cx="5743978" cy="7856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4000" dirty="0" smtClean="0">
                <a:solidFill>
                  <a:schemeClr val="tx1"/>
                </a:solidFill>
              </a:rPr>
              <a:t>The cat is ----------the chair.</a:t>
            </a:r>
            <a:endParaRPr lang="en-US" sz="4000" dirty="0">
              <a:solidFill>
                <a:schemeClr val="tx1"/>
              </a:solidFill>
            </a:endParaRPr>
          </a:p>
        </p:txBody>
      </p:sp>
      <p:sp>
        <p:nvSpPr>
          <p:cNvPr id="10" name="Rectangle 9"/>
          <p:cNvSpPr/>
          <p:nvPr/>
        </p:nvSpPr>
        <p:spPr>
          <a:xfrm>
            <a:off x="6839487" y="1036264"/>
            <a:ext cx="1571222" cy="425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under</a:t>
            </a:r>
            <a:endParaRPr lang="en-US" sz="4000" dirty="0">
              <a:solidFill>
                <a:schemeClr val="tx1"/>
              </a:solidFill>
            </a:endParaRPr>
          </a:p>
        </p:txBody>
      </p:sp>
      <p:sp>
        <p:nvSpPr>
          <p:cNvPr id="11" name="Rectangle 10"/>
          <p:cNvSpPr/>
          <p:nvPr/>
        </p:nvSpPr>
        <p:spPr>
          <a:xfrm>
            <a:off x="5035639" y="2787236"/>
            <a:ext cx="5743978" cy="7856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4000" dirty="0" smtClean="0">
                <a:solidFill>
                  <a:schemeClr val="tx1"/>
                </a:solidFill>
              </a:rPr>
              <a:t>The cat is ----------the chair.</a:t>
            </a:r>
            <a:endParaRPr lang="en-US" sz="4000" dirty="0">
              <a:solidFill>
                <a:schemeClr val="tx1"/>
              </a:solidFill>
            </a:endParaRPr>
          </a:p>
        </p:txBody>
      </p:sp>
      <p:sp>
        <p:nvSpPr>
          <p:cNvPr id="12" name="Rectangle 11"/>
          <p:cNvSpPr/>
          <p:nvPr/>
        </p:nvSpPr>
        <p:spPr>
          <a:xfrm>
            <a:off x="7122017" y="2600031"/>
            <a:ext cx="1571222" cy="425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by</a:t>
            </a:r>
            <a:endParaRPr lang="en-US" sz="4000" dirty="0">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01" y="3667423"/>
            <a:ext cx="2500111" cy="2650590"/>
          </a:xfrm>
          <a:prstGeom prst="rect">
            <a:avLst/>
          </a:prstGeom>
        </p:spPr>
      </p:pic>
      <p:sp>
        <p:nvSpPr>
          <p:cNvPr id="14" name="Rectangle 13"/>
          <p:cNvSpPr/>
          <p:nvPr/>
        </p:nvSpPr>
        <p:spPr>
          <a:xfrm>
            <a:off x="5419859" y="4124596"/>
            <a:ext cx="5743978" cy="7856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4000" dirty="0" smtClean="0">
                <a:solidFill>
                  <a:schemeClr val="tx1"/>
                </a:solidFill>
              </a:rPr>
              <a:t>The cat is ----------the chair.</a:t>
            </a:r>
            <a:endParaRPr lang="en-US" sz="4000" dirty="0">
              <a:solidFill>
                <a:schemeClr val="tx1"/>
              </a:solidFill>
            </a:endParaRPr>
          </a:p>
        </p:txBody>
      </p:sp>
      <p:sp>
        <p:nvSpPr>
          <p:cNvPr id="15" name="Rectangle 14"/>
          <p:cNvSpPr/>
          <p:nvPr/>
        </p:nvSpPr>
        <p:spPr>
          <a:xfrm>
            <a:off x="7535195" y="3963444"/>
            <a:ext cx="1571222" cy="425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on</a:t>
            </a:r>
            <a:endParaRPr lang="en-US" sz="4000" dirty="0">
              <a:solidFill>
                <a:schemeClr val="tx1"/>
              </a:solidFill>
            </a:endParaRPr>
          </a:p>
        </p:txBody>
      </p:sp>
    </p:spTree>
    <p:extLst>
      <p:ext uri="{BB962C8B-B14F-4D97-AF65-F5344CB8AC3E}">
        <p14:creationId xmlns:p14="http://schemas.microsoft.com/office/powerpoint/2010/main" val="12272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nodeType="clickEffect">
                                  <p:stCondLst>
                                    <p:cond delay="0"/>
                                  </p:stCondLst>
                                  <p:childTnLst>
                                    <p:animMotion origin="layout" path="M -0.00612 -0.00208 L -0.07278 0.02963 C -0.1013 0.04352 -0.13971 0.05972 -0.13919 0.05787 L -0.14153 0.05555 " pathEditMode="relative" rAng="9900000" ptsTypes="AAAA">
                                      <p:cBhvr>
                                        <p:cTn id="35" dur="2000" fill="hold"/>
                                        <p:tgtEl>
                                          <p:spTgt spid="7"/>
                                        </p:tgtEl>
                                        <p:attrNameLst>
                                          <p:attrName>ppt_x</p:attrName>
                                          <p:attrName>ppt_y</p:attrName>
                                        </p:attrNameLst>
                                      </p:cBhvr>
                                      <p:rCtr x="-6758" y="2894"/>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7" presetClass="path" presetSubtype="0" accel="50000" decel="50000" fill="hold" nodeType="clickEffect">
                                  <p:stCondLst>
                                    <p:cond delay="0"/>
                                  </p:stCondLst>
                                  <p:childTnLst>
                                    <p:animMotion origin="layout" path="M -0.00222 0.01273 L -0.00222 -0.15903 C -0.00222 -0.23588 0.01666 -0.33056 0.03216 -0.33056 L 0.06653 -0.33056 " pathEditMode="relative" rAng="0" ptsTypes="AAAA">
                                      <p:cBhvr>
                                        <p:cTn id="55" dur="2000" fill="hold"/>
                                        <p:tgtEl>
                                          <p:spTgt spid="13"/>
                                        </p:tgtEl>
                                        <p:attrNameLst>
                                          <p:attrName>ppt_x</p:attrName>
                                          <p:attrName>ppt_y</p:attrName>
                                        </p:attrNameLst>
                                      </p:cBhvr>
                                      <p:rCtr x="3438" y="-17176"/>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animBg="1"/>
      <p:bldP spid="12"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extBox 4"/>
          <p:cNvSpPr txBox="1"/>
          <p:nvPr/>
        </p:nvSpPr>
        <p:spPr>
          <a:xfrm>
            <a:off x="366611" y="0"/>
            <a:ext cx="11052752" cy="1938992"/>
          </a:xfrm>
          <a:prstGeom prst="rect">
            <a:avLst/>
          </a:prstGeom>
          <a:noFill/>
        </p:spPr>
        <p:txBody>
          <a:bodyPr wrap="square" rtlCol="0">
            <a:spAutoFit/>
          </a:bodyPr>
          <a:lstStyle/>
          <a:p>
            <a:pPr lvl="0"/>
            <a:r>
              <a:rPr lang="en-US" sz="4400" b="1" dirty="0" smtClean="0">
                <a:latin typeface="Times New Roman" panose="02020603050405020304" pitchFamily="18" charset="0"/>
                <a:cs typeface="Times New Roman" panose="02020603050405020304" pitchFamily="18" charset="0"/>
              </a:rPr>
              <a:t>So, what kinds of part of speech</a:t>
            </a:r>
            <a:r>
              <a:rPr lang="en-US" sz="32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 </a:t>
            </a:r>
            <a:r>
              <a:rPr lang="en-US" sz="6000" i="1" u="sng" dirty="0" smtClean="0">
                <a:latin typeface="Times New Roman" panose="02020603050405020304" pitchFamily="18" charset="0"/>
                <a:cs typeface="Times New Roman" panose="02020603050405020304" pitchFamily="18" charset="0"/>
              </a:rPr>
              <a:t>under</a:t>
            </a:r>
            <a:r>
              <a:rPr lang="en-US" sz="6000" i="1" dirty="0" smtClean="0">
                <a:latin typeface="Times New Roman" panose="02020603050405020304" pitchFamily="18" charset="0"/>
                <a:cs typeface="Times New Roman" panose="02020603050405020304" pitchFamily="18" charset="0"/>
              </a:rPr>
              <a:t>,</a:t>
            </a:r>
            <a:r>
              <a:rPr lang="en-US" sz="6000" i="1" dirty="0">
                <a:latin typeface="Times New Roman" panose="02020603050405020304" pitchFamily="18" charset="0"/>
                <a:cs typeface="Times New Roman" panose="02020603050405020304" pitchFamily="18" charset="0"/>
              </a:rPr>
              <a:t> </a:t>
            </a:r>
            <a:r>
              <a:rPr lang="en-US" sz="6000" i="1" u="sng" dirty="0" smtClean="0">
                <a:latin typeface="Times New Roman" panose="02020603050405020304" pitchFamily="18" charset="0"/>
                <a:cs typeface="Times New Roman" panose="02020603050405020304" pitchFamily="18" charset="0"/>
              </a:rPr>
              <a:t>by</a:t>
            </a:r>
            <a:r>
              <a:rPr lang="en-US" sz="6000" i="1" dirty="0" smtClean="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and </a:t>
            </a:r>
            <a:r>
              <a:rPr lang="en-US" sz="6000" i="1" u="sng" dirty="0" smtClean="0">
                <a:latin typeface="Times New Roman" panose="02020603050405020304" pitchFamily="18" charset="0"/>
                <a:cs typeface="Times New Roman" panose="02020603050405020304" pitchFamily="18" charset="0"/>
              </a:rPr>
              <a:t>on</a:t>
            </a:r>
            <a:r>
              <a:rPr lang="en-US" sz="4400"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are ?</a:t>
            </a:r>
            <a:endParaRPr lang="en-US" sz="4400" b="1" dirty="0">
              <a:latin typeface="Times New Roman" panose="02020603050405020304" pitchFamily="18" charset="0"/>
              <a:cs typeface="Times New Roman" panose="02020603050405020304" pitchFamily="18" charset="0"/>
            </a:endParaRPr>
          </a:p>
        </p:txBody>
      </p:sp>
      <p:sp>
        <p:nvSpPr>
          <p:cNvPr id="7" name="Horizontal Scroll 6"/>
          <p:cNvSpPr/>
          <p:nvPr/>
        </p:nvSpPr>
        <p:spPr>
          <a:xfrm>
            <a:off x="2558698" y="1285213"/>
            <a:ext cx="8860665" cy="5572787"/>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 </a:t>
            </a:r>
            <a:r>
              <a:rPr lang="en-US" sz="11500" dirty="0">
                <a:ln w="0"/>
                <a:solidFill>
                  <a:schemeClr val="tx1"/>
                </a:solidFill>
                <a:effectLst>
                  <a:outerShdw blurRad="38100" dist="19050" dir="2700000" algn="tl" rotWithShape="0">
                    <a:schemeClr val="dk1">
                      <a:alpha val="40000"/>
                    </a:schemeClr>
                  </a:outerShdw>
                </a:effectLst>
              </a:rPr>
              <a:t>T</a:t>
            </a:r>
            <a:r>
              <a:rPr lang="en-US" sz="11500" dirty="0" smtClean="0">
                <a:ln w="0"/>
                <a:solidFill>
                  <a:schemeClr val="tx1"/>
                </a:solidFill>
                <a:effectLst>
                  <a:outerShdw blurRad="38100" dist="19050" dir="2700000" algn="tl" rotWithShape="0">
                    <a:schemeClr val="dk1">
                      <a:alpha val="40000"/>
                    </a:schemeClr>
                  </a:outerShdw>
                </a:effectLst>
              </a:rPr>
              <a:t>hey are preposition</a:t>
            </a:r>
            <a:endParaRPr lang="en-US" sz="1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64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itle 1"/>
          <p:cNvSpPr>
            <a:spLocks noGrp="1"/>
          </p:cNvSpPr>
          <p:nvPr>
            <p:ph type="ctrTitle"/>
          </p:nvPr>
        </p:nvSpPr>
        <p:spPr>
          <a:xfrm>
            <a:off x="946848" y="371522"/>
            <a:ext cx="10067779" cy="1240301"/>
          </a:xfrm>
          <a:noFill/>
        </p:spPr>
        <p:txBody>
          <a:bodyPr>
            <a:noAutofit/>
          </a:bodyPr>
          <a:lstStyle/>
          <a:p>
            <a:r>
              <a:rPr lang="en-US" sz="7200" b="1" dirty="0" smtClean="0">
                <a:solidFill>
                  <a:schemeClr val="tx1"/>
                </a:solidFill>
                <a:latin typeface="Bernard MT Condensed" panose="02050806060905020404" pitchFamily="18" charset="0"/>
              </a:rPr>
              <a:t>So, our today’s lesson is ----</a:t>
            </a:r>
            <a:endParaRPr lang="en-US" sz="7200" b="1" dirty="0">
              <a:solidFill>
                <a:schemeClr val="tx1"/>
              </a:solidFill>
              <a:latin typeface="Bernard MT Condensed" panose="02050806060905020404" pitchFamily="18" charset="0"/>
            </a:endParaRPr>
          </a:p>
        </p:txBody>
      </p:sp>
      <p:sp>
        <p:nvSpPr>
          <p:cNvPr id="7" name="Subtitle 2"/>
          <p:cNvSpPr>
            <a:spLocks noGrp="1"/>
          </p:cNvSpPr>
          <p:nvPr>
            <p:ph type="subTitle" idx="1"/>
          </p:nvPr>
        </p:nvSpPr>
        <p:spPr>
          <a:xfrm>
            <a:off x="1442435" y="2524819"/>
            <a:ext cx="9144000" cy="2334936"/>
          </a:xfrm>
          <a:noFill/>
        </p:spPr>
        <p:txBody>
          <a:bodyPr>
            <a:noAutofit/>
          </a:bodyPr>
          <a:lstStyle/>
          <a:p>
            <a:r>
              <a:rPr lang="en-US" sz="13800" dirty="0" smtClean="0">
                <a:latin typeface="Bernard MT Condensed" panose="02050806060905020404" pitchFamily="18" charset="0"/>
              </a:rPr>
              <a:t>Preposition</a:t>
            </a:r>
            <a:endParaRPr lang="en-US" sz="13800" dirty="0">
              <a:latin typeface="Bernard MT Condensed" panose="02050806060905020404" pitchFamily="18" charset="0"/>
            </a:endParaRPr>
          </a:p>
        </p:txBody>
      </p:sp>
    </p:spTree>
    <p:extLst>
      <p:ext uri="{BB962C8B-B14F-4D97-AF65-F5344CB8AC3E}">
        <p14:creationId xmlns:p14="http://schemas.microsoft.com/office/powerpoint/2010/main" val="38668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Rectangle 4"/>
          <p:cNvSpPr/>
          <p:nvPr/>
        </p:nvSpPr>
        <p:spPr>
          <a:xfrm>
            <a:off x="3206838" y="90152"/>
            <a:ext cx="5782615" cy="5280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Let’s enjoy a video clip.</a:t>
            </a:r>
            <a:endParaRPr lang="en-GB" sz="4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395469" y="1692951"/>
            <a:ext cx="9053848" cy="584775"/>
          </a:xfrm>
          <a:prstGeom prst="rect">
            <a:avLst/>
          </a:prstGeom>
          <a:noFill/>
        </p:spPr>
        <p:txBody>
          <a:bodyPr wrap="square" rtlCol="0">
            <a:spAutoFit/>
          </a:bodyPr>
          <a:lstStyle/>
          <a:p>
            <a:r>
              <a:rPr lang="en-GB" dirty="0"/>
              <a:t>  </a:t>
            </a:r>
            <a:r>
              <a:rPr lang="en-GB" sz="3200" dirty="0">
                <a:hlinkClick r:id="rId2"/>
              </a:rPr>
              <a:t>https://www.youtube.com/watch?v=dQPFmztOA-g</a:t>
            </a:r>
            <a:endParaRPr lang="en-GB" sz="3200" dirty="0"/>
          </a:p>
        </p:txBody>
      </p:sp>
    </p:spTree>
    <p:extLst>
      <p:ext uri="{BB962C8B-B14F-4D97-AF65-F5344CB8AC3E}">
        <p14:creationId xmlns:p14="http://schemas.microsoft.com/office/powerpoint/2010/main" val="10603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057" y="95850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54" b="100000" l="0" r="97653"/>
                    </a14:imgEffect>
                  </a14:imgLayer>
                </a14:imgProps>
              </a:ext>
              <a:ext uri="{28A0092B-C50C-407E-A947-70E740481C1C}">
                <a14:useLocalDpi xmlns:a14="http://schemas.microsoft.com/office/drawing/2010/main" val="0"/>
              </a:ext>
            </a:extLst>
          </a:blip>
          <a:stretch>
            <a:fillRect/>
          </a:stretch>
        </p:blipFill>
        <p:spPr>
          <a:xfrm>
            <a:off x="9172904" y="17814"/>
            <a:ext cx="1844696" cy="2462769"/>
          </a:xfrm>
          <a:prstGeom prst="rect">
            <a:avLst/>
          </a:prstGeom>
          <a:ln cap="rnd">
            <a:solidFill>
              <a:schemeClr val="accent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3153" t="45539" r="12538"/>
          <a:stretch/>
        </p:blipFill>
        <p:spPr>
          <a:xfrm>
            <a:off x="2383091" y="382224"/>
            <a:ext cx="7012227" cy="2890910"/>
          </a:xfrm>
          <a:prstGeom prst="rect">
            <a:avLst/>
          </a:prstGeom>
        </p:spPr>
      </p:pic>
      <p:sp>
        <p:nvSpPr>
          <p:cNvPr id="10" name="Rectangle 9"/>
          <p:cNvSpPr/>
          <p:nvPr/>
        </p:nvSpPr>
        <p:spPr>
          <a:xfrm>
            <a:off x="526924" y="2957316"/>
            <a:ext cx="7582486" cy="80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dirty="0">
                <a:solidFill>
                  <a:schemeClr val="tx1"/>
                </a:solidFill>
                <a:latin typeface="Times New Roman" panose="02020603050405020304" pitchFamily="18" charset="0"/>
                <a:cs typeface="Times New Roman" panose="02020603050405020304" pitchFamily="18" charset="0"/>
              </a:rPr>
              <a:t>T</a:t>
            </a:r>
            <a:r>
              <a:rPr lang="en-US" sz="4000" dirty="0" smtClean="0">
                <a:solidFill>
                  <a:schemeClr val="tx1"/>
                </a:solidFill>
                <a:latin typeface="Times New Roman" panose="02020603050405020304" pitchFamily="18" charset="0"/>
                <a:cs typeface="Times New Roman" panose="02020603050405020304" pitchFamily="18" charset="0"/>
              </a:rPr>
              <a:t>he cat is--------------the car.</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3417835" y="2939072"/>
            <a:ext cx="1800665"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 behind</a:t>
            </a:r>
            <a:endParaRPr lang="en-US" sz="3600" dirty="0">
              <a:solidFill>
                <a:schemeClr val="tx1"/>
              </a:solidFill>
            </a:endParaRPr>
          </a:p>
        </p:txBody>
      </p:sp>
      <p:sp>
        <p:nvSpPr>
          <p:cNvPr id="12" name="Rectangle 11"/>
          <p:cNvSpPr/>
          <p:nvPr/>
        </p:nvSpPr>
        <p:spPr>
          <a:xfrm>
            <a:off x="-344263" y="4213759"/>
            <a:ext cx="8875920" cy="717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The </a:t>
            </a:r>
            <a:r>
              <a:rPr lang="en-US" sz="4000" dirty="0">
                <a:solidFill>
                  <a:schemeClr val="tx1"/>
                </a:solidFill>
                <a:latin typeface="Times New Roman" panose="02020603050405020304" pitchFamily="18" charset="0"/>
                <a:cs typeface="Times New Roman" panose="02020603050405020304" pitchFamily="18" charset="0"/>
              </a:rPr>
              <a:t>cat </a:t>
            </a:r>
            <a:r>
              <a:rPr lang="en-US" sz="4000" dirty="0" smtClean="0">
                <a:solidFill>
                  <a:schemeClr val="tx1"/>
                </a:solidFill>
                <a:latin typeface="Times New Roman" panose="02020603050405020304" pitchFamily="18" charset="0"/>
                <a:cs typeface="Times New Roman" panose="02020603050405020304" pitchFamily="18" charset="0"/>
              </a:rPr>
              <a:t>is-------------------------the </a:t>
            </a:r>
            <a:r>
              <a:rPr lang="en-US" sz="4000" dirty="0">
                <a:solidFill>
                  <a:schemeClr val="tx1"/>
                </a:solidFill>
                <a:latin typeface="Times New Roman" panose="02020603050405020304" pitchFamily="18" charset="0"/>
                <a:cs typeface="Times New Roman" panose="02020603050405020304" pitchFamily="18" charset="0"/>
              </a:rPr>
              <a:t>car</a:t>
            </a:r>
            <a:endParaRPr lang="en-US" sz="4000" dirty="0"/>
          </a:p>
        </p:txBody>
      </p:sp>
      <p:sp>
        <p:nvSpPr>
          <p:cNvPr id="13" name="Rectangle 12"/>
          <p:cNvSpPr/>
          <p:nvPr/>
        </p:nvSpPr>
        <p:spPr>
          <a:xfrm>
            <a:off x="2383091" y="3968254"/>
            <a:ext cx="4017639" cy="520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 before/in front of</a:t>
            </a:r>
            <a:endParaRPr lang="en-US" sz="3600" dirty="0">
              <a:solidFill>
                <a:schemeClr val="tx1"/>
              </a:solidFill>
            </a:endParaRPr>
          </a:p>
        </p:txBody>
      </p:sp>
      <p:sp>
        <p:nvSpPr>
          <p:cNvPr id="14" name="Left-Right Arrow 13"/>
          <p:cNvSpPr/>
          <p:nvPr/>
        </p:nvSpPr>
        <p:spPr>
          <a:xfrm>
            <a:off x="7956757" y="2705708"/>
            <a:ext cx="4017640" cy="1502217"/>
          </a:xfrm>
          <a:prstGeom prst="leftRightArrow">
            <a:avLst>
              <a:gd name="adj1" fmla="val 93495"/>
              <a:gd name="adj2" fmla="val 3365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a:t>
            </a:r>
            <a:r>
              <a:rPr lang="en-US" sz="2800" dirty="0" smtClean="0">
                <a:solidFill>
                  <a:schemeClr val="tx1"/>
                </a:solidFill>
              </a:rPr>
              <a:t>Car is Noun.</a:t>
            </a:r>
          </a:p>
          <a:p>
            <a:pPr algn="ctr"/>
            <a:r>
              <a:rPr lang="en-US" sz="2800" b="1" i="1" u="sng" dirty="0" smtClean="0">
                <a:solidFill>
                  <a:schemeClr val="tx1"/>
                </a:solidFill>
              </a:rPr>
              <a:t>Behind</a:t>
            </a:r>
            <a:r>
              <a:rPr lang="en-US" sz="2800" dirty="0" smtClean="0">
                <a:solidFill>
                  <a:srgbClr val="FF0000"/>
                </a:solidFill>
              </a:rPr>
              <a:t> </a:t>
            </a:r>
            <a:r>
              <a:rPr lang="en-US" sz="2800" dirty="0" smtClean="0">
                <a:solidFill>
                  <a:schemeClr val="tx1"/>
                </a:solidFill>
              </a:rPr>
              <a:t>modifies another noun car.</a:t>
            </a:r>
            <a:endParaRPr lang="en-US" sz="2800" dirty="0">
              <a:solidFill>
                <a:schemeClr val="tx1"/>
              </a:solidFill>
            </a:endParaRPr>
          </a:p>
        </p:txBody>
      </p:sp>
      <p:sp>
        <p:nvSpPr>
          <p:cNvPr id="15" name="Left-Right Arrow 14"/>
          <p:cNvSpPr/>
          <p:nvPr/>
        </p:nvSpPr>
        <p:spPr>
          <a:xfrm>
            <a:off x="8165564" y="2678062"/>
            <a:ext cx="3701075" cy="1662132"/>
          </a:xfrm>
          <a:prstGeom prst="leftRightArrow">
            <a:avLst>
              <a:gd name="adj1" fmla="val 98630"/>
              <a:gd name="adj2" fmla="val 841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t>
            </a:r>
            <a:r>
              <a:rPr lang="en-US" sz="2800" dirty="0">
                <a:solidFill>
                  <a:schemeClr val="tx1"/>
                </a:solidFill>
              </a:rPr>
              <a:t>is </a:t>
            </a:r>
            <a:r>
              <a:rPr lang="en-US" sz="2800" dirty="0" smtClean="0">
                <a:solidFill>
                  <a:schemeClr val="tx1"/>
                </a:solidFill>
              </a:rPr>
              <a:t>Noun.</a:t>
            </a:r>
            <a:endParaRPr lang="en-US" sz="2800" dirty="0">
              <a:solidFill>
                <a:schemeClr val="tx1"/>
              </a:solidFill>
            </a:endParaRPr>
          </a:p>
          <a:p>
            <a:pPr algn="ctr"/>
            <a:r>
              <a:rPr lang="en-US" sz="2800" b="1" i="1" u="sng" dirty="0" smtClean="0">
                <a:solidFill>
                  <a:schemeClr val="tx1"/>
                </a:solidFill>
              </a:rPr>
              <a:t>Before/in front of </a:t>
            </a:r>
            <a:r>
              <a:rPr lang="en-US" sz="2800" dirty="0">
                <a:solidFill>
                  <a:schemeClr val="tx1"/>
                </a:solidFill>
              </a:rPr>
              <a:t>modifies </a:t>
            </a:r>
            <a:r>
              <a:rPr lang="en-US" sz="2800" dirty="0" smtClean="0">
                <a:solidFill>
                  <a:schemeClr val="tx1"/>
                </a:solidFill>
              </a:rPr>
              <a:t>another </a:t>
            </a:r>
            <a:r>
              <a:rPr lang="en-US" sz="2800" dirty="0">
                <a:solidFill>
                  <a:schemeClr val="tx1"/>
                </a:solidFill>
              </a:rPr>
              <a:t>noun </a:t>
            </a:r>
            <a:r>
              <a:rPr lang="en-US" sz="2800" dirty="0" smtClean="0">
                <a:solidFill>
                  <a:schemeClr val="tx1"/>
                </a:solidFill>
              </a:rPr>
              <a:t>car                                                             </a:t>
            </a:r>
            <a:endParaRPr lang="en-US" sz="2800" dirty="0">
              <a:solidFill>
                <a:schemeClr val="tx1"/>
              </a:solidFill>
            </a:endParaRPr>
          </a:p>
        </p:txBody>
      </p:sp>
      <p:sp>
        <p:nvSpPr>
          <p:cNvPr id="16" name="TextBox 15"/>
          <p:cNvSpPr txBox="1"/>
          <p:nvPr/>
        </p:nvSpPr>
        <p:spPr>
          <a:xfrm>
            <a:off x="379932" y="5059463"/>
            <a:ext cx="11812068" cy="707886"/>
          </a:xfrm>
          <a:prstGeom prst="rect">
            <a:avLst/>
          </a:prstGeom>
          <a:noFill/>
        </p:spPr>
        <p:txBody>
          <a:bodyPr wrap="square" rtlCol="0">
            <a:spAutoFit/>
          </a:bodyPr>
          <a:lstStyle/>
          <a:p>
            <a:r>
              <a:rPr lang="en-US" sz="4000" dirty="0" smtClean="0"/>
              <a:t>SO,A  preposition sits before a------------------------. What?</a:t>
            </a:r>
            <a:endParaRPr lang="en-US" sz="4000" dirty="0"/>
          </a:p>
        </p:txBody>
      </p:sp>
      <p:sp>
        <p:nvSpPr>
          <p:cNvPr id="17" name="TextBox 16"/>
          <p:cNvSpPr txBox="1"/>
          <p:nvPr/>
        </p:nvSpPr>
        <p:spPr>
          <a:xfrm>
            <a:off x="6681676" y="4735111"/>
            <a:ext cx="3822888" cy="707886"/>
          </a:xfrm>
          <a:prstGeom prst="rect">
            <a:avLst/>
          </a:prstGeom>
          <a:noFill/>
        </p:spPr>
        <p:txBody>
          <a:bodyPr wrap="square" rtlCol="0">
            <a:spAutoFit/>
          </a:bodyPr>
          <a:lstStyle/>
          <a:p>
            <a:r>
              <a:rPr lang="en-US" sz="4000" dirty="0" smtClean="0"/>
              <a:t>Noun or pronoun</a:t>
            </a:r>
            <a:endParaRPr lang="en-US" sz="4000" dirty="0"/>
          </a:p>
        </p:txBody>
      </p:sp>
      <p:sp>
        <p:nvSpPr>
          <p:cNvPr id="18" name="TextBox 17"/>
          <p:cNvSpPr txBox="1"/>
          <p:nvPr/>
        </p:nvSpPr>
        <p:spPr>
          <a:xfrm>
            <a:off x="302454" y="6000500"/>
            <a:ext cx="11857149" cy="707886"/>
          </a:xfrm>
          <a:prstGeom prst="rect">
            <a:avLst/>
          </a:prstGeom>
          <a:noFill/>
        </p:spPr>
        <p:txBody>
          <a:bodyPr wrap="square" rtlCol="0">
            <a:spAutoFit/>
          </a:bodyPr>
          <a:lstStyle/>
          <a:p>
            <a:r>
              <a:rPr lang="en-US" sz="4000" dirty="0" smtClean="0"/>
              <a:t>And it modifies other -------------------------?</a:t>
            </a:r>
            <a:endParaRPr lang="en-US" sz="4000" dirty="0"/>
          </a:p>
        </p:txBody>
      </p:sp>
      <p:sp>
        <p:nvSpPr>
          <p:cNvPr id="19" name="TextBox 18"/>
          <p:cNvSpPr txBox="1"/>
          <p:nvPr/>
        </p:nvSpPr>
        <p:spPr>
          <a:xfrm>
            <a:off x="4770232" y="5662697"/>
            <a:ext cx="3822888" cy="707886"/>
          </a:xfrm>
          <a:prstGeom prst="rect">
            <a:avLst/>
          </a:prstGeom>
          <a:noFill/>
        </p:spPr>
        <p:txBody>
          <a:bodyPr wrap="square" rtlCol="0">
            <a:spAutoFit/>
          </a:bodyPr>
          <a:lstStyle/>
          <a:p>
            <a:r>
              <a:rPr lang="en-US" sz="4000" dirty="0" smtClean="0"/>
              <a:t>Noun or pronoun</a:t>
            </a:r>
            <a:endParaRPr lang="en-US" sz="4000" dirty="0"/>
          </a:p>
        </p:txBody>
      </p:sp>
    </p:spTree>
    <p:extLst>
      <p:ext uri="{BB962C8B-B14F-4D97-AF65-F5344CB8AC3E}">
        <p14:creationId xmlns:p14="http://schemas.microsoft.com/office/powerpoint/2010/main" val="25299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4" presetClass="path" presetSubtype="0" accel="50000" decel="50000" fill="hold" nodeType="clickEffect">
                                  <p:stCondLst>
                                    <p:cond delay="0"/>
                                  </p:stCondLst>
                                  <p:childTnLst>
                                    <p:animMotion origin="layout" path="M -0.00026 -0.00047 L -0.19427 -0.20996 C -0.23463 -0.25718 -0.29518 -0.28264 -0.35898 -0.28264 C -0.43138 -0.28264 -0.48945 -0.25718 -0.52981 -0.20996 L -0.72291 -0.00047 " pathEditMode="relative" rAng="10800000" ptsTypes="AAAAA">
                                      <p:cBhvr>
                                        <p:cTn id="36" dur="2000" fill="hold"/>
                                        <p:tgtEl>
                                          <p:spTgt spid="8"/>
                                        </p:tgtEl>
                                        <p:attrNameLst>
                                          <p:attrName>ppt_x</p:attrName>
                                          <p:attrName>ppt_y</p:attrName>
                                        </p:attrNameLst>
                                      </p:cBhvr>
                                      <p:rCtr x="-36133" y="-14097"/>
                                    </p:animMotion>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amond(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435" y="991673"/>
            <a:ext cx="9105362" cy="50742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GB" sz="2800" dirty="0"/>
          </a:p>
        </p:txBody>
      </p:sp>
      <p:sp>
        <p:nvSpPr>
          <p:cNvPr id="6" name="TextBox 5"/>
          <p:cNvSpPr txBox="1"/>
          <p:nvPr/>
        </p:nvSpPr>
        <p:spPr>
          <a:xfrm rot="21011494">
            <a:off x="-19538" y="3195973"/>
            <a:ext cx="12000553" cy="646331"/>
          </a:xfrm>
          <a:prstGeom prst="rect">
            <a:avLst/>
          </a:prstGeom>
          <a:noFill/>
          <a:ln>
            <a:noFill/>
          </a:ln>
          <a:effectLst/>
          <a:scene3d>
            <a:camera prst="isometricLeftDown"/>
            <a:lightRig rig="threePt" dir="t"/>
          </a:scene3d>
        </p:spPr>
        <p:txBody>
          <a:bodyPr wrap="square" rtlCol="0">
            <a:spAutoFit/>
          </a:bodyPr>
          <a:lstStyle/>
          <a:p>
            <a:r>
              <a:rPr lang="en-US" sz="3600" dirty="0" smtClean="0">
                <a:solidFill>
                  <a:schemeClr val="accent4">
                    <a:lumMod val="40000"/>
                    <a:lumOff val="60000"/>
                  </a:schemeClr>
                </a:solidFill>
              </a:rPr>
              <a:t> </a:t>
            </a:r>
            <a:r>
              <a:rPr lang="en-US" sz="3600" dirty="0">
                <a:solidFill>
                  <a:schemeClr val="accent4">
                    <a:lumMod val="40000"/>
                    <a:lumOff val="60000"/>
                  </a:schemeClr>
                </a:solidFill>
              </a:rPr>
              <a:t>DHALHARA  WESTPARA SECONDARY GIRLS’  </a:t>
            </a:r>
            <a:r>
              <a:rPr lang="en-US" sz="3600" dirty="0" smtClean="0">
                <a:solidFill>
                  <a:schemeClr val="accent4">
                    <a:lumMod val="40000"/>
                    <a:lumOff val="60000"/>
                  </a:schemeClr>
                </a:solidFill>
              </a:rPr>
              <a:t>SCHOOL</a:t>
            </a:r>
            <a:endParaRPr lang="en-GB" sz="3600" dirty="0">
              <a:solidFill>
                <a:schemeClr val="accent4">
                  <a:lumMod val="40000"/>
                  <a:lumOff val="60000"/>
                </a:schemeClr>
              </a:solidFill>
            </a:endParaRPr>
          </a:p>
        </p:txBody>
      </p:sp>
      <p:sp>
        <p:nvSpPr>
          <p:cNvPr id="5" name="TextBox 4"/>
          <p:cNvSpPr txBox="1"/>
          <p:nvPr/>
        </p:nvSpPr>
        <p:spPr>
          <a:xfrm>
            <a:off x="227923" y="3024259"/>
            <a:ext cx="11599759" cy="3785652"/>
          </a:xfrm>
          <a:prstGeom prst="rect">
            <a:avLst/>
          </a:prstGeom>
          <a:solidFill>
            <a:schemeClr val="accent6">
              <a:lumMod val="60000"/>
              <a:lumOff val="40000"/>
            </a:schemeClr>
          </a:solidFill>
        </p:spPr>
        <p:txBody>
          <a:bodyPr wrap="square" rtlCol="0">
            <a:spAutoFit/>
          </a:bodyPr>
          <a:lstStyle/>
          <a:p>
            <a:r>
              <a:rPr lang="en-US" sz="4800" dirty="0"/>
              <a:t>A</a:t>
            </a:r>
            <a:r>
              <a:rPr lang="en-US" sz="4800" dirty="0" smtClean="0"/>
              <a:t> preposition is a word placed before a </a:t>
            </a:r>
            <a:r>
              <a:rPr lang="en-US" sz="4800" i="1" dirty="0" smtClean="0">
                <a:latin typeface="Times New Roman" panose="02020603050405020304" pitchFamily="18" charset="0"/>
                <a:cs typeface="Times New Roman" panose="02020603050405020304" pitchFamily="18" charset="0"/>
              </a:rPr>
              <a:t>noun or a pronoun</a:t>
            </a:r>
            <a:r>
              <a:rPr lang="en-US" sz="4800" i="1" dirty="0" smtClean="0"/>
              <a:t> </a:t>
            </a:r>
            <a:r>
              <a:rPr lang="en-US" sz="4800" dirty="0" smtClean="0"/>
              <a:t>to show its relation to some other words in the sentence.</a:t>
            </a:r>
            <a:r>
              <a:rPr lang="en-US" sz="4800" dirty="0"/>
              <a:t> In other words,</a:t>
            </a:r>
            <a:r>
              <a:rPr lang="en-US" sz="4800" dirty="0" smtClean="0"/>
              <a:t> a preposition </a:t>
            </a:r>
            <a:r>
              <a:rPr lang="en-US" sz="4800" dirty="0"/>
              <a:t>is a modifying word that modifies other </a:t>
            </a:r>
            <a:r>
              <a:rPr lang="en-US" sz="4800" i="1" dirty="0">
                <a:latin typeface="Times New Roman" panose="02020603050405020304" pitchFamily="18" charset="0"/>
                <a:cs typeface="Times New Roman" panose="02020603050405020304" pitchFamily="18" charset="0"/>
              </a:rPr>
              <a:t>noun or pronoun</a:t>
            </a:r>
            <a:r>
              <a:rPr lang="en-US" sz="4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41667" y="0"/>
            <a:ext cx="9285668" cy="830997"/>
          </a:xfrm>
          <a:prstGeom prst="rect">
            <a:avLst/>
          </a:prstGeom>
          <a:noFill/>
        </p:spPr>
        <p:txBody>
          <a:bodyPr wrap="square" rtlCol="0">
            <a:spAutoFit/>
          </a:bodyPr>
          <a:lstStyle/>
          <a:p>
            <a:r>
              <a:rPr lang="en-US" sz="4800" dirty="0"/>
              <a:t>So what is preposition?</a:t>
            </a:r>
          </a:p>
        </p:txBody>
      </p:sp>
      <p:sp>
        <p:nvSpPr>
          <p:cNvPr id="8" name="TextBox 7"/>
          <p:cNvSpPr txBox="1"/>
          <p:nvPr/>
        </p:nvSpPr>
        <p:spPr>
          <a:xfrm>
            <a:off x="291548" y="970567"/>
            <a:ext cx="11330609" cy="1200329"/>
          </a:xfrm>
          <a:prstGeom prst="rect">
            <a:avLst/>
          </a:prstGeom>
          <a:noFill/>
        </p:spPr>
        <p:txBody>
          <a:bodyPr wrap="square" rtlCol="0">
            <a:spAutoFit/>
          </a:bodyPr>
          <a:lstStyle/>
          <a:p>
            <a:r>
              <a:rPr lang="en-US" sz="3600" b="1" i="1" u="sng" dirty="0" smtClean="0"/>
              <a:t>Pre </a:t>
            </a:r>
            <a:r>
              <a:rPr lang="en-US" sz="3600" b="1" i="1" dirty="0" smtClean="0"/>
              <a:t> </a:t>
            </a:r>
            <a:r>
              <a:rPr lang="en-US" sz="3600" b="1" dirty="0" smtClean="0"/>
              <a:t>means</a:t>
            </a:r>
            <a:r>
              <a:rPr lang="en-US" sz="3600" b="1" i="1" dirty="0" smtClean="0"/>
              <a:t>  </a:t>
            </a:r>
            <a:r>
              <a:rPr lang="en-US" sz="3600" b="1" i="1" u="sng" dirty="0" smtClean="0"/>
              <a:t>before</a:t>
            </a:r>
            <a:r>
              <a:rPr lang="en-US" sz="3600" b="1" i="1" dirty="0" smtClean="0"/>
              <a:t>  and </a:t>
            </a:r>
            <a:r>
              <a:rPr lang="en-US" sz="3600" b="1" i="1" u="sng" dirty="0" smtClean="0"/>
              <a:t>position</a:t>
            </a:r>
            <a:r>
              <a:rPr lang="en-US" sz="3600" b="1" i="1" dirty="0" smtClean="0"/>
              <a:t> </a:t>
            </a:r>
            <a:r>
              <a:rPr lang="en-US" sz="3600" b="1" dirty="0" smtClean="0"/>
              <a:t>means</a:t>
            </a:r>
            <a:r>
              <a:rPr lang="en-US" sz="3600" b="1" i="1" dirty="0" smtClean="0"/>
              <a:t>  </a:t>
            </a:r>
            <a:r>
              <a:rPr lang="en-US" sz="3600" b="1" i="1" u="sng" dirty="0" smtClean="0"/>
              <a:t>place &gt;&gt; preposition= before place</a:t>
            </a:r>
            <a:endParaRPr lang="en-US" sz="3600" b="1" i="1" dirty="0" smtClean="0"/>
          </a:p>
        </p:txBody>
      </p:sp>
      <p:sp>
        <p:nvSpPr>
          <p:cNvPr id="9" name="TextBox 8"/>
          <p:cNvSpPr txBox="1"/>
          <p:nvPr/>
        </p:nvSpPr>
        <p:spPr>
          <a:xfrm>
            <a:off x="2831275" y="2121192"/>
            <a:ext cx="4330521" cy="646331"/>
          </a:xfrm>
          <a:prstGeom prst="rect">
            <a:avLst/>
          </a:prstGeom>
          <a:noFill/>
        </p:spPr>
        <p:txBody>
          <a:bodyPr wrap="square" rtlCol="0">
            <a:spAutoFit/>
          </a:bodyPr>
          <a:lstStyle/>
          <a:p>
            <a:r>
              <a:rPr lang="en-US" sz="3200" b="1" i="1" u="sng" dirty="0" smtClean="0">
                <a:solidFill>
                  <a:srgbClr val="C00000"/>
                </a:solidFill>
              </a:rPr>
              <a:t> </a:t>
            </a:r>
            <a:r>
              <a:rPr lang="en-US" sz="3600" b="1" i="1" u="sng" dirty="0" smtClean="0">
                <a:latin typeface="Times New Roman" panose="02020603050405020304" pitchFamily="18" charset="0"/>
                <a:cs typeface="Times New Roman" panose="02020603050405020304" pitchFamily="18" charset="0"/>
              </a:rPr>
              <a:t>noun or pronoun</a:t>
            </a:r>
            <a:endParaRPr lang="en-US" sz="3600" b="1"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78296" y="2121192"/>
            <a:ext cx="2552979" cy="646331"/>
          </a:xfrm>
          <a:prstGeom prst="rect">
            <a:avLst/>
          </a:prstGeom>
          <a:noFill/>
        </p:spPr>
        <p:txBody>
          <a:bodyPr wrap="square" rtlCol="0">
            <a:spAutoFit/>
          </a:bodyPr>
          <a:lstStyle/>
          <a:p>
            <a:r>
              <a:rPr lang="en-US" sz="3600" dirty="0" smtClean="0">
                <a:solidFill>
                  <a:srgbClr val="002060"/>
                </a:solidFill>
              </a:rPr>
              <a:t>Before what?</a:t>
            </a:r>
            <a:endParaRPr lang="en-US" sz="3600" dirty="0">
              <a:solidFill>
                <a:srgbClr val="002060"/>
              </a:solidFill>
            </a:endParaRPr>
          </a:p>
        </p:txBody>
      </p:sp>
    </p:spTree>
    <p:extLst>
      <p:ext uri="{BB962C8B-B14F-4D97-AF65-F5344CB8AC3E}">
        <p14:creationId xmlns:p14="http://schemas.microsoft.com/office/powerpoint/2010/main" val="561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277</TotalTime>
  <Words>1020</Words>
  <Application>Microsoft Office PowerPoint</Application>
  <PresentationFormat>Widescreen</PresentationFormat>
  <Paragraphs>205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Bernard MT Condensed</vt:lpstr>
      <vt:lpstr>Calibri</vt:lpstr>
      <vt:lpstr>Garamond</vt:lpstr>
      <vt:lpstr>Times New Roman</vt:lpstr>
      <vt:lpstr>Wingdings</vt:lpstr>
      <vt:lpstr>Organic</vt:lpstr>
      <vt:lpstr>Packager Shell Object</vt:lpstr>
      <vt:lpstr>PowerPoint Presentation</vt:lpstr>
      <vt:lpstr>PowerPoint Presentation</vt:lpstr>
      <vt:lpstr>PowerPoint Presentation</vt:lpstr>
      <vt:lpstr>PowerPoint Presentation</vt:lpstr>
      <vt:lpstr>PowerPoint Presentation</vt:lpstr>
      <vt:lpstr>So, our today’s lesson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48</cp:revision>
  <dcterms:created xsi:type="dcterms:W3CDTF">2019-10-17T15:22:45Z</dcterms:created>
  <dcterms:modified xsi:type="dcterms:W3CDTF">2019-10-25T14:17:25Z</dcterms:modified>
</cp:coreProperties>
</file>