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56" r:id="rId2"/>
    <p:sldId id="275" r:id="rId3"/>
    <p:sldId id="257" r:id="rId4"/>
    <p:sldId id="274" r:id="rId5"/>
    <p:sldId id="261" r:id="rId6"/>
    <p:sldId id="259" r:id="rId7"/>
    <p:sldId id="260" r:id="rId8"/>
    <p:sldId id="263" r:id="rId9"/>
    <p:sldId id="276" r:id="rId10"/>
    <p:sldId id="262" r:id="rId11"/>
    <p:sldId id="277" r:id="rId12"/>
    <p:sldId id="264" r:id="rId13"/>
    <p:sldId id="265" r:id="rId14"/>
    <p:sldId id="267" r:id="rId15"/>
    <p:sldId id="266" r:id="rId16"/>
    <p:sldId id="273" r:id="rId17"/>
    <p:sldId id="25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507" autoAdjust="0"/>
  </p:normalViewPr>
  <p:slideViewPr>
    <p:cSldViewPr>
      <p:cViewPr>
        <p:scale>
          <a:sx n="70" d="100"/>
          <a:sy n="70" d="100"/>
        </p:scale>
        <p:origin x="-948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8" d="100"/>
        <a:sy n="7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1.png"/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E58D6B-7634-43BF-8450-0D8A244E649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0A2B588A-AAE4-4D5C-9B94-4B6E64ED0471}">
          <dgm:prSet phldrT="[Text]"/>
          <dgm:spPr/>
          <dgm:t>
            <a:bodyPr/>
            <a:lstStyle/>
            <a:p>
              <a:r>
                <a:rPr lang="en-US" dirty="0" smtClean="0"/>
                <a:t>(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i="1" smtClean="0">
                          <a:latin typeface="Cambria Math"/>
                        </a:rPr>
                      </m:ctrlPr>
                    </m:sSupPr>
                    <m:e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e>
                    <m:sup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</m:sup>
                  </m:sSup>
                </m:oMath>
              </a14:m>
              <a:r>
                <a:rPr lang="en-US" dirty="0" smtClean="0"/>
                <a:t>=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i="1" dirty="0" smtClean="0">
                          <a:latin typeface="Cambria Math"/>
                        </a:rPr>
                      </m:ctrlPr>
                    </m:sSupPr>
                    <m:e>
                      <m:r>
                        <a:rPr lang="en-US" b="0" i="1" dirty="0" smtClean="0">
                          <a:latin typeface="Cambria Math"/>
                        </a:rPr>
                        <m:t>𝑎</m:t>
                      </m:r>
                    </m:e>
                    <m:sup>
                      <m:r>
                        <a:rPr lang="en-US" b="0" i="1" dirty="0" smtClean="0">
                          <a:latin typeface="Cambria Math"/>
                        </a:rPr>
                        <m:t>2</m:t>
                      </m:r>
                    </m:sup>
                  </m:sSup>
                </m:oMath>
              </a14:m>
              <a:r>
                <a:rPr lang="bn-BD" dirty="0" smtClean="0"/>
                <a:t>+2ab</a:t>
              </a:r>
              <a:r>
                <a:rPr lang="en-US" dirty="0" smtClean="0"/>
                <a:t>+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i="1" dirty="0" smtClean="0">
                          <a:latin typeface="Cambria Math"/>
                        </a:rPr>
                      </m:ctrlPr>
                    </m:sSupPr>
                    <m:e>
                      <m:r>
                        <a:rPr lang="bn-BD" b="0" i="1" dirty="0" smtClean="0">
                          <a:latin typeface="Cambria Math"/>
                        </a:rPr>
                        <m:t>𝑏</m:t>
                      </m:r>
                    </m:e>
                    <m:sup>
                      <m:r>
                        <a:rPr lang="bn-BD" b="0" i="1" dirty="0" smtClean="0">
                          <a:latin typeface="Cambria Math"/>
                        </a:rPr>
                        <m:t>2</m:t>
                      </m:r>
                    </m:sup>
                  </m:sSup>
                </m:oMath>
              </a14:m>
              <a:endParaRPr lang="en-US" dirty="0"/>
            </a:p>
          </dgm:t>
        </dgm:pt>
      </mc:Choice>
      <mc:Fallback xmlns="">
        <dgm:pt modelId="{0A2B588A-AAE4-4D5C-9B94-4B6E64ED0471}">
          <dgm:prSet phldrT="[Text]"/>
          <dgm:spPr/>
          <dgm:t>
            <a:bodyPr/>
            <a:lstStyle/>
            <a:p>
              <a:r>
                <a:rPr lang="en-US" dirty="0" smtClean="0"/>
                <a:t>(</a:t>
              </a:r>
              <a:r>
                <a:rPr lang="en-US" i="0" smtClean="0">
                  <a:latin typeface="Cambria Math"/>
                </a:rPr>
                <a:t>〖</a:t>
              </a:r>
              <a:r>
                <a:rPr lang="en-US" b="0" i="0" smtClean="0">
                  <a:latin typeface="Cambria Math"/>
                </a:rPr>
                <a:t>𝑎+𝑏)〗^2</a:t>
              </a:r>
              <a:r>
                <a:rPr lang="en-US" dirty="0" smtClean="0"/>
                <a:t>=</a:t>
              </a:r>
              <a:r>
                <a:rPr lang="en-US" b="0" i="0" dirty="0" smtClean="0">
                  <a:latin typeface="Cambria Math"/>
                </a:rPr>
                <a:t>𝑎^2</a:t>
              </a:r>
              <a:r>
                <a:rPr lang="bn-BD" dirty="0" smtClean="0"/>
                <a:t>+2ab</a:t>
              </a:r>
              <a:r>
                <a:rPr lang="en-US" dirty="0" smtClean="0"/>
                <a:t>+</a:t>
              </a:r>
              <a:r>
                <a:rPr lang="bn-BD" b="0" i="0" dirty="0" smtClean="0">
                  <a:latin typeface="Cambria Math"/>
                </a:rPr>
                <a:t>𝑏</a:t>
              </a:r>
              <a:r>
                <a:rPr lang="en-US" b="0" i="0" dirty="0" smtClean="0">
                  <a:latin typeface="Cambria Math"/>
                </a:rPr>
                <a:t>^</a:t>
              </a:r>
              <a:r>
                <a:rPr lang="bn-BD" b="0" i="0" dirty="0" smtClean="0">
                  <a:latin typeface="Cambria Math"/>
                </a:rPr>
                <a:t>2</a:t>
              </a:r>
              <a:endParaRPr lang="en-US" dirty="0"/>
            </a:p>
          </dgm:t>
        </dgm:pt>
      </mc:Fallback>
    </mc:AlternateContent>
    <dgm:pt modelId="{F62D5C55-0820-46DD-9C48-D1B53AAA8EB7}" type="parTrans" cxnId="{6CE628B4-8267-43CC-B65A-8BBE93F92AFC}">
      <dgm:prSet/>
      <dgm:spPr/>
      <dgm:t>
        <a:bodyPr/>
        <a:lstStyle/>
        <a:p>
          <a:endParaRPr lang="en-US"/>
        </a:p>
      </dgm:t>
    </dgm:pt>
    <dgm:pt modelId="{0CEAA693-2E18-4AC8-9810-200AD84C15EA}" type="sibTrans" cxnId="{6CE628B4-8267-43CC-B65A-8BBE93F92AFC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EC06C8A2-B229-4237-AD69-DE2BD7D999ED}">
          <dgm:prSet phldrT="[Text]"/>
          <dgm:spPr/>
          <dgm:t>
            <a:bodyPr/>
            <a:lstStyle/>
            <a:p>
              <a14:m>
                <m:oMath xmlns:m="http://schemas.openxmlformats.org/officeDocument/2006/math">
                  <m:sSup>
                    <m:sSupPr>
                      <m:ctrlPr>
                        <a:rPr lang="bn-BD" i="1" smtClean="0">
                          <a:latin typeface="Cambria Math"/>
                        </a:rPr>
                      </m:ctrlPr>
                    </m:sSupPr>
                    <m:e>
                      <m:r>
                        <a:rPr lang="bn-BD" b="0" i="1" smtClean="0">
                          <a:latin typeface="Cambria Math"/>
                        </a:rPr>
                        <m:t>(</m:t>
                      </m:r>
                      <m:r>
                        <a:rPr lang="bn-BD" b="0" i="1" smtClean="0">
                          <a:latin typeface="Cambria Math"/>
                        </a:rPr>
                        <m:t>𝑎</m:t>
                      </m:r>
                      <m:r>
                        <a:rPr lang="bn-BD" b="0" i="1" smtClean="0">
                          <a:latin typeface="Cambria Math"/>
                        </a:rPr>
                        <m:t>−</m:t>
                      </m:r>
                      <m:r>
                        <a:rPr lang="bn-BD" b="0" i="1" smtClean="0">
                          <a:latin typeface="Cambria Math"/>
                        </a:rPr>
                        <m:t>𝑏</m:t>
                      </m:r>
                      <m:r>
                        <a:rPr lang="bn-BD" b="0" i="1" smtClean="0">
                          <a:latin typeface="Cambria Math"/>
                        </a:rPr>
                        <m:t>)</m:t>
                      </m:r>
                    </m:e>
                    <m:sup>
                      <m:r>
                        <a:rPr lang="bn-BD" b="0" i="1" smtClean="0">
                          <a:latin typeface="Cambria Math"/>
                        </a:rPr>
                        <m:t>2</m:t>
                      </m:r>
                    </m:sup>
                  </m:sSup>
                </m:oMath>
              </a14:m>
              <a:r>
                <a:rPr lang="bn-BD" dirty="0" smtClean="0"/>
                <a:t>=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i="1" smtClean="0">
                          <a:latin typeface="Cambria Math"/>
                        </a:rPr>
                      </m:ctrlPr>
                    </m:sSupPr>
                    <m:e>
                      <m:r>
                        <a:rPr lang="bn-BD" b="0" i="1" smtClean="0">
                          <a:latin typeface="Cambria Math"/>
                        </a:rPr>
                        <m:t>𝑎</m:t>
                      </m:r>
                    </m:e>
                    <m:sup>
                      <m:r>
                        <a:rPr lang="bn-BD" b="0" i="1" smtClean="0">
                          <a:latin typeface="Cambria Math"/>
                        </a:rPr>
                        <m:t>2</m:t>
                      </m:r>
                    </m:sup>
                  </m:sSup>
                </m:oMath>
              </a14:m>
              <a:r>
                <a:rPr lang="bn-BD" dirty="0" smtClean="0"/>
                <a:t>-2ab+-</a:t>
              </a:r>
              <a14:m>
                <m:oMath xmlns:m="http://schemas.openxmlformats.org/officeDocument/2006/math">
                  <m:sSup>
                    <m:sSupPr>
                      <m:ctrlPr>
                        <a:rPr lang="bn-BD" i="1" dirty="0" smtClean="0">
                          <a:latin typeface="Cambria Math"/>
                        </a:rPr>
                      </m:ctrlPr>
                    </m:sSupPr>
                    <m:e>
                      <m:r>
                        <a:rPr lang="bn-BD" b="0" i="1" dirty="0" smtClean="0">
                          <a:latin typeface="Cambria Math"/>
                        </a:rPr>
                        <m:t>𝑏</m:t>
                      </m:r>
                    </m:e>
                    <m:sup>
                      <m:r>
                        <a:rPr lang="bn-BD" b="0" i="1" dirty="0" smtClean="0">
                          <a:latin typeface="Cambria Math"/>
                        </a:rPr>
                        <m:t>2</m:t>
                      </m:r>
                    </m:sup>
                  </m:sSup>
                </m:oMath>
              </a14:m>
              <a:endParaRPr lang="en-US" dirty="0"/>
            </a:p>
          </dgm:t>
        </dgm:pt>
      </mc:Choice>
      <mc:Fallback xmlns="">
        <dgm:pt modelId="{EC06C8A2-B229-4237-AD69-DE2BD7D999ED}">
          <dgm:prSet phldrT="[Text]"/>
          <dgm:spPr/>
          <dgm:t>
            <a:bodyPr/>
            <a:lstStyle/>
            <a:p>
              <a:r>
                <a:rPr lang="bn-BD" i="0" smtClean="0">
                  <a:latin typeface="Cambria Math"/>
                </a:rPr>
                <a:t>〖</a:t>
              </a:r>
              <a:r>
                <a:rPr lang="bn-BD" b="0" i="0" smtClean="0">
                  <a:latin typeface="Cambria Math"/>
                </a:rPr>
                <a:t>(𝑎−𝑏)〗^2</a:t>
              </a:r>
              <a:r>
                <a:rPr lang="bn-BD" dirty="0" smtClean="0"/>
                <a:t>=</a:t>
              </a:r>
              <a:r>
                <a:rPr lang="bn-BD" b="0" i="0" smtClean="0">
                  <a:latin typeface="Cambria Math"/>
                </a:rPr>
                <a:t>𝑎</a:t>
              </a:r>
              <a:r>
                <a:rPr lang="en-US" b="0" i="0" smtClean="0">
                  <a:latin typeface="Cambria Math"/>
                </a:rPr>
                <a:t>^</a:t>
              </a:r>
              <a:r>
                <a:rPr lang="bn-BD" b="0" i="0" smtClean="0">
                  <a:latin typeface="Cambria Math"/>
                </a:rPr>
                <a:t>2</a:t>
              </a:r>
              <a:r>
                <a:rPr lang="bn-BD" dirty="0" smtClean="0"/>
                <a:t>-2ab+-</a:t>
              </a:r>
              <a:r>
                <a:rPr lang="bn-BD" b="0" i="0" dirty="0" smtClean="0">
                  <a:latin typeface="Cambria Math"/>
                </a:rPr>
                <a:t>𝑏^2</a:t>
              </a:r>
              <a:endParaRPr lang="en-US" dirty="0"/>
            </a:p>
          </dgm:t>
        </dgm:pt>
      </mc:Fallback>
    </mc:AlternateContent>
    <dgm:pt modelId="{3388B1E2-558E-42FC-A0C2-717FDCD0B4A3}" type="parTrans" cxnId="{5D441980-C8E3-40BD-A286-3B8D0DB63095}">
      <dgm:prSet/>
      <dgm:spPr/>
      <dgm:t>
        <a:bodyPr/>
        <a:lstStyle/>
        <a:p>
          <a:endParaRPr lang="en-US"/>
        </a:p>
      </dgm:t>
    </dgm:pt>
    <dgm:pt modelId="{56A92239-D77D-484B-A8E4-F3B82A55D642}" type="sibTrans" cxnId="{5D441980-C8E3-40BD-A286-3B8D0DB63095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5713A654-1CB1-4E33-AE41-97B3008EC5FC}">
          <dgm:prSet phldrT="[Text]"/>
          <dgm:spPr/>
          <dgm:t>
            <a:bodyPr/>
            <a:lstStyle/>
            <a:p>
              <a:r>
                <a:rPr lang="bn-BD" dirty="0" smtClean="0"/>
                <a:t>(a-b)(a+b)=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i="1" smtClean="0">
                          <a:latin typeface="Cambria Math"/>
                        </a:rPr>
                      </m:ctrlPr>
                    </m:sSupPr>
                    <m:e>
                      <m:r>
                        <a:rPr lang="bn-BD" b="0" i="1" smtClean="0">
                          <a:latin typeface="Cambria Math"/>
                        </a:rPr>
                        <m:t>𝑎</m:t>
                      </m:r>
                    </m:e>
                    <m:sup>
                      <m:r>
                        <a:rPr lang="bn-BD" b="0" i="1" smtClean="0">
                          <a:latin typeface="Cambria Math"/>
                        </a:rPr>
                        <m:t>2</m:t>
                      </m:r>
                    </m:sup>
                  </m:sSup>
                </m:oMath>
              </a14:m>
              <a:r>
                <a:rPr lang="bn-BD" dirty="0" smtClean="0"/>
                <a:t>-</a:t>
              </a:r>
              <a14:m>
                <m:oMath xmlns:m="http://schemas.openxmlformats.org/officeDocument/2006/math">
                  <m:sSup>
                    <m:sSupPr>
                      <m:ctrlPr>
                        <a:rPr lang="bn-BD" i="1" dirty="0" smtClean="0">
                          <a:latin typeface="Cambria Math"/>
                        </a:rPr>
                      </m:ctrlPr>
                    </m:sSupPr>
                    <m:e>
                      <m:r>
                        <a:rPr lang="bn-BD" b="0" i="1" dirty="0" smtClean="0">
                          <a:latin typeface="Cambria Math"/>
                        </a:rPr>
                        <m:t>𝑏</m:t>
                      </m:r>
                    </m:e>
                    <m:sup>
                      <m:r>
                        <a:rPr lang="bn-BD" b="0" i="1" dirty="0" smtClean="0">
                          <a:latin typeface="Cambria Math"/>
                        </a:rPr>
                        <m:t>2</m:t>
                      </m:r>
                    </m:sup>
                  </m:sSup>
                </m:oMath>
              </a14:m>
              <a:endParaRPr lang="en-US" dirty="0"/>
            </a:p>
          </dgm:t>
        </dgm:pt>
      </mc:Choice>
      <mc:Fallback xmlns="">
        <dgm:pt modelId="{5713A654-1CB1-4E33-AE41-97B3008EC5FC}">
          <dgm:prSet phldrT="[Text]"/>
          <dgm:spPr/>
          <dgm:t>
            <a:bodyPr/>
            <a:lstStyle/>
            <a:p>
              <a:r>
                <a:rPr lang="bn-BD" dirty="0" smtClean="0"/>
                <a:t>(a-b)(a+b)=</a:t>
              </a:r>
              <a:r>
                <a:rPr lang="bn-BD" b="0" i="0" smtClean="0">
                  <a:latin typeface="Cambria Math"/>
                </a:rPr>
                <a:t>𝑎</a:t>
              </a:r>
              <a:r>
                <a:rPr lang="en-US" b="0" i="0" smtClean="0">
                  <a:latin typeface="Cambria Math"/>
                </a:rPr>
                <a:t>^</a:t>
              </a:r>
              <a:r>
                <a:rPr lang="bn-BD" b="0" i="0" smtClean="0">
                  <a:latin typeface="Cambria Math"/>
                </a:rPr>
                <a:t>2</a:t>
              </a:r>
              <a:r>
                <a:rPr lang="bn-BD" dirty="0" smtClean="0"/>
                <a:t>-</a:t>
              </a:r>
              <a:r>
                <a:rPr lang="bn-BD" b="0" i="0" dirty="0" smtClean="0">
                  <a:latin typeface="Cambria Math"/>
                </a:rPr>
                <a:t>𝑏^2</a:t>
              </a:r>
              <a:endParaRPr lang="en-US" dirty="0"/>
            </a:p>
          </dgm:t>
        </dgm:pt>
      </mc:Fallback>
    </mc:AlternateContent>
    <dgm:pt modelId="{2B9890A7-6DB8-4D80-8EE0-2DDFA724EC0E}" type="parTrans" cxnId="{06ACA55E-50A2-467B-8D2E-F2CB80769398}">
      <dgm:prSet/>
      <dgm:spPr/>
      <dgm:t>
        <a:bodyPr/>
        <a:lstStyle/>
        <a:p>
          <a:endParaRPr lang="en-US"/>
        </a:p>
      </dgm:t>
    </dgm:pt>
    <dgm:pt modelId="{8EA32B78-3BC1-4A5D-94EF-F54018CD0C76}" type="sibTrans" cxnId="{06ACA55E-50A2-467B-8D2E-F2CB80769398}">
      <dgm:prSet/>
      <dgm:spPr/>
      <dgm:t>
        <a:bodyPr/>
        <a:lstStyle/>
        <a:p>
          <a:endParaRPr lang="en-US"/>
        </a:p>
      </dgm:t>
    </dgm:pt>
    <dgm:pt modelId="{5461E98F-97DE-483D-B0D1-A1DD486F1F08}" type="pres">
      <dgm:prSet presAssocID="{B0E58D6B-7634-43BF-8450-0D8A244E649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51B5DE-7E44-48EC-98F0-02C3B6978EA1}" type="pres">
      <dgm:prSet presAssocID="{0A2B588A-AAE4-4D5C-9B94-4B6E64ED0471}" presName="parentText" presStyleLbl="node1" presStyleIdx="0" presStyleCnt="3" custLinFactNeighborX="-943" custLinFactNeighborY="-724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0F759D-ED5E-4A00-8139-C4EDFFBF734E}" type="pres">
      <dgm:prSet presAssocID="{0CEAA693-2E18-4AC8-9810-200AD84C15EA}" presName="spacer" presStyleCnt="0"/>
      <dgm:spPr/>
    </dgm:pt>
    <dgm:pt modelId="{DAFB456A-7D98-4CE3-ADA1-CF1792728DEC}" type="pres">
      <dgm:prSet presAssocID="{EC06C8A2-B229-4237-AD69-DE2BD7D999ED}" presName="parentText" presStyleLbl="node1" presStyleIdx="1" presStyleCnt="3" custLinFactNeighborX="-943" custLinFactNeighborY="-2152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B4016E-9604-4D61-87F0-279952D70D83}" type="pres">
      <dgm:prSet presAssocID="{56A92239-D77D-484B-A8E4-F3B82A55D642}" presName="spacer" presStyleCnt="0"/>
      <dgm:spPr/>
    </dgm:pt>
    <dgm:pt modelId="{74859EC6-C9A4-4367-97F1-15B740F40ABD}" type="pres">
      <dgm:prSet presAssocID="{5713A654-1CB1-4E33-AE41-97B3008EC5FC}" presName="parentText" presStyleLbl="node1" presStyleIdx="2" presStyleCnt="3" custLinFactNeighborY="674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E628B4-8267-43CC-B65A-8BBE93F92AFC}" srcId="{B0E58D6B-7634-43BF-8450-0D8A244E6494}" destId="{0A2B588A-AAE4-4D5C-9B94-4B6E64ED0471}" srcOrd="0" destOrd="0" parTransId="{F62D5C55-0820-46DD-9C48-D1B53AAA8EB7}" sibTransId="{0CEAA693-2E18-4AC8-9810-200AD84C15EA}"/>
    <dgm:cxn modelId="{06ACA55E-50A2-467B-8D2E-F2CB80769398}" srcId="{B0E58D6B-7634-43BF-8450-0D8A244E6494}" destId="{5713A654-1CB1-4E33-AE41-97B3008EC5FC}" srcOrd="2" destOrd="0" parTransId="{2B9890A7-6DB8-4D80-8EE0-2DDFA724EC0E}" sibTransId="{8EA32B78-3BC1-4A5D-94EF-F54018CD0C76}"/>
    <dgm:cxn modelId="{E47678E8-B96B-4335-970A-B94573A1E916}" type="presOf" srcId="{5713A654-1CB1-4E33-AE41-97B3008EC5FC}" destId="{74859EC6-C9A4-4367-97F1-15B740F40ABD}" srcOrd="0" destOrd="0" presId="urn:microsoft.com/office/officeart/2005/8/layout/vList2"/>
    <dgm:cxn modelId="{34BBD009-2312-49F7-BCAA-21B257EA83B9}" type="presOf" srcId="{B0E58D6B-7634-43BF-8450-0D8A244E6494}" destId="{5461E98F-97DE-483D-B0D1-A1DD486F1F08}" srcOrd="0" destOrd="0" presId="urn:microsoft.com/office/officeart/2005/8/layout/vList2"/>
    <dgm:cxn modelId="{314368C9-5359-4CC3-A601-875500A53692}" type="presOf" srcId="{EC06C8A2-B229-4237-AD69-DE2BD7D999ED}" destId="{DAFB456A-7D98-4CE3-ADA1-CF1792728DEC}" srcOrd="0" destOrd="0" presId="urn:microsoft.com/office/officeart/2005/8/layout/vList2"/>
    <dgm:cxn modelId="{5D441980-C8E3-40BD-A286-3B8D0DB63095}" srcId="{B0E58D6B-7634-43BF-8450-0D8A244E6494}" destId="{EC06C8A2-B229-4237-AD69-DE2BD7D999ED}" srcOrd="1" destOrd="0" parTransId="{3388B1E2-558E-42FC-A0C2-717FDCD0B4A3}" sibTransId="{56A92239-D77D-484B-A8E4-F3B82A55D642}"/>
    <dgm:cxn modelId="{067807BE-5B13-4F5B-A7C2-53BFBA3D8FF6}" type="presOf" srcId="{0A2B588A-AAE4-4D5C-9B94-4B6E64ED0471}" destId="{8851B5DE-7E44-48EC-98F0-02C3B6978EA1}" srcOrd="0" destOrd="0" presId="urn:microsoft.com/office/officeart/2005/8/layout/vList2"/>
    <dgm:cxn modelId="{1B551F0E-1F42-46B1-84AA-1267474CF207}" type="presParOf" srcId="{5461E98F-97DE-483D-B0D1-A1DD486F1F08}" destId="{8851B5DE-7E44-48EC-98F0-02C3B6978EA1}" srcOrd="0" destOrd="0" presId="urn:microsoft.com/office/officeart/2005/8/layout/vList2"/>
    <dgm:cxn modelId="{6193D8A5-22B9-4CEA-8EF7-354A067119DB}" type="presParOf" srcId="{5461E98F-97DE-483D-B0D1-A1DD486F1F08}" destId="{BD0F759D-ED5E-4A00-8139-C4EDFFBF734E}" srcOrd="1" destOrd="0" presId="urn:microsoft.com/office/officeart/2005/8/layout/vList2"/>
    <dgm:cxn modelId="{A6E0965C-0E5B-4075-AB1A-251C29B1C1C7}" type="presParOf" srcId="{5461E98F-97DE-483D-B0D1-A1DD486F1F08}" destId="{DAFB456A-7D98-4CE3-ADA1-CF1792728DEC}" srcOrd="2" destOrd="0" presId="urn:microsoft.com/office/officeart/2005/8/layout/vList2"/>
    <dgm:cxn modelId="{77097152-CF77-4A38-80F9-1F40D391859B}" type="presParOf" srcId="{5461E98F-97DE-483D-B0D1-A1DD486F1F08}" destId="{9EB4016E-9604-4D61-87F0-279952D70D83}" srcOrd="3" destOrd="0" presId="urn:microsoft.com/office/officeart/2005/8/layout/vList2"/>
    <dgm:cxn modelId="{3D62521F-1AFD-4DB0-9AE0-770AD89236AD}" type="presParOf" srcId="{5461E98F-97DE-483D-B0D1-A1DD486F1F08}" destId="{74859EC6-C9A4-4367-97F1-15B740F40AB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E58D6B-7634-43BF-8450-0D8A244E649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2B588A-AAE4-4D5C-9B94-4B6E64ED0471}">
      <dgm:prSet phldrT="[Text]"/>
      <dgm:spPr>
        <a:blipFill rotWithShape="1">
          <a:blip xmlns:r="http://schemas.openxmlformats.org/officeDocument/2006/relationships" r:embed="rId1"/>
          <a:stretch>
            <a:fillRect l="-2032" b="-10277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F62D5C55-0820-46DD-9C48-D1B53AAA8EB7}" type="parTrans" cxnId="{6CE628B4-8267-43CC-B65A-8BBE93F92AFC}">
      <dgm:prSet/>
      <dgm:spPr/>
      <dgm:t>
        <a:bodyPr/>
        <a:lstStyle/>
        <a:p>
          <a:endParaRPr lang="en-US"/>
        </a:p>
      </dgm:t>
    </dgm:pt>
    <dgm:pt modelId="{0CEAA693-2E18-4AC8-9810-200AD84C15EA}" type="sibTrans" cxnId="{6CE628B4-8267-43CC-B65A-8BBE93F92AFC}">
      <dgm:prSet/>
      <dgm:spPr/>
      <dgm:t>
        <a:bodyPr/>
        <a:lstStyle/>
        <a:p>
          <a:endParaRPr lang="en-US"/>
        </a:p>
      </dgm:t>
    </dgm:pt>
    <dgm:pt modelId="{EC06C8A2-B229-4237-AD69-DE2BD7D999ED}">
      <dgm:prSet phldrT="[Text]"/>
      <dgm:spPr>
        <a:blipFill rotWithShape="1">
          <a:blip xmlns:r="http://schemas.openxmlformats.org/officeDocument/2006/relationships" r:embed="rId2"/>
          <a:stretch>
            <a:fillRect b="-10277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3388B1E2-558E-42FC-A0C2-717FDCD0B4A3}" type="parTrans" cxnId="{5D441980-C8E3-40BD-A286-3B8D0DB63095}">
      <dgm:prSet/>
      <dgm:spPr/>
      <dgm:t>
        <a:bodyPr/>
        <a:lstStyle/>
        <a:p>
          <a:endParaRPr lang="en-US"/>
        </a:p>
      </dgm:t>
    </dgm:pt>
    <dgm:pt modelId="{56A92239-D77D-484B-A8E4-F3B82A55D642}" type="sibTrans" cxnId="{5D441980-C8E3-40BD-A286-3B8D0DB63095}">
      <dgm:prSet/>
      <dgm:spPr/>
      <dgm:t>
        <a:bodyPr/>
        <a:lstStyle/>
        <a:p>
          <a:endParaRPr lang="en-US"/>
        </a:p>
      </dgm:t>
    </dgm:pt>
    <dgm:pt modelId="{5713A654-1CB1-4E33-AE41-97B3008EC5FC}">
      <dgm:prSet phldrT="[Text]"/>
      <dgm:spPr>
        <a:blipFill rotWithShape="1">
          <a:blip xmlns:r="http://schemas.openxmlformats.org/officeDocument/2006/relationships" r:embed="rId3"/>
          <a:stretch>
            <a:fillRect l="-2032" b="-9843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2B9890A7-6DB8-4D80-8EE0-2DDFA724EC0E}" type="parTrans" cxnId="{06ACA55E-50A2-467B-8D2E-F2CB80769398}">
      <dgm:prSet/>
      <dgm:spPr/>
      <dgm:t>
        <a:bodyPr/>
        <a:lstStyle/>
        <a:p>
          <a:endParaRPr lang="en-US"/>
        </a:p>
      </dgm:t>
    </dgm:pt>
    <dgm:pt modelId="{8EA32B78-3BC1-4A5D-94EF-F54018CD0C76}" type="sibTrans" cxnId="{06ACA55E-50A2-467B-8D2E-F2CB80769398}">
      <dgm:prSet/>
      <dgm:spPr/>
      <dgm:t>
        <a:bodyPr/>
        <a:lstStyle/>
        <a:p>
          <a:endParaRPr lang="en-US"/>
        </a:p>
      </dgm:t>
    </dgm:pt>
    <dgm:pt modelId="{5461E98F-97DE-483D-B0D1-A1DD486F1F08}" type="pres">
      <dgm:prSet presAssocID="{B0E58D6B-7634-43BF-8450-0D8A244E649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51B5DE-7E44-48EC-98F0-02C3B6978EA1}" type="pres">
      <dgm:prSet presAssocID="{0A2B588A-AAE4-4D5C-9B94-4B6E64ED0471}" presName="parentText" presStyleLbl="node1" presStyleIdx="0" presStyleCnt="3" custLinFactNeighborX="-943" custLinFactNeighborY="-724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0F759D-ED5E-4A00-8139-C4EDFFBF734E}" type="pres">
      <dgm:prSet presAssocID="{0CEAA693-2E18-4AC8-9810-200AD84C15EA}" presName="spacer" presStyleCnt="0"/>
      <dgm:spPr/>
    </dgm:pt>
    <dgm:pt modelId="{DAFB456A-7D98-4CE3-ADA1-CF1792728DEC}" type="pres">
      <dgm:prSet presAssocID="{EC06C8A2-B229-4237-AD69-DE2BD7D999ED}" presName="parentText" presStyleLbl="node1" presStyleIdx="1" presStyleCnt="3" custLinFactNeighborX="-943" custLinFactNeighborY="-2152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B4016E-9604-4D61-87F0-279952D70D83}" type="pres">
      <dgm:prSet presAssocID="{56A92239-D77D-484B-A8E4-F3B82A55D642}" presName="spacer" presStyleCnt="0"/>
      <dgm:spPr/>
    </dgm:pt>
    <dgm:pt modelId="{74859EC6-C9A4-4367-97F1-15B740F40ABD}" type="pres">
      <dgm:prSet presAssocID="{5713A654-1CB1-4E33-AE41-97B3008EC5FC}" presName="parentText" presStyleLbl="node1" presStyleIdx="2" presStyleCnt="3" custLinFactNeighborY="674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E628B4-8267-43CC-B65A-8BBE93F92AFC}" srcId="{B0E58D6B-7634-43BF-8450-0D8A244E6494}" destId="{0A2B588A-AAE4-4D5C-9B94-4B6E64ED0471}" srcOrd="0" destOrd="0" parTransId="{F62D5C55-0820-46DD-9C48-D1B53AAA8EB7}" sibTransId="{0CEAA693-2E18-4AC8-9810-200AD84C15EA}"/>
    <dgm:cxn modelId="{06ACA55E-50A2-467B-8D2E-F2CB80769398}" srcId="{B0E58D6B-7634-43BF-8450-0D8A244E6494}" destId="{5713A654-1CB1-4E33-AE41-97B3008EC5FC}" srcOrd="2" destOrd="0" parTransId="{2B9890A7-6DB8-4D80-8EE0-2DDFA724EC0E}" sibTransId="{8EA32B78-3BC1-4A5D-94EF-F54018CD0C76}"/>
    <dgm:cxn modelId="{E47678E8-B96B-4335-970A-B94573A1E916}" type="presOf" srcId="{5713A654-1CB1-4E33-AE41-97B3008EC5FC}" destId="{74859EC6-C9A4-4367-97F1-15B740F40ABD}" srcOrd="0" destOrd="0" presId="urn:microsoft.com/office/officeart/2005/8/layout/vList2"/>
    <dgm:cxn modelId="{34BBD009-2312-49F7-BCAA-21B257EA83B9}" type="presOf" srcId="{B0E58D6B-7634-43BF-8450-0D8A244E6494}" destId="{5461E98F-97DE-483D-B0D1-A1DD486F1F08}" srcOrd="0" destOrd="0" presId="urn:microsoft.com/office/officeart/2005/8/layout/vList2"/>
    <dgm:cxn modelId="{314368C9-5359-4CC3-A601-875500A53692}" type="presOf" srcId="{EC06C8A2-B229-4237-AD69-DE2BD7D999ED}" destId="{DAFB456A-7D98-4CE3-ADA1-CF1792728DEC}" srcOrd="0" destOrd="0" presId="urn:microsoft.com/office/officeart/2005/8/layout/vList2"/>
    <dgm:cxn modelId="{5D441980-C8E3-40BD-A286-3B8D0DB63095}" srcId="{B0E58D6B-7634-43BF-8450-0D8A244E6494}" destId="{EC06C8A2-B229-4237-AD69-DE2BD7D999ED}" srcOrd="1" destOrd="0" parTransId="{3388B1E2-558E-42FC-A0C2-717FDCD0B4A3}" sibTransId="{56A92239-D77D-484B-A8E4-F3B82A55D642}"/>
    <dgm:cxn modelId="{067807BE-5B13-4F5B-A7C2-53BFBA3D8FF6}" type="presOf" srcId="{0A2B588A-AAE4-4D5C-9B94-4B6E64ED0471}" destId="{8851B5DE-7E44-48EC-98F0-02C3B6978EA1}" srcOrd="0" destOrd="0" presId="urn:microsoft.com/office/officeart/2005/8/layout/vList2"/>
    <dgm:cxn modelId="{1B551F0E-1F42-46B1-84AA-1267474CF207}" type="presParOf" srcId="{5461E98F-97DE-483D-B0D1-A1DD486F1F08}" destId="{8851B5DE-7E44-48EC-98F0-02C3B6978EA1}" srcOrd="0" destOrd="0" presId="urn:microsoft.com/office/officeart/2005/8/layout/vList2"/>
    <dgm:cxn modelId="{6193D8A5-22B9-4CEA-8EF7-354A067119DB}" type="presParOf" srcId="{5461E98F-97DE-483D-B0D1-A1DD486F1F08}" destId="{BD0F759D-ED5E-4A00-8139-C4EDFFBF734E}" srcOrd="1" destOrd="0" presId="urn:microsoft.com/office/officeart/2005/8/layout/vList2"/>
    <dgm:cxn modelId="{A6E0965C-0E5B-4075-AB1A-251C29B1C1C7}" type="presParOf" srcId="{5461E98F-97DE-483D-B0D1-A1DD486F1F08}" destId="{DAFB456A-7D98-4CE3-ADA1-CF1792728DEC}" srcOrd="2" destOrd="0" presId="urn:microsoft.com/office/officeart/2005/8/layout/vList2"/>
    <dgm:cxn modelId="{77097152-CF77-4A38-80F9-1F40D391859B}" type="presParOf" srcId="{5461E98F-97DE-483D-B0D1-A1DD486F1F08}" destId="{9EB4016E-9604-4D61-87F0-279952D70D83}" srcOrd="3" destOrd="0" presId="urn:microsoft.com/office/officeart/2005/8/layout/vList2"/>
    <dgm:cxn modelId="{3D62521F-1AFD-4DB0-9AE0-770AD89236AD}" type="presParOf" srcId="{5461E98F-97DE-483D-B0D1-A1DD486F1F08}" destId="{74859EC6-C9A4-4367-97F1-15B740F40AB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51B5DE-7E44-48EC-98F0-02C3B6978EA1}">
      <dsp:nvSpPr>
        <dsp:cNvPr id="0" name=""/>
        <dsp:cNvSpPr/>
      </dsp:nvSpPr>
      <dsp:spPr>
        <a:xfrm>
          <a:off x="0" y="0"/>
          <a:ext cx="8077200" cy="1523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200" kern="1200" dirty="0" smtClean="0"/>
            <a:t>(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6200" i="1" kern="1200" smtClean="0">
                      <a:latin typeface="Cambria Math"/>
                    </a:rPr>
                  </m:ctrlPr>
                </m:sSupPr>
                <m:e>
                  <m:r>
                    <a:rPr lang="en-US" sz="6200" b="0" i="1" kern="1200" smtClean="0">
                      <a:latin typeface="Cambria Math"/>
                    </a:rPr>
                    <m:t>𝑎</m:t>
                  </m:r>
                  <m:r>
                    <a:rPr lang="en-US" sz="6200" b="0" i="1" kern="1200" smtClean="0">
                      <a:latin typeface="Cambria Math"/>
                    </a:rPr>
                    <m:t>+</m:t>
                  </m:r>
                  <m:r>
                    <a:rPr lang="en-US" sz="6200" b="0" i="1" kern="1200" smtClean="0">
                      <a:latin typeface="Cambria Math"/>
                    </a:rPr>
                    <m:t>𝑏</m:t>
                  </m:r>
                  <m:r>
                    <a:rPr lang="en-US" sz="6200" b="0" i="1" kern="1200" smtClean="0">
                      <a:latin typeface="Cambria Math"/>
                    </a:rPr>
                    <m:t>)</m:t>
                  </m:r>
                </m:e>
                <m:sup>
                  <m:r>
                    <a:rPr lang="en-US" sz="6200" b="0" i="1" kern="1200" smtClean="0">
                      <a:latin typeface="Cambria Math"/>
                    </a:rPr>
                    <m:t>2</m:t>
                  </m:r>
                </m:sup>
              </m:sSup>
            </m:oMath>
          </a14:m>
          <a:r>
            <a:rPr lang="en-US" sz="6200" kern="1200" dirty="0" smtClean="0"/>
            <a:t>=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6200" i="1" kern="1200" dirty="0" smtClean="0">
                      <a:latin typeface="Cambria Math"/>
                    </a:rPr>
                  </m:ctrlPr>
                </m:sSupPr>
                <m:e>
                  <m:r>
                    <a:rPr lang="en-US" sz="6200" b="0" i="1" kern="1200" dirty="0" smtClean="0">
                      <a:latin typeface="Cambria Math"/>
                    </a:rPr>
                    <m:t>𝑎</m:t>
                  </m:r>
                </m:e>
                <m:sup>
                  <m:r>
                    <a:rPr lang="en-US" sz="6200" b="0" i="1" kern="1200" dirty="0" smtClean="0">
                      <a:latin typeface="Cambria Math"/>
                    </a:rPr>
                    <m:t>2</m:t>
                  </m:r>
                </m:sup>
              </m:sSup>
            </m:oMath>
          </a14:m>
          <a:r>
            <a:rPr lang="bn-BD" sz="6200" kern="1200" dirty="0" smtClean="0"/>
            <a:t>+2ab</a:t>
          </a:r>
          <a:r>
            <a:rPr lang="en-US" sz="6200" kern="1200" dirty="0" smtClean="0"/>
            <a:t>+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6200" i="1" kern="1200" dirty="0" smtClean="0">
                      <a:latin typeface="Cambria Math"/>
                    </a:rPr>
                  </m:ctrlPr>
                </m:sSupPr>
                <m:e>
                  <m:r>
                    <a:rPr lang="bn-BD" sz="6200" b="0" i="1" kern="1200" dirty="0" smtClean="0">
                      <a:latin typeface="Cambria Math"/>
                    </a:rPr>
                    <m:t>𝑏</m:t>
                  </m:r>
                </m:e>
                <m:sup>
                  <m:r>
                    <a:rPr lang="bn-BD" sz="6200" b="0" i="1" kern="1200" dirty="0" smtClean="0">
                      <a:latin typeface="Cambria Math"/>
                    </a:rPr>
                    <m:t>2</m:t>
                  </m:r>
                </m:sup>
              </m:sSup>
            </m:oMath>
          </a14:m>
          <a:endParaRPr lang="en-US" sz="6200" kern="1200" dirty="0"/>
        </a:p>
      </dsp:txBody>
      <dsp:txXfrm>
        <a:off x="74363" y="74363"/>
        <a:ext cx="7928474" cy="1374614"/>
      </dsp:txXfrm>
    </dsp:sp>
    <dsp:sp modelId="{DAFB456A-7D98-4CE3-ADA1-CF1792728DEC}">
      <dsp:nvSpPr>
        <dsp:cNvPr id="0" name=""/>
        <dsp:cNvSpPr/>
      </dsp:nvSpPr>
      <dsp:spPr>
        <a:xfrm>
          <a:off x="0" y="1676400"/>
          <a:ext cx="8077200" cy="1523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bn-BD" sz="6200" i="1" kern="1200" smtClean="0">
                      <a:latin typeface="Cambria Math"/>
                    </a:rPr>
                  </m:ctrlPr>
                </m:sSupPr>
                <m:e>
                  <m:r>
                    <a:rPr lang="bn-BD" sz="6200" b="0" i="1" kern="1200" smtClean="0">
                      <a:latin typeface="Cambria Math"/>
                    </a:rPr>
                    <m:t>(</m:t>
                  </m:r>
                  <m:r>
                    <a:rPr lang="bn-BD" sz="6200" b="0" i="1" kern="1200" smtClean="0">
                      <a:latin typeface="Cambria Math"/>
                    </a:rPr>
                    <m:t>𝑎</m:t>
                  </m:r>
                  <m:r>
                    <a:rPr lang="bn-BD" sz="6200" b="0" i="1" kern="1200" smtClean="0">
                      <a:latin typeface="Cambria Math"/>
                    </a:rPr>
                    <m:t>−</m:t>
                  </m:r>
                  <m:r>
                    <a:rPr lang="bn-BD" sz="6200" b="0" i="1" kern="1200" smtClean="0">
                      <a:latin typeface="Cambria Math"/>
                    </a:rPr>
                    <m:t>𝑏</m:t>
                  </m:r>
                  <m:r>
                    <a:rPr lang="bn-BD" sz="6200" b="0" i="1" kern="1200" smtClean="0">
                      <a:latin typeface="Cambria Math"/>
                    </a:rPr>
                    <m:t>)</m:t>
                  </m:r>
                </m:e>
                <m:sup>
                  <m:r>
                    <a:rPr lang="bn-BD" sz="6200" b="0" i="1" kern="1200" smtClean="0">
                      <a:latin typeface="Cambria Math"/>
                    </a:rPr>
                    <m:t>2</m:t>
                  </m:r>
                </m:sup>
              </m:sSup>
            </m:oMath>
          </a14:m>
          <a:r>
            <a:rPr lang="bn-BD" sz="6200" kern="1200" dirty="0" smtClean="0"/>
            <a:t>=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6200" i="1" kern="1200" smtClean="0">
                      <a:latin typeface="Cambria Math"/>
                    </a:rPr>
                  </m:ctrlPr>
                </m:sSupPr>
                <m:e>
                  <m:r>
                    <a:rPr lang="bn-BD" sz="6200" b="0" i="1" kern="1200" smtClean="0">
                      <a:latin typeface="Cambria Math"/>
                    </a:rPr>
                    <m:t>𝑎</m:t>
                  </m:r>
                </m:e>
                <m:sup>
                  <m:r>
                    <a:rPr lang="bn-BD" sz="6200" b="0" i="1" kern="1200" smtClean="0">
                      <a:latin typeface="Cambria Math"/>
                    </a:rPr>
                    <m:t>2</m:t>
                  </m:r>
                </m:sup>
              </m:sSup>
            </m:oMath>
          </a14:m>
          <a:r>
            <a:rPr lang="bn-BD" sz="6200" kern="1200" dirty="0" smtClean="0"/>
            <a:t>-2ab+-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bn-BD" sz="6200" i="1" kern="1200" dirty="0" smtClean="0">
                      <a:latin typeface="Cambria Math"/>
                    </a:rPr>
                  </m:ctrlPr>
                </m:sSupPr>
                <m:e>
                  <m:r>
                    <a:rPr lang="bn-BD" sz="6200" b="0" i="1" kern="1200" dirty="0" smtClean="0">
                      <a:latin typeface="Cambria Math"/>
                    </a:rPr>
                    <m:t>𝑏</m:t>
                  </m:r>
                </m:e>
                <m:sup>
                  <m:r>
                    <a:rPr lang="bn-BD" sz="6200" b="0" i="1" kern="1200" dirty="0" smtClean="0">
                      <a:latin typeface="Cambria Math"/>
                    </a:rPr>
                    <m:t>2</m:t>
                  </m:r>
                </m:sup>
              </m:sSup>
            </m:oMath>
          </a14:m>
          <a:endParaRPr lang="en-US" sz="6200" kern="1200" dirty="0"/>
        </a:p>
      </dsp:txBody>
      <dsp:txXfrm>
        <a:off x="74363" y="1750763"/>
        <a:ext cx="7928474" cy="1374614"/>
      </dsp:txXfrm>
    </dsp:sp>
    <dsp:sp modelId="{74859EC6-C9A4-4367-97F1-15B740F40ABD}">
      <dsp:nvSpPr>
        <dsp:cNvPr id="0" name=""/>
        <dsp:cNvSpPr/>
      </dsp:nvSpPr>
      <dsp:spPr>
        <a:xfrm>
          <a:off x="0" y="3429660"/>
          <a:ext cx="8077200" cy="1523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200" kern="1200" dirty="0" smtClean="0"/>
            <a:t>(a-b)(a+b)=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6200" i="1" kern="1200" smtClean="0">
                      <a:latin typeface="Cambria Math"/>
                    </a:rPr>
                  </m:ctrlPr>
                </m:sSupPr>
                <m:e>
                  <m:r>
                    <a:rPr lang="bn-BD" sz="6200" b="0" i="1" kern="1200" smtClean="0">
                      <a:latin typeface="Cambria Math"/>
                    </a:rPr>
                    <m:t>𝑎</m:t>
                  </m:r>
                </m:e>
                <m:sup>
                  <m:r>
                    <a:rPr lang="bn-BD" sz="6200" b="0" i="1" kern="1200" smtClean="0">
                      <a:latin typeface="Cambria Math"/>
                    </a:rPr>
                    <m:t>2</m:t>
                  </m:r>
                </m:sup>
              </m:sSup>
            </m:oMath>
          </a14:m>
          <a:r>
            <a:rPr lang="bn-BD" sz="6200" kern="1200" dirty="0" smtClean="0"/>
            <a:t>-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bn-BD" sz="6200" i="1" kern="1200" dirty="0" smtClean="0">
                      <a:latin typeface="Cambria Math"/>
                    </a:rPr>
                  </m:ctrlPr>
                </m:sSupPr>
                <m:e>
                  <m:r>
                    <a:rPr lang="bn-BD" sz="6200" b="0" i="1" kern="1200" dirty="0" smtClean="0">
                      <a:latin typeface="Cambria Math"/>
                    </a:rPr>
                    <m:t>𝑏</m:t>
                  </m:r>
                </m:e>
                <m:sup>
                  <m:r>
                    <a:rPr lang="bn-BD" sz="6200" b="0" i="1" kern="1200" dirty="0" smtClean="0">
                      <a:latin typeface="Cambria Math"/>
                    </a:rPr>
                    <m:t>2</m:t>
                  </m:r>
                </m:sup>
              </m:sSup>
            </m:oMath>
          </a14:m>
          <a:endParaRPr lang="en-US" sz="6200" kern="1200" dirty="0"/>
        </a:p>
      </dsp:txBody>
      <dsp:txXfrm>
        <a:off x="74363" y="3504023"/>
        <a:ext cx="7928474" cy="13746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B4EB1-37B5-476D-9FF9-25C1C32889A9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44FB6-1912-41DE-A88B-17DFAFB3A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3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44FB6-1912-41DE-A88B-17DFAFB3A5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558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44FB6-1912-41DE-A88B-17DFAFB3A5F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059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1700-B164-4D27-83FC-2AF8C4953E34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85C9-2FC5-41C3-805F-8DEF86AE0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594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1700-B164-4D27-83FC-2AF8C4953E34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85C9-2FC5-41C3-805F-8DEF86AE0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92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1700-B164-4D27-83FC-2AF8C4953E34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85C9-2FC5-41C3-805F-8DEF86AE0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37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1700-B164-4D27-83FC-2AF8C4953E34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85C9-2FC5-41C3-805F-8DEF86AE0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97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1700-B164-4D27-83FC-2AF8C4953E34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85C9-2FC5-41C3-805F-8DEF86AE0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82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1700-B164-4D27-83FC-2AF8C4953E34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85C9-2FC5-41C3-805F-8DEF86AE0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23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1700-B164-4D27-83FC-2AF8C4953E34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85C9-2FC5-41C3-805F-8DEF86AE0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25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1700-B164-4D27-83FC-2AF8C4953E34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85C9-2FC5-41C3-805F-8DEF86AE0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01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1700-B164-4D27-83FC-2AF8C4953E34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85C9-2FC5-41C3-805F-8DEF86AE0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75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1700-B164-4D27-83FC-2AF8C4953E34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85C9-2FC5-41C3-805F-8DEF86AE0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57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1700-B164-4D27-83FC-2AF8C4953E34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85C9-2FC5-41C3-805F-8DEF86AE0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72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B1700-B164-4D27-83FC-2AF8C4953E34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F85C9-2FC5-41C3-805F-8DEF86AE0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82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/>
          <p:cNvSpPr/>
          <p:nvPr/>
        </p:nvSpPr>
        <p:spPr>
          <a:xfrm>
            <a:off x="8035636" y="193964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7701266" y="9144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7315200" y="332096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9981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endParaRPr lang="en-US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2951581"/>
            <a:ext cx="7315200" cy="133774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389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err="1" smtClean="0">
                <a:latin typeface="NikoshBAN" pitchFamily="2" charset="0"/>
                <a:cs typeface="NikoshBAN" pitchFamily="2" charset="0"/>
              </a:rPr>
              <a:t>চিত্রঃ</a:t>
            </a:r>
            <a:r>
              <a:rPr lang="en-US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u="sng" dirty="0" err="1" smtClean="0"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u="sng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b="1" u="sng" dirty="0" err="1" smtClean="0">
                <a:latin typeface="NikoshBAN" pitchFamily="2" charset="0"/>
                <a:cs typeface="NikoshBAN" pitchFamily="2" charset="0"/>
              </a:rPr>
              <a:t>কগ</a:t>
            </a:r>
            <a:r>
              <a:rPr lang="bn-BD" b="1" u="sng" dirty="0" smtClean="0">
                <a:latin typeface="NikoshBAN" pitchFamily="2" charset="0"/>
                <a:cs typeface="NikoshBAN" pitchFamily="2" charset="0"/>
              </a:rPr>
              <a:t>ঙজ” </a:t>
            </a:r>
            <a:r>
              <a:rPr lang="en-US" b="1" u="sng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50773" y="2035240"/>
            <a:ext cx="3962400" cy="3429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ঞ 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044260" y="2057400"/>
            <a:ext cx="0" cy="3429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449709" y="4170341"/>
            <a:ext cx="396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930060" y="1425875"/>
            <a:ext cx="5148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825653" y="1487431"/>
            <a:ext cx="4876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05177" y="1478312"/>
            <a:ext cx="437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13173" y="3877953"/>
            <a:ext cx="439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53881" y="5486400"/>
            <a:ext cx="4892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02410" y="5486400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903984" y="5486400"/>
            <a:ext cx="497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930060" y="3895298"/>
            <a:ext cx="4876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ঝ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089662" y="2074176"/>
            <a:ext cx="428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a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49709" y="2823376"/>
            <a:ext cx="428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a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38800" y="2074176"/>
            <a:ext cx="442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b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38074" y="2823376"/>
            <a:ext cx="428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a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70423" y="4342848"/>
            <a:ext cx="442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b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28687" y="4865168"/>
            <a:ext cx="442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b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23440" y="4879465"/>
            <a:ext cx="428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a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85644" y="4462728"/>
            <a:ext cx="442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b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774131" y="3895298"/>
            <a:ext cx="239234" cy="21003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6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1766248"/>
            <a:ext cx="4762500" cy="434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66800" y="1766248"/>
                <a:ext cx="3200400" cy="2912659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8100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766248"/>
                <a:ext cx="3200400" cy="291265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252415" y="1766248"/>
                <a:ext cx="1576885" cy="290413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900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2415" y="1766248"/>
                <a:ext cx="1576885" cy="290413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66800" y="4648200"/>
                <a:ext cx="3200400" cy="14614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900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648200"/>
                <a:ext cx="3200400" cy="146144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276297" y="4670378"/>
                <a:ext cx="1553001" cy="143927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100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297" y="4670378"/>
                <a:ext cx="1553001" cy="143927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Brace 8"/>
          <p:cNvSpPr/>
          <p:nvPr/>
        </p:nvSpPr>
        <p:spPr>
          <a:xfrm rot="16200000">
            <a:off x="2480908" y="-90563"/>
            <a:ext cx="381284" cy="3209497"/>
          </a:xfrm>
          <a:prstGeom prst="rightBrace">
            <a:avLst>
              <a:gd name="adj1" fmla="val 8333"/>
              <a:gd name="adj2" fmla="val 5042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65475" y="809767"/>
            <a:ext cx="745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90m</a:t>
            </a:r>
            <a:endParaRPr lang="en-US" sz="2400" b="1" dirty="0"/>
          </a:p>
        </p:txBody>
      </p:sp>
      <p:sp>
        <p:nvSpPr>
          <p:cNvPr id="11" name="Left Brace 10"/>
          <p:cNvSpPr/>
          <p:nvPr/>
        </p:nvSpPr>
        <p:spPr>
          <a:xfrm rot="5400000">
            <a:off x="4850214" y="749628"/>
            <a:ext cx="381284" cy="152911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679938" y="831333"/>
            <a:ext cx="745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10m</a:t>
            </a:r>
            <a:endParaRPr lang="en-US" sz="2400" b="1" dirty="0"/>
          </a:p>
        </p:txBody>
      </p:sp>
      <p:sp>
        <p:nvSpPr>
          <p:cNvPr id="13" name="Right Brace 12"/>
          <p:cNvSpPr/>
          <p:nvPr/>
        </p:nvSpPr>
        <p:spPr>
          <a:xfrm rot="10800000" flipH="1">
            <a:off x="5805416" y="1766248"/>
            <a:ext cx="457199" cy="288195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262615" y="3007099"/>
            <a:ext cx="745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90m</a:t>
            </a:r>
            <a:endParaRPr lang="en-US" sz="2400" b="1" dirty="0"/>
          </a:p>
        </p:txBody>
      </p:sp>
      <p:sp>
        <p:nvSpPr>
          <p:cNvPr id="15" name="Right Brace 14"/>
          <p:cNvSpPr/>
          <p:nvPr/>
        </p:nvSpPr>
        <p:spPr>
          <a:xfrm>
            <a:off x="5829300" y="4676348"/>
            <a:ext cx="463273" cy="143329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299397" y="5162164"/>
            <a:ext cx="745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10m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667000" y="6173142"/>
                <a:ext cx="1803122" cy="595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/>
                  <a:t>10000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/>
                          </a:rPr>
                          <m:t>𝒎</m:t>
                        </m:r>
                      </m:e>
                      <m:sup>
                        <m:r>
                          <a:rPr lang="en-US" sz="32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6173142"/>
                <a:ext cx="1803122" cy="595932"/>
              </a:xfrm>
              <a:prstGeom prst="rect">
                <a:avLst/>
              </a:prstGeom>
              <a:blipFill rotWithShape="1">
                <a:blip r:embed="rId6"/>
                <a:stretch>
                  <a:fillRect l="-8814" t="-10309" b="-350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own Arrow 1"/>
          <p:cNvSpPr/>
          <p:nvPr/>
        </p:nvSpPr>
        <p:spPr>
          <a:xfrm>
            <a:off x="783309" y="4252219"/>
            <a:ext cx="121158" cy="18913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rot="16200000">
            <a:off x="1198" y="2571182"/>
            <a:ext cx="1690006" cy="1051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23290" y="3568616"/>
            <a:ext cx="90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100m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3410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0" y="838200"/>
            <a:ext cx="7772400" cy="1470025"/>
          </a:xfrm>
        </p:spPr>
        <p:txBody>
          <a:bodyPr>
            <a:normAutofit/>
          </a:bodyPr>
          <a:lstStyle/>
          <a:p>
            <a:r>
              <a:rPr lang="en-US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19200" y="2971800"/>
            <a:ext cx="6705600" cy="2590800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সূত্রের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করঃ</a:t>
            </a:r>
            <a:endParaRPr lang="en-U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990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 -2b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3x -2y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32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52400" y="2514600"/>
                <a:ext cx="8686800" cy="3657600"/>
              </a:xfrm>
              <a:ln w="76200">
                <a:solidFill>
                  <a:schemeClr val="tx1"/>
                </a:solidFill>
              </a:ln>
            </p:spPr>
            <p:txBody>
              <a:bodyPr>
                <a:normAutofit/>
              </a:bodyPr>
              <a:lstStyle/>
              <a:p>
                <a:endParaRPr lang="bn-BD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marL="742950" indent="-742950" algn="l">
                  <a:buAutoNum type="arabicPeriod"/>
                </a:pPr>
                <a:r>
                  <a:rPr lang="en-US" sz="36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itchFamily="2" charset="0"/>
                  </a:rPr>
                  <a:t>(</a:t>
                </a:r>
                <a:r>
                  <a:rPr lang="en-US" sz="36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itchFamily="2" charset="0"/>
                  </a:rPr>
                  <a:t>p+q+r</a:t>
                </a:r>
                <a:r>
                  <a:rPr lang="en-US" sz="36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itchFamily="2" charset="0"/>
                  </a:rPr>
                  <a:t>)</a:t>
                </a:r>
                <a:r>
                  <a:rPr lang="en-US" sz="36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6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36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বর্গ</a:t>
                </a:r>
                <a:r>
                  <a:rPr lang="en-US" sz="36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নির্ণয়</a:t>
                </a:r>
                <a:r>
                  <a:rPr lang="en-US" sz="36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36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। </a:t>
                </a:r>
                <a:endParaRPr lang="bn-BD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marL="742950" indent="-742950" algn="l">
                  <a:buAutoNum type="arabicPeriod"/>
                </a:pPr>
                <a:r>
                  <a:rPr lang="en-US" sz="36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সরল</a:t>
                </a:r>
                <a:r>
                  <a:rPr lang="en-US" sz="36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36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:</a:t>
                </a:r>
                <a:endParaRPr lang="bn-BD" sz="3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bn-BD" sz="28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𝒂</m:t>
                        </m:r>
                        <m:r>
                          <a:rPr lang="bn-BD" sz="28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+</m:t>
                        </m:r>
                        <m:r>
                          <a:rPr lang="bn-BD" sz="28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  <m:r>
                          <a:rPr lang="bn-BD" sz="28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𝒃</m:t>
                        </m:r>
                        <m:r>
                          <a:rPr lang="bn-BD" sz="28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bn-BD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 </m:t>
                    </m:r>
                    <m:r>
                      <a:rPr lang="bn-BD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𝟐</m:t>
                    </m:r>
                    <m:d>
                      <m:dPr>
                        <m:ctrlPr>
                          <a:rPr lang="bn-BD" sz="28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bn-BD" sz="28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𝟓</m:t>
                        </m:r>
                        <m:r>
                          <a:rPr lang="bn-BD" sz="28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𝒂</m:t>
                        </m:r>
                        <m:r>
                          <a:rPr lang="bn-BD" sz="28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+</m:t>
                        </m:r>
                        <m:r>
                          <a:rPr lang="bn-BD" sz="28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  <m:r>
                          <a:rPr lang="bn-BD" sz="28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𝒃</m:t>
                        </m:r>
                      </m:e>
                    </m:d>
                    <m:d>
                      <m:dPr>
                        <m:ctrlPr>
                          <a:rPr lang="bn-BD" sz="28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bn-BD" sz="28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𝟒</m:t>
                        </m:r>
                        <m:r>
                          <a:rPr lang="bn-BD" sz="28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𝒂</m:t>
                        </m:r>
                        <m:r>
                          <a:rPr lang="bn-BD" sz="28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r>
                          <a:rPr lang="bn-BD" sz="28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  <m:r>
                          <a:rPr lang="bn-BD" sz="28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𝒃</m:t>
                        </m:r>
                      </m:e>
                    </m:d>
                    <m:r>
                      <a:rPr lang="bn-BD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+(</m:t>
                    </m:r>
                    <m:r>
                      <a:rPr lang="bn-BD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𝟒</m:t>
                    </m:r>
                    <m:r>
                      <a:rPr lang="bn-BD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𝒂</m:t>
                    </m:r>
                    <m:r>
                      <a:rPr lang="bn-BD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</m:t>
                    </m:r>
                    <m:r>
                      <a:rPr lang="bn-BD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𝟑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bn-BD" sz="28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𝒃</m:t>
                        </m:r>
                        <m:r>
                          <a:rPr lang="bn-BD" sz="28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bn-BD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?</m:t>
                    </m:r>
                  </m:oMath>
                </a14:m>
                <a:endParaRPr lang="bn-BD" sz="28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52400" y="2514600"/>
                <a:ext cx="8686800" cy="3657600"/>
              </a:xfrm>
              <a:blipFill rotWithShape="1">
                <a:blip r:embed="rId2"/>
                <a:stretch>
                  <a:fillRect l="-1808"/>
                </a:stretch>
              </a:blipFill>
              <a:ln w="762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590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>
            <a:noAutofit/>
          </a:bodyPr>
          <a:lstStyle/>
          <a:p>
            <a:r>
              <a:rPr lang="bn-BD" sz="9600" b="1" u="sng" dirty="0" smtClean="0">
                <a:latin typeface="NikoshBAN" pitchFamily="2" charset="0"/>
                <a:cs typeface="NikoshBAN" pitchFamily="2" charset="0"/>
              </a:rPr>
              <a:t>বাড়ির কাজঃ</a:t>
            </a:r>
            <a:endParaRPr lang="en-US" sz="9600" b="1" u="sng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524000" y="3200400"/>
                <a:ext cx="6477000" cy="1828800"/>
              </a:xfrm>
              <a:ln w="76200">
                <a:solidFill>
                  <a:schemeClr val="tx1"/>
                </a:solidFill>
              </a:ln>
            </p:spPr>
            <p:txBody>
              <a:bodyPr>
                <a:normAutofit/>
              </a:bodyPr>
              <a:lstStyle/>
              <a:p>
                <a:r>
                  <a:rPr lang="en-US" b="1" dirty="0" smtClean="0">
                    <a:solidFill>
                      <a:schemeClr val="tx1"/>
                    </a:solidFill>
                  </a:rPr>
                  <a:t>1.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bn-BD" b="1" i="1" smtClean="0">
                        <a:solidFill>
                          <a:schemeClr val="tx1"/>
                        </a:solidFill>
                        <a:latin typeface="Cambria Math"/>
                      </a:rPr>
                      <m:t>𝟐</m:t>
                    </m:r>
                    <m:r>
                      <a:rPr lang="bn-BD" b="1" i="1" smtClean="0">
                        <a:solidFill>
                          <a:schemeClr val="tx1"/>
                        </a:solidFill>
                        <a:latin typeface="Cambria Math"/>
                      </a:rPr>
                      <m:t>𝒂𝒃</m:t>
                    </m:r>
                    <m:r>
                      <a:rPr lang="bn-BD" b="1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𝒃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bn-BD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bn-BD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bn-BD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bn-BD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𝒃</m:t>
                        </m:r>
                        <m:r>
                          <a:rPr lang="bn-BD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bn-BD" b="1" dirty="0" smtClean="0">
                  <a:solidFill>
                    <a:schemeClr val="tx1"/>
                  </a:solidFill>
                </a:endParaRPr>
              </a:p>
              <a:p>
                <a:r>
                  <a:rPr lang="bn-BD" b="1" dirty="0" smtClean="0">
                    <a:solidFill>
                      <a:schemeClr val="tx1"/>
                    </a:solidFill>
                  </a:rPr>
                  <a:t>2.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bn-BD" b="1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bn-BD" b="1" i="1" smtClean="0">
                        <a:solidFill>
                          <a:schemeClr val="tx1"/>
                        </a:solidFill>
                        <a:latin typeface="Cambria Math"/>
                      </a:rPr>
                      <m:t>𝟐</m:t>
                    </m:r>
                    <m:r>
                      <a:rPr lang="bn-BD" b="1" i="1" smtClean="0">
                        <a:solidFill>
                          <a:schemeClr val="tx1"/>
                        </a:solidFill>
                        <a:latin typeface="Cambria Math"/>
                      </a:rPr>
                      <m:t>𝒂𝒃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𝒃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bn-BD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bn-BD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bn-BD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bn-BD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𝒃</m:t>
                        </m:r>
                        <m:r>
                          <a:rPr lang="bn-BD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bn-BD" b="1" dirty="0" smtClean="0"/>
              </a:p>
              <a:p>
                <a:r>
                  <a:rPr lang="en-US" b="1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সূত্র</a:t>
                </a:r>
                <a:r>
                  <a:rPr lang="en-US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২টির </a:t>
                </a:r>
                <a:r>
                  <a:rPr lang="en-US" b="1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জ্যামিতিক</a:t>
                </a:r>
                <a:r>
                  <a:rPr lang="en-US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b="1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ব্যাখ্যা</a:t>
                </a:r>
                <a:r>
                  <a:rPr lang="en-US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b="1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দাও</a:t>
                </a:r>
                <a:r>
                  <a:rPr lang="en-US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।</a:t>
                </a:r>
                <a:endParaRPr lang="en-US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524000" y="3200400"/>
                <a:ext cx="6477000" cy="1828800"/>
              </a:xfrm>
              <a:blipFill rotWithShape="1">
                <a:blip r:embed="rId2"/>
                <a:stretch>
                  <a:fillRect t="-1278" b="-5431"/>
                </a:stretch>
              </a:blipFill>
              <a:ln w="762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481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533400"/>
            <a:ext cx="5867400" cy="1143000"/>
          </a:xfrm>
        </p:spPr>
        <p:txBody>
          <a:bodyPr>
            <a:noAutofit/>
          </a:bodyPr>
          <a:lstStyle/>
          <a:p>
            <a:r>
              <a:rPr lang="en-US" sz="9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ধন্যবাদ</a:t>
            </a:r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896" y="2930078"/>
            <a:ext cx="1866207" cy="1866207"/>
          </a:xfrm>
        </p:spPr>
      </p:pic>
      <p:sp>
        <p:nvSpPr>
          <p:cNvPr id="7" name="Rectangle 6"/>
          <p:cNvSpPr/>
          <p:nvPr/>
        </p:nvSpPr>
        <p:spPr>
          <a:xfrm>
            <a:off x="2895600" y="2743200"/>
            <a:ext cx="3352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64809" y="1524000"/>
            <a:ext cx="914400" cy="9144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31107" y="1828800"/>
            <a:ext cx="914400" cy="914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15686" y="198120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272886" y="4038600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998493" y="4343400"/>
            <a:ext cx="91440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53137"/>
            <a:ext cx="84582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11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762000"/>
                <a:ext cx="7620000" cy="4953000"/>
              </a:xfrm>
              <a:ln w="76200">
                <a:noFill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  <a:reflection blurRad="6350" stA="50000" endA="300" endPos="55500" dist="50800" dir="5400000" sy="-100000" algn="bl" rotWithShape="0"/>
              </a:effectLst>
            </p:spPr>
            <p:txBody>
              <a:bodyPr/>
              <a:lstStyle/>
              <a:p>
                <a:r>
                  <a:rPr lang="bn-BD" dirty="0" smtClean="0"/>
                  <a:t> </a:t>
                </a:r>
                <a:r>
                  <a:rPr lang="en-US" dirty="0">
                    <a:cs typeface="NikoshBAN" pitchFamily="2" charset="0"/>
                  </a:rPr>
                  <a:t>1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bn-BD" b="1" i="1" dirty="0">
                            <a:latin typeface="Cambria Math"/>
                          </a:rPr>
                          <m:t>(</m:t>
                        </m:r>
                        <m:r>
                          <a:rPr lang="bn-BD" b="1" i="1" dirty="0">
                            <a:latin typeface="Cambria Math"/>
                          </a:rPr>
                          <m:t>𝒂</m:t>
                        </m:r>
                        <m:r>
                          <a:rPr lang="bn-BD" b="1" i="1" dirty="0">
                            <a:latin typeface="Cambria Math"/>
                          </a:rPr>
                          <m:t>+</m:t>
                        </m:r>
                        <m:r>
                          <a:rPr lang="bn-BD" b="1" i="1" dirty="0">
                            <a:latin typeface="Cambria Math"/>
                          </a:rPr>
                          <m:t>𝒃</m:t>
                        </m:r>
                        <m:r>
                          <a:rPr lang="bn-BD" b="1" i="1" dirty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b="1" i="1" dirty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 dirty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b="1" i="1" dirty="0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 dirty="0" smtClean="0">
                        <a:latin typeface="Cambria Math"/>
                      </a:rPr>
                      <m:t>+</m:t>
                    </m:r>
                    <m:r>
                      <a:rPr lang="bn-BD" b="1" i="1" dirty="0" smtClean="0">
                        <a:latin typeface="Cambria Math"/>
                      </a:rPr>
                      <m:t>𝟐</m:t>
                    </m:r>
                    <m:r>
                      <a:rPr lang="bn-BD" b="1" i="1" dirty="0" smtClean="0">
                        <a:latin typeface="Cambria Math"/>
                      </a:rPr>
                      <m:t>𝒂𝒃</m:t>
                    </m:r>
                    <m:r>
                      <a:rPr lang="bn-BD" b="1" i="1" dirty="0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/>
                          </a:rPr>
                          <m:t>𝒃</m:t>
                        </m:r>
                      </m:e>
                      <m:sup>
                        <m:r>
                          <a:rPr lang="en-US" b="1" i="1" dirty="0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bn-BD" dirty="0" smtClean="0"/>
                  <a:t/>
                </a:r>
                <a:br>
                  <a:rPr lang="bn-BD" dirty="0" smtClean="0"/>
                </a:br>
                <a:r>
                  <a:rPr lang="bn-BD" dirty="0" smtClean="0"/>
                  <a:t> 2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bn-BD" b="1" i="1">
                            <a:latin typeface="Cambria Math"/>
                          </a:rPr>
                          <m:t>(</m:t>
                        </m:r>
                        <m:r>
                          <a:rPr lang="bn-BD" b="1" i="1">
                            <a:latin typeface="Cambria Math"/>
                          </a:rPr>
                          <m:t>𝒂</m:t>
                        </m:r>
                        <m:r>
                          <a:rPr lang="bn-BD" b="1" i="1">
                            <a:latin typeface="Cambria Math"/>
                          </a:rPr>
                          <m:t>−</m:t>
                        </m:r>
                        <m:r>
                          <a:rPr lang="bn-BD" b="1" i="1">
                            <a:latin typeface="Cambria Math"/>
                          </a:rPr>
                          <m:t>𝒃</m:t>
                        </m:r>
                        <m:r>
                          <a:rPr lang="bn-BD" b="1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=</m:t>
                    </m:r>
                  </m:oMath>
                </a14:m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bn-BD" b="1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/>
                          </a:rPr>
                          <m:t>𝒂</m:t>
                        </m:r>
                      </m:e>
                      <m:sub/>
                      <m:sup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sup>
                    </m:sSubSup>
                    <m:r>
                      <a:rPr lang="bn-BD" b="1" i="1" smtClean="0">
                        <a:latin typeface="Cambria Math"/>
                      </a:rPr>
                      <m:t>−</m:t>
                    </m:r>
                    <m:r>
                      <a:rPr lang="bn-BD" b="1" i="1" smtClean="0">
                        <a:latin typeface="Cambria Math"/>
                      </a:rPr>
                      <m:t>𝟐</m:t>
                    </m:r>
                    <m:r>
                      <a:rPr lang="bn-BD" b="1" i="1" smtClean="0">
                        <a:latin typeface="Cambria Math"/>
                      </a:rPr>
                      <m:t>𝒂𝒃</m:t>
                    </m:r>
                    <m:r>
                      <a:rPr lang="bn-BD" b="1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𝒃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bn-BD" dirty="0" smtClean="0"/>
                  <a:t/>
                </a:r>
                <a:br>
                  <a:rPr lang="bn-BD" dirty="0" smtClean="0"/>
                </a:br>
                <a:r>
                  <a:rPr lang="bn-BD" dirty="0" smtClean="0"/>
                  <a:t>3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bn-BD" b="1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𝒃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bn-BD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bn-BD" b="1" i="1" smtClean="0">
                            <a:latin typeface="Cambria Math"/>
                          </a:rPr>
                          <m:t>𝒂</m:t>
                        </m:r>
                        <m:r>
                          <a:rPr lang="bn-BD" b="1" i="1" smtClean="0">
                            <a:latin typeface="Cambria Math"/>
                          </a:rPr>
                          <m:t>−</m:t>
                        </m:r>
                        <m:r>
                          <a:rPr lang="bn-BD" b="1" i="1" smtClean="0">
                            <a:latin typeface="Cambria Math"/>
                          </a:rPr>
                          <m:t>𝒃</m:t>
                        </m:r>
                      </m:e>
                    </m:d>
                    <m:d>
                      <m:dPr>
                        <m:ctrlPr>
                          <a:rPr lang="bn-BD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bn-BD" b="1" i="1" smtClean="0">
                            <a:latin typeface="Cambria Math"/>
                          </a:rPr>
                          <m:t>𝒂</m:t>
                        </m:r>
                        <m:r>
                          <a:rPr lang="bn-BD" b="1" i="1" smtClean="0">
                            <a:latin typeface="Cambria Math"/>
                          </a:rPr>
                          <m:t>+</m:t>
                        </m:r>
                        <m:r>
                          <a:rPr lang="bn-BD" b="1" i="1" smtClean="0">
                            <a:latin typeface="Cambria Math"/>
                          </a:rPr>
                          <m:t>𝒃</m:t>
                        </m:r>
                      </m:e>
                    </m:d>
                  </m:oMath>
                </a14:m>
                <a:r>
                  <a:rPr lang="bn-BD" b="0" dirty="0" smtClean="0"/>
                  <a:t/>
                </a:r>
                <a:br>
                  <a:rPr lang="bn-BD" b="0" dirty="0" smtClean="0"/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762000"/>
                <a:ext cx="7620000" cy="4953000"/>
              </a:xfrm>
              <a:blipFill rotWithShape="1">
                <a:blip r:embed="rId2"/>
                <a:stretch>
                  <a:fillRect/>
                </a:stretch>
              </a:blipFill>
              <a:ln w="76200">
                <a:noFill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  <a:reflection blurRad="6350" stA="50000" endA="300" endPos="55500" dist="5080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241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990600"/>
            <a:ext cx="7391400" cy="5029200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 algn="l"/>
            <a:endParaRPr lang="bn-BD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itchFamily="2" charset="0"/>
              <a:cs typeface="NikoshLightBAN" pitchFamily="2" charset="0"/>
            </a:endParaRPr>
          </a:p>
          <a:p>
            <a:pPr algn="l"/>
            <a:endParaRPr lang="bn-BD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itchFamily="2" charset="0"/>
              <a:cs typeface="NikoshLightBAN" pitchFamily="2" charset="0"/>
            </a:endParaRPr>
          </a:p>
          <a:p>
            <a:pPr algn="l"/>
            <a:r>
              <a:rPr lang="bn-BD" sz="5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শিক্ষক পরিচিতিঃ</a:t>
            </a:r>
          </a:p>
          <a:p>
            <a:pPr algn="l"/>
            <a:endParaRPr lang="bn-BD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itchFamily="2" charset="0"/>
              <a:cs typeface="NikoshLightBAN" pitchFamily="2" charset="0"/>
            </a:endParaRPr>
          </a:p>
          <a:p>
            <a:pPr algn="l"/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endParaRPr lang="bn-BD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itchFamily="2" charset="0"/>
              <a:cs typeface="NikoshLightBAN" pitchFamily="2" charset="0"/>
            </a:endParaRPr>
          </a:p>
          <a:p>
            <a:pPr algn="l"/>
            <a:r>
              <a:rPr lang="bn-BD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</a:t>
            </a:r>
            <a:r>
              <a:rPr lang="en-US" sz="35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5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তাহমিনা ইয়াসমিন</a:t>
            </a:r>
            <a:endParaRPr lang="bn-BD" sz="35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5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 শিক্ষক ,</a:t>
            </a:r>
          </a:p>
          <a:p>
            <a:r>
              <a:rPr lang="en-US" sz="35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   </a:t>
            </a:r>
            <a:r>
              <a:rPr lang="bn-BD" sz="35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সরকারি বিজ্ঞান কলেজ সংযুক্ত হাই স্কুল,</a:t>
            </a:r>
          </a:p>
          <a:p>
            <a:r>
              <a:rPr lang="bn-BD" sz="35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তেজগাও, ঢাকা। </a:t>
            </a:r>
          </a:p>
          <a:p>
            <a:r>
              <a:rPr lang="en-US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             </a:t>
            </a:r>
            <a:r>
              <a:rPr lang="bn-BD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01556563719 </a:t>
            </a:r>
            <a:r>
              <a:rPr lang="bn-BD" sz="2600" b="1" dirty="0" smtClean="0">
                <a:solidFill>
                  <a:schemeClr val="tx1"/>
                </a:solidFill>
                <a:cs typeface="NikoshBAN" pitchFamily="2" charset="0"/>
              </a:rPr>
              <a:t>,</a:t>
            </a:r>
            <a:r>
              <a:rPr lang="en-US" sz="2600" b="1" dirty="0" smtClean="0">
                <a:solidFill>
                  <a:schemeClr val="tx1"/>
                </a:solidFill>
                <a:cs typeface="NikoshBAN" pitchFamily="2" charset="0"/>
              </a:rPr>
              <a:t> 1965ty50@gmail.com</a:t>
            </a:r>
            <a:endParaRPr lang="bn-BD" sz="2600" b="1" dirty="0" smtClean="0">
              <a:solidFill>
                <a:schemeClr val="tx1"/>
              </a:solidFill>
              <a:cs typeface="NikoshBAN" pitchFamily="2" charset="0"/>
            </a:endParaRPr>
          </a:p>
          <a:p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7644193" y="3810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7772400" y="9906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7148945" y="77564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8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685800"/>
            <a:ext cx="7848600" cy="5410200"/>
          </a:xfrm>
          <a:ln w="76200">
            <a:solidFill>
              <a:schemeClr val="tx1"/>
            </a:solidFill>
          </a:ln>
        </p:spPr>
        <p:txBody>
          <a:bodyPr/>
          <a:lstStyle/>
          <a:p>
            <a:pPr algn="l"/>
            <a:r>
              <a:rPr lang="bn-BD" sz="6000" b="1" u="sng" dirty="0" smtClean="0">
                <a:latin typeface="NikoshBAN" pitchFamily="2" charset="0"/>
                <a:cs typeface="NikoshBAN" pitchFamily="2" charset="0"/>
              </a:rPr>
              <a:t>পাঠ পরিচিতি </a:t>
            </a:r>
            <a:r>
              <a:rPr lang="bn-BD" b="1" dirty="0" smtClean="0"/>
              <a:t/>
            </a:r>
            <a:br>
              <a:rPr lang="bn-BD" b="1" dirty="0" smtClean="0"/>
            </a:br>
            <a:r>
              <a:rPr lang="bn-BD" b="1" dirty="0" smtClean="0"/>
              <a:t/>
            </a:r>
            <a:br>
              <a:rPr lang="bn-BD" b="1" dirty="0" smtClean="0"/>
            </a:br>
            <a:r>
              <a:rPr lang="bn-BD" sz="4000" b="1" dirty="0" smtClean="0"/>
              <a:t>                              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শ্রেণিঃ ৭ম </a:t>
            </a:r>
            <a:br>
              <a:rPr lang="bn-BD" sz="4000" b="1" dirty="0" smtClean="0">
                <a:latin typeface="NikoshBAN" pitchFamily="2" charset="0"/>
                <a:cs typeface="NikoshBAN" pitchFamily="2" charset="0"/>
              </a:rPr>
            </a:b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                                   সাধারণ গনিত </a:t>
            </a:r>
            <a:br>
              <a:rPr lang="bn-BD" sz="4000" b="1" dirty="0" smtClean="0">
                <a:latin typeface="NikoshBAN" pitchFamily="2" charset="0"/>
                <a:cs typeface="NikoshBAN" pitchFamily="2" charset="0"/>
              </a:rPr>
            </a:b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                                   অধ্যায়ঃ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5ম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br>
              <a:rPr lang="bn-BD" sz="4000" b="1" dirty="0" smtClean="0">
                <a:latin typeface="NikoshBAN" pitchFamily="2" charset="0"/>
                <a:cs typeface="NikoshBAN" pitchFamily="2" charset="0"/>
              </a:rPr>
            </a:b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                                   ১৫।০৬।২০১৯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un 6"/>
          <p:cNvSpPr/>
          <p:nvPr/>
        </p:nvSpPr>
        <p:spPr>
          <a:xfrm>
            <a:off x="6248400" y="1828800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/>
          <p:cNvSpPr/>
          <p:nvPr/>
        </p:nvSpPr>
        <p:spPr>
          <a:xfrm>
            <a:off x="5791200" y="1257300"/>
            <a:ext cx="914400" cy="914400"/>
          </a:xfrm>
          <a:prstGeom prst="sun">
            <a:avLst>
              <a:gd name="adj" fmla="val 1250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/>
          <p:cNvSpPr/>
          <p:nvPr/>
        </p:nvSpPr>
        <p:spPr>
          <a:xfrm>
            <a:off x="6553200" y="1066800"/>
            <a:ext cx="914400" cy="914400"/>
          </a:xfrm>
          <a:prstGeom prst="sun">
            <a:avLst>
              <a:gd name="adj" fmla="val 12500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ightning Bolt 9"/>
          <p:cNvSpPr/>
          <p:nvPr/>
        </p:nvSpPr>
        <p:spPr>
          <a:xfrm>
            <a:off x="1358900" y="3733800"/>
            <a:ext cx="1371600" cy="15240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ightning Bolt 10"/>
          <p:cNvSpPr/>
          <p:nvPr/>
        </p:nvSpPr>
        <p:spPr>
          <a:xfrm>
            <a:off x="1828800" y="3505200"/>
            <a:ext cx="914400" cy="9144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ightning Bolt 11"/>
          <p:cNvSpPr/>
          <p:nvPr/>
        </p:nvSpPr>
        <p:spPr>
          <a:xfrm>
            <a:off x="1358900" y="3276600"/>
            <a:ext cx="914400" cy="9144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8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Diagram 1"/>
              <p:cNvGraphicFramePr/>
              <p:nvPr>
                <p:extLst>
                  <p:ext uri="{D42A27DB-BD31-4B8C-83A1-F6EECF244321}">
                    <p14:modId xmlns:p14="http://schemas.microsoft.com/office/powerpoint/2010/main" val="4138997944"/>
                  </p:ext>
                </p:extLst>
              </p:nvPr>
            </p:nvGraphicFramePr>
            <p:xfrm>
              <a:off x="533400" y="990600"/>
              <a:ext cx="8077200" cy="4953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2" name="Diagram 1"/>
              <p:cNvGraphicFramePr/>
              <p:nvPr>
                <p:extLst>
                  <p:ext uri="{D42A27DB-BD31-4B8C-83A1-F6EECF244321}">
                    <p14:modId xmlns:p14="http://schemas.microsoft.com/office/powerpoint/2010/main" val="4138997944"/>
                  </p:ext>
                </p:extLst>
              </p:nvPr>
            </p:nvGraphicFramePr>
            <p:xfrm>
              <a:off x="533400" y="990600"/>
              <a:ext cx="8077200" cy="4953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0329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51B5DE-7E44-48EC-98F0-02C3B6978E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FB456A-7D98-4CE3-ADA1-CF1792728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859EC6-C9A4-4367-97F1-15B740F40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/>
          <p:cNvSpPr/>
          <p:nvPr/>
        </p:nvSpPr>
        <p:spPr>
          <a:xfrm rot="2674207">
            <a:off x="867643" y="912783"/>
            <a:ext cx="3637346" cy="3587705"/>
          </a:xfrm>
          <a:prstGeom prst="diamond">
            <a:avLst/>
          </a:prstGeom>
          <a:solidFill>
            <a:srgbClr val="92D050"/>
          </a:solidFill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59630" y="717474"/>
            <a:ext cx="61197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3200" b="1" dirty="0" smtClean="0">
                <a:solidFill>
                  <a:prstClr val="black"/>
                </a:solidFill>
              </a:rPr>
              <a:t> </a:t>
            </a:r>
            <a:endParaRPr lang="en-US" sz="3200" b="1" dirty="0">
              <a:solidFill>
                <a:prstClr val="black"/>
              </a:solidFill>
            </a:endParaRPr>
          </a:p>
          <a:p>
            <a:endParaRPr lang="en-US" sz="3200" b="1" dirty="0">
              <a:solidFill>
                <a:prstClr val="black"/>
              </a:solidFill>
            </a:endParaRPr>
          </a:p>
          <a:p>
            <a:endParaRPr lang="en-US" sz="3200" b="1" dirty="0">
              <a:solidFill>
                <a:prstClr val="black"/>
              </a:solidFill>
            </a:endParaRPr>
          </a:p>
          <a:p>
            <a:endParaRPr lang="en-US" sz="3200" b="1" dirty="0">
              <a:solidFill>
                <a:prstClr val="black"/>
              </a:solidFill>
            </a:endParaRPr>
          </a:p>
          <a:p>
            <a:pPr lvl="0"/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20864" y="685799"/>
            <a:ext cx="5774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90510" y="3750804"/>
            <a:ext cx="6735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গ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9630" y="3750804"/>
            <a:ext cx="569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340015" y="301079"/>
            <a:ext cx="519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a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295400" y="1147465"/>
            <a:ext cx="2743200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53760"/>
            <a:ext cx="2102657" cy="210265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793" y="2756417"/>
            <a:ext cx="3587096" cy="3835433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4952793" y="6363250"/>
            <a:ext cx="3587096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1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9100" y="457200"/>
            <a:ext cx="8305800" cy="6096000"/>
          </a:xfrm>
        </p:spPr>
        <p:txBody>
          <a:bodyPr>
            <a:noAutofit/>
          </a:bodyPr>
          <a:lstStyle/>
          <a:p>
            <a:r>
              <a:rPr lang="en-US" sz="8000" b="1" dirty="0" err="1" smtClean="0">
                <a:latin typeface="NikoshBAN" pitchFamily="2" charset="0"/>
                <a:cs typeface="NikoshBAN" pitchFamily="2" charset="0"/>
              </a:rPr>
              <a:t>বীজগণিতীয়</a:t>
            </a:r>
            <a:r>
              <a:rPr lang="en-US" sz="8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 সূত্রাবলী</a:t>
            </a:r>
            <a:br>
              <a:rPr lang="bn-BD" sz="8000" b="1" dirty="0" smtClean="0">
                <a:latin typeface="NikoshBAN" pitchFamily="2" charset="0"/>
                <a:cs typeface="NikoshBAN" pitchFamily="2" charset="0"/>
              </a:rPr>
            </a:br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এবং </a:t>
            </a:r>
            <a:br>
              <a:rPr lang="bn-BD" sz="8000" b="1" dirty="0" smtClean="0">
                <a:latin typeface="NikoshBAN" pitchFamily="2" charset="0"/>
                <a:cs typeface="NikoshBAN" pitchFamily="2" charset="0"/>
              </a:rPr>
            </a:br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প্রয়োগ </a:t>
            </a:r>
            <a:br>
              <a:rPr lang="bn-BD" sz="8000" b="1" dirty="0" smtClean="0">
                <a:latin typeface="NikoshBAN" pitchFamily="2" charset="0"/>
                <a:cs typeface="NikoshBAN" pitchFamily="2" charset="0"/>
              </a:rPr>
            </a:b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Plus 1"/>
          <p:cNvSpPr/>
          <p:nvPr/>
        </p:nvSpPr>
        <p:spPr>
          <a:xfrm>
            <a:off x="3352800" y="5257800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inus 3"/>
          <p:cNvSpPr/>
          <p:nvPr/>
        </p:nvSpPr>
        <p:spPr>
          <a:xfrm>
            <a:off x="4572000" y="5257800"/>
            <a:ext cx="914400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5791200" y="5257800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ivision 5"/>
          <p:cNvSpPr/>
          <p:nvPr/>
        </p:nvSpPr>
        <p:spPr>
          <a:xfrm>
            <a:off x="7108371" y="5257800"/>
            <a:ext cx="914400" cy="914400"/>
          </a:xfrm>
          <a:prstGeom prst="mathDivid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qual 6"/>
          <p:cNvSpPr/>
          <p:nvPr/>
        </p:nvSpPr>
        <p:spPr>
          <a:xfrm>
            <a:off x="2209800" y="5246914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Not Equal 7"/>
          <p:cNvSpPr/>
          <p:nvPr/>
        </p:nvSpPr>
        <p:spPr>
          <a:xfrm>
            <a:off x="1066800" y="5257800"/>
            <a:ext cx="914400" cy="914400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40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838200"/>
            <a:ext cx="3733800" cy="1143000"/>
          </a:xfrm>
        </p:spPr>
        <p:txBody>
          <a:bodyPr>
            <a:noAutofit/>
          </a:bodyPr>
          <a:lstStyle/>
          <a:p>
            <a:pPr algn="l"/>
            <a:r>
              <a:rPr lang="bn-BD" sz="8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শিখনফল:</a:t>
            </a:r>
            <a:endParaRPr lang="en-US" sz="8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895600"/>
            <a:ext cx="7162800" cy="2362199"/>
          </a:xfrm>
        </p:spPr>
        <p:txBody>
          <a:bodyPr>
            <a:norm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বর্গ নির্ণয়ে বীজগণিতীয় সূত্র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পারবে ।</a:t>
            </a:r>
          </a:p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বীজগণিতীয় সূত্র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বীজগনিতীয়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9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696399"/>
            <a:ext cx="5486400" cy="4018602"/>
          </a:xfrm>
        </p:spPr>
        <p:txBody>
          <a:bodyPr>
            <a:normAutofit/>
          </a:bodyPr>
          <a:lstStyle/>
          <a:p>
            <a:r>
              <a:rPr lang="en-US" sz="36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36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</a:t>
            </a:r>
            <a:endParaRPr lang="en-US" sz="3600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09408" y="282054"/>
            <a:ext cx="3962400" cy="1492842"/>
          </a:xfrm>
        </p:spPr>
        <p:txBody>
          <a:bodyPr>
            <a:noAutofit/>
          </a:bodyPr>
          <a:lstStyle/>
          <a:p>
            <a:r>
              <a:rPr lang="bn-BD" sz="9600" b="1" i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বর্গ </a:t>
            </a:r>
            <a:endParaRPr lang="en-US" sz="9600" b="1" i="1" u="sn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25113" y="2567788"/>
            <a:ext cx="1600200" cy="14478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18354" y="2567788"/>
            <a:ext cx="9144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940257" y="4015588"/>
            <a:ext cx="9144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41035" y="4017288"/>
            <a:ext cx="1584278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3325113" y="2530443"/>
            <a:ext cx="2514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819264" y="2496797"/>
            <a:ext cx="0" cy="245291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325113" y="4896887"/>
            <a:ext cx="2514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311465" y="2496797"/>
            <a:ext cx="0" cy="245291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875204" y="2880461"/>
            <a:ext cx="458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73525" y="2880461"/>
            <a:ext cx="4379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a</a:t>
            </a:r>
            <a:endParaRPr lang="en-US" sz="4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329687" y="4884377"/>
            <a:ext cx="474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</a:t>
            </a:r>
            <a:endParaRPr lang="en-US" sz="36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36655" y="4043446"/>
            <a:ext cx="474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</a:t>
            </a:r>
            <a:endParaRPr lang="en-US" sz="3600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53303" y="1797642"/>
            <a:ext cx="474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</a:t>
            </a:r>
            <a:endParaRPr lang="en-U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88414" y="4896887"/>
            <a:ext cx="458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a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35194" y="1746305"/>
            <a:ext cx="458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a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887413" y="4151323"/>
            <a:ext cx="474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i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b</a:t>
            </a:r>
            <a:endParaRPr lang="en-US" sz="3600" b="1" i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24140" y="1816959"/>
            <a:ext cx="3716545" cy="3733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8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48803" y="2286000"/>
            <a:ext cx="2521424" cy="23622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181600" y="2295098"/>
            <a:ext cx="1143000" cy="234400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76098" y="4639101"/>
            <a:ext cx="2499815" cy="1028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81600" y="4642513"/>
            <a:ext cx="1143001" cy="10287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67000" y="2286000"/>
            <a:ext cx="3657600" cy="3390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5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1360</TotalTime>
  <Words>307</Words>
  <Application>Microsoft Office PowerPoint</Application>
  <PresentationFormat>On-screen Show (4:3)</PresentationFormat>
  <Paragraphs>84</Paragraphs>
  <Slides>17</Slides>
  <Notes>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পাঠ পরিচিতি                                  শ্রেণিঃ ৭ম                                      সাধারণ গনিত                                      অধ্যায়ঃ 5ম                                       ১৫।০৬।২০১৯ </vt:lpstr>
      <vt:lpstr>PowerPoint Presentation</vt:lpstr>
      <vt:lpstr>PowerPoint Presentation</vt:lpstr>
      <vt:lpstr>বীজগণিতীয়  সূত্রাবলী এবং  প্রয়োগ  </vt:lpstr>
      <vt:lpstr>শিখনফল:</vt:lpstr>
      <vt:lpstr>                               </vt:lpstr>
      <vt:lpstr>PowerPoint Presentation</vt:lpstr>
      <vt:lpstr>চিত্রঃ বর্গ “কগঙজ”  </vt:lpstr>
      <vt:lpstr>PowerPoint Presentation</vt:lpstr>
      <vt:lpstr>একক কাজঃ </vt:lpstr>
      <vt:lpstr>দলীয় কাজঃ </vt:lpstr>
      <vt:lpstr>বাড়ির কাজঃ</vt:lpstr>
      <vt:lpstr>ধন্যবাদ </vt:lpstr>
      <vt:lpstr>PowerPoint Presentation</vt:lpstr>
      <vt:lpstr> 1. 〖(a+b)〗^2=a^2+2ab+b^2  2. 〖(a-b)〗^2= a_^2-2ab+b^2 3. a^2-b^2=(a-b)(a+b)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</dc:creator>
  <cp:lastModifiedBy>User</cp:lastModifiedBy>
  <cp:revision>111</cp:revision>
  <dcterms:created xsi:type="dcterms:W3CDTF">2019-06-15T14:00:58Z</dcterms:created>
  <dcterms:modified xsi:type="dcterms:W3CDTF">2019-10-26T03:47:07Z</dcterms:modified>
</cp:coreProperties>
</file>