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6" r:id="rId4"/>
    <p:sldId id="258" r:id="rId5"/>
    <p:sldId id="259" r:id="rId6"/>
    <p:sldId id="260" r:id="rId7"/>
    <p:sldId id="261" r:id="rId8"/>
    <p:sldId id="262" r:id="rId9"/>
    <p:sldId id="264" r:id="rId10"/>
    <p:sldId id="263" r:id="rId11"/>
    <p:sldId id="265" r:id="rId12"/>
    <p:sldId id="266" r:id="rId13"/>
    <p:sldId id="274" r:id="rId14"/>
    <p:sldId id="267" r:id="rId15"/>
    <p:sldId id="273" r:id="rId16"/>
    <p:sldId id="272" r:id="rId17"/>
    <p:sldId id="268" r:id="rId18"/>
    <p:sldId id="275"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n434Abft06NJdKi4S5ZA==" hashData="cbqqtziIS2nuO08C83WEr4HINvITMlowjj7be+3pRS9o1Sy1ZORwThdISygtl3FA1QDgavOzIICSkW9nnQAJC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3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B19F7-4C05-4716-B5E8-A175A4398631}" type="datetimeFigureOut">
              <a:rPr lang="en-US" smtClean="0"/>
              <a:t>10/26/2019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FDC0-5526-426C-A0EB-3F55FC6FAE3D}" type="slidenum">
              <a:rPr lang="en-US" smtClean="0"/>
              <a:t>‹#›</a:t>
            </a:fld>
            <a:endParaRPr lang="en-US"/>
          </a:p>
        </p:txBody>
      </p:sp>
    </p:spTree>
    <p:extLst>
      <p:ext uri="{BB962C8B-B14F-4D97-AF65-F5344CB8AC3E}">
        <p14:creationId xmlns:p14="http://schemas.microsoft.com/office/powerpoint/2010/main" val="224766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1</a:t>
            </a:fld>
            <a:endParaRPr lang="en-US"/>
          </a:p>
        </p:txBody>
      </p:sp>
    </p:spTree>
    <p:extLst>
      <p:ext uri="{BB962C8B-B14F-4D97-AF65-F5344CB8AC3E}">
        <p14:creationId xmlns:p14="http://schemas.microsoft.com/office/powerpoint/2010/main" val="246211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2</a:t>
            </a:fld>
            <a:endParaRPr lang="en-US"/>
          </a:p>
        </p:txBody>
      </p:sp>
    </p:spTree>
    <p:extLst>
      <p:ext uri="{BB962C8B-B14F-4D97-AF65-F5344CB8AC3E}">
        <p14:creationId xmlns:p14="http://schemas.microsoft.com/office/powerpoint/2010/main" val="226132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4</a:t>
            </a:fld>
            <a:endParaRPr lang="en-US"/>
          </a:p>
        </p:txBody>
      </p:sp>
    </p:spTree>
    <p:extLst>
      <p:ext uri="{BB962C8B-B14F-4D97-AF65-F5344CB8AC3E}">
        <p14:creationId xmlns:p14="http://schemas.microsoft.com/office/powerpoint/2010/main" val="160706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13</a:t>
            </a:fld>
            <a:endParaRPr lang="en-US"/>
          </a:p>
        </p:txBody>
      </p:sp>
    </p:spTree>
    <p:extLst>
      <p:ext uri="{BB962C8B-B14F-4D97-AF65-F5344CB8AC3E}">
        <p14:creationId xmlns:p14="http://schemas.microsoft.com/office/powerpoint/2010/main" val="300584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16</a:t>
            </a:fld>
            <a:endParaRPr lang="en-US"/>
          </a:p>
        </p:txBody>
      </p:sp>
    </p:spTree>
    <p:extLst>
      <p:ext uri="{BB962C8B-B14F-4D97-AF65-F5344CB8AC3E}">
        <p14:creationId xmlns:p14="http://schemas.microsoft.com/office/powerpoint/2010/main" val="217020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FDC0-5526-426C-A0EB-3F55FC6FAE3D}" type="slidenum">
              <a:rPr lang="en-US" smtClean="0"/>
              <a:t>18</a:t>
            </a:fld>
            <a:endParaRPr lang="en-US"/>
          </a:p>
        </p:txBody>
      </p:sp>
    </p:spTree>
    <p:extLst>
      <p:ext uri="{BB962C8B-B14F-4D97-AF65-F5344CB8AC3E}">
        <p14:creationId xmlns:p14="http://schemas.microsoft.com/office/powerpoint/2010/main" val="184795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A81ADF-51F4-4F26-B783-F4479556DD69}" type="datetimeFigureOut">
              <a:rPr lang="en-US" smtClean="0"/>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4222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A81ADF-51F4-4F26-B783-F4479556DD69}" type="datetimeFigureOut">
              <a:rPr lang="en-US" smtClean="0"/>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380423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A81ADF-51F4-4F26-B783-F4479556DD69}" type="datetimeFigureOut">
              <a:rPr lang="en-US" smtClean="0"/>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367780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A81ADF-51F4-4F26-B783-F4479556DD69}" type="datetimeFigureOut">
              <a:rPr lang="en-US" smtClean="0"/>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161962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81ADF-51F4-4F26-B783-F4479556DD69}" type="datetimeFigureOut">
              <a:rPr lang="en-US" smtClean="0"/>
              <a:t>10/26/2019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131589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A81ADF-51F4-4F26-B783-F4479556DD69}" type="datetimeFigureOut">
              <a:rPr lang="en-US" smtClean="0"/>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226378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A81ADF-51F4-4F26-B783-F4479556DD69}" type="datetimeFigureOut">
              <a:rPr lang="en-US" smtClean="0"/>
              <a:t>10/26/2019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218961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A81ADF-51F4-4F26-B783-F4479556DD69}" type="datetimeFigureOut">
              <a:rPr lang="en-US" smtClean="0"/>
              <a:t>10/26/2019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51707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81ADF-51F4-4F26-B783-F4479556DD69}" type="datetimeFigureOut">
              <a:rPr lang="en-US" smtClean="0"/>
              <a:t>10/26/2019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139692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81ADF-51F4-4F26-B783-F4479556DD69}" type="datetimeFigureOut">
              <a:rPr lang="en-US" smtClean="0"/>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1119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81ADF-51F4-4F26-B783-F4479556DD69}" type="datetimeFigureOut">
              <a:rPr lang="en-US" smtClean="0"/>
              <a:t>10/26/2019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4D6A4-919F-4693-8AF8-5A1512C820F3}" type="slidenum">
              <a:rPr lang="en-US" smtClean="0"/>
              <a:t>‹#›</a:t>
            </a:fld>
            <a:endParaRPr lang="en-US"/>
          </a:p>
        </p:txBody>
      </p:sp>
    </p:spTree>
    <p:extLst>
      <p:ext uri="{BB962C8B-B14F-4D97-AF65-F5344CB8AC3E}">
        <p14:creationId xmlns:p14="http://schemas.microsoft.com/office/powerpoint/2010/main" val="73743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81ADF-51F4-4F26-B783-F4479556DD69}" type="datetimeFigureOut">
              <a:rPr lang="en-US" smtClean="0"/>
              <a:t>10/26/2019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4D6A4-919F-4693-8AF8-5A1512C820F3}" type="slidenum">
              <a:rPr lang="en-US" smtClean="0"/>
              <a:t>‹#›</a:t>
            </a:fld>
            <a:endParaRPr lang="en-US"/>
          </a:p>
        </p:txBody>
      </p:sp>
    </p:spTree>
    <p:extLst>
      <p:ext uri="{BB962C8B-B14F-4D97-AF65-F5344CB8AC3E}">
        <p14:creationId xmlns:p14="http://schemas.microsoft.com/office/powerpoint/2010/main" val="214366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764330"/>
          </a:xfrm>
          <a:prstGeom prst="rect">
            <a:avLst/>
          </a:prstGeom>
        </p:spPr>
      </p:pic>
      <p:sp>
        <p:nvSpPr>
          <p:cNvPr id="3" name="Rectangle 2"/>
          <p:cNvSpPr/>
          <p:nvPr/>
        </p:nvSpPr>
        <p:spPr>
          <a:xfrm>
            <a:off x="4495724" y="1045420"/>
            <a:ext cx="2961067" cy="923330"/>
          </a:xfrm>
          <a:prstGeom prst="rect">
            <a:avLst/>
          </a:prstGeom>
          <a:noFill/>
        </p:spPr>
        <p:txBody>
          <a:bodyPr wrap="none" lIns="91440" tIns="45720" rIns="91440" bIns="45720">
            <a:spAutoFit/>
          </a:bodyPr>
          <a:lstStyle/>
          <a:p>
            <a:pPr algn="ctr"/>
            <a:r>
              <a:rPr lang="ar-SA" sz="5400" b="1" dirty="0" smtClean="0">
                <a:ln w="13462">
                  <a:solidFill>
                    <a:schemeClr val="bg1"/>
                  </a:solidFill>
                  <a:prstDash val="solid"/>
                </a:ln>
                <a:effectLst>
                  <a:outerShdw dist="38100" dir="2700000" algn="bl" rotWithShape="0">
                    <a:schemeClr val="accent5"/>
                  </a:outerShdw>
                </a:effectLst>
              </a:rPr>
              <a:t>السلام عليكم</a:t>
            </a:r>
            <a:endParaRPr lang="en-US" sz="5400" b="1" cap="none" spc="0" dirty="0">
              <a:ln w="13462">
                <a:solidFill>
                  <a:schemeClr val="bg1"/>
                </a:solidFill>
                <a:prstDash val="solid"/>
              </a:ln>
              <a:effectLst>
                <a:outerShdw dist="38100" dir="2700000" algn="bl" rotWithShape="0">
                  <a:schemeClr val="accent5"/>
                </a:outerShdw>
              </a:effectLst>
            </a:endParaRPr>
          </a:p>
        </p:txBody>
      </p:sp>
    </p:spTree>
    <p:extLst>
      <p:ext uri="{BB962C8B-B14F-4D97-AF65-F5344CB8AC3E}">
        <p14:creationId xmlns:p14="http://schemas.microsoft.com/office/powerpoint/2010/main" val="3966161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121024"/>
            <a:ext cx="10972800" cy="6001643"/>
          </a:xfrm>
          <a:prstGeom prst="rect">
            <a:avLst/>
          </a:prstGeom>
          <a:noFill/>
          <a:ln w="38100">
            <a:solidFill>
              <a:schemeClr val="tx1"/>
            </a:solidFill>
          </a:ln>
        </p:spPr>
        <p:txBody>
          <a:bodyPr wrap="square" rtlCol="0">
            <a:spAutoFit/>
          </a:bodyPr>
          <a:lstStyle/>
          <a:p>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bn-IN" sz="3200" dirty="0">
                <a:latin typeface="NikoshBAN" panose="02000000000000000000" pitchFamily="2" charset="0"/>
                <a:cs typeface="NikoshBAN" panose="02000000000000000000" pitchFamily="2" charset="0"/>
              </a:rPr>
              <a:t>৫. আল-ফে : রাষ্ট্রীয় সম্পত্তি হতে আদায়কৃত অর্থ আল-ফে নামে পরিচিত ছিল। এই অর্থ গরীব জনগণ ও রাষ্ট্রের মঙ্গলের কাজে ব্যয় করা হত।</a:t>
            </a: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bn-IN" sz="3200" dirty="0">
                <a:latin typeface="NikoshBAN" panose="02000000000000000000" pitchFamily="2" charset="0"/>
                <a:cs typeface="NikoshBAN" panose="02000000000000000000" pitchFamily="2" charset="0"/>
              </a:rPr>
              <a:t>৬. বায়তুলমাল : জাহিলিয়া যুগে কোন সরকারি কোষাগার ছিল না। একটি দেশের সুখ</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শান্তি ও সমৃদ্ধির নির্ভর করে অর্থনৈতিক ব্যবস্থার উপর। তিনি আরবের যাবতীয় অফিস আদালত সুষ্ঠুভাবে পরিচালনার জন্য বায়তুল মাল বা সরকারি অর্থ তহবিল গঠন করেন। তখন যে কোন অসহায় ব্যক্তির রাষ্ট্রীয় প্রয়োজনে এ তহবিল থেকে অর্থর যোগান দেয়া হত।</a:t>
            </a: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r>
              <a:rPr lang="bn-IN" sz="3200" dirty="0">
                <a:latin typeface="NikoshBAN" panose="02000000000000000000" pitchFamily="2" charset="0"/>
                <a:cs typeface="NikoshBAN" panose="02000000000000000000" pitchFamily="2" charset="0"/>
              </a:rPr>
              <a:t>৭. সুদমুক্ত অর্থনীতি : জাহিলিয়া যুগে সুদ গ্রহণ ছিল তাদের নিত্য ব্যাপার। সুদ বা রিবা বলতে কোন পরিশ্রম না করে অর্থ শোষণ করা এবং মানুষের অসহায়তার সুযোগ দিয়ে অর্থনৈতিক সুবিধা আদায় করা। মানুষের অভাব ও অসহায়তা ইসলাম সমর্থন করে না। তাই ইসলামী অর্থ ব্যবস্থা ব্যবসায়কে হালাল করেছেন। আর সুদকে হারাম করেছেন।</a:t>
            </a:r>
            <a:r>
              <a:rPr lang="en-US" sz="3200" dirty="0">
                <a:latin typeface="NikoshBAN" panose="02000000000000000000" pitchFamily="2" charset="0"/>
                <a:cs typeface="NikoshBAN" panose="02000000000000000000" pitchFamily="2" charset="0"/>
              </a:rPr>
              <a:t/>
            </a:r>
            <a:br>
              <a:rPr lang="en-US" sz="3200" dirty="0">
                <a:latin typeface="NikoshBAN" panose="02000000000000000000" pitchFamily="2" charset="0"/>
                <a:cs typeface="NikoshBAN" panose="02000000000000000000" pitchFamily="2" charset="0"/>
              </a:rPr>
            </a:b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08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9665"/>
            <a:ext cx="12192000" cy="5693866"/>
          </a:xfrm>
          <a:prstGeom prst="rect">
            <a:avLst/>
          </a:prstGeom>
          <a:noFill/>
          <a:ln w="38100">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৮. অবৈধ উপার্জন নিষিদ্ধ : মহানবী (সা.) সকল প্রকার অবৈধ উপার্জন নিষিদ্ধ করেছেন। ইসলামে অবৈধ উপার্জনের কোন স্বীকৃতি নেই। এ জন্য ইসলামে সুদ</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ঘুষ</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মদ</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কালোবাজারি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মুনাফাখোরি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মজুতদারি</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প্রভৃতি অবৈধ ও অন্যায় পথে অর্থ উপার্জন সম্পূর্ণ হারাম করা হয়েছে। মহান আল্লাহতায়ালা বলেছেন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তোমরা উত্তম ও পবিত্র বস্তু খাও</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যা আমি তোমাদের জীবিকারূপে দান করেছি।” (সূরা আল বাকারা : ১৭৭)</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৯. শ্রমের মর্যাদা : মহানবী (সা.) শ্রমের মর্যাদা বিশেষভাবে দিয়ে শ্রমিকের অধিকার নিশ্চিত করেছেন। ইসলামে শ্রমিক শোষণ নিষিদ্ধ। মহানবী (সা.) বলেছেন </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শ্রমিকের শরীরের ঘাম শুকিয়ে যাওয়ার পূর্বেই তার মজুরি পরিশোধ কর।” শ্রমিকের অধিকার সংরক্ষণ করে ভঙ্গুর অর্থনীতিকে মহানবী উচ্চ স্থানে নিয়ে গিয়েছেন।</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১০. সম্পদের ন্যায্য বণ্টন : ইসলামী অর্থনীতিতে সম্পদের ন্যায্য বণ্টনের ব্যবস্থা রয়েছে। মহান আল্লাহতায়ালা বলেছেন</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সম্পদ যেন মুষ্টিমেয় কয়েকজনের হাতে কেন্দ্রীভূত না হয়” (আল কোরআন)</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latin typeface="NikoshBAN" panose="02000000000000000000" pitchFamily="2" charset="0"/>
                <a:cs typeface="NikoshBAN" panose="02000000000000000000" pitchFamily="2" charset="0"/>
              </a:rPr>
              <a:t>অত্যন্ত নিপুণতার সাথে হযরত মুহাম্মদ (সা.) দুর্ধর্ষ পৌত্তলিক আবরদের একটি সুশৃঙ্খল</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সুসভ্য ও দিগি</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জয়ী জাতিতে পরিণত করে। ইসলামী মূল্যবোধের ভিত্তিতে তিনি অর্থনীতি সংস্কার করেছেন। পবিত্র কোরআন ও সুন্নাহর আলোকে এবং ইসলামী শরীয়তের ভিত্তিতে মানুষের সকল অর্থনৈতিক সমস্যা সমাধানের চেষ্টা করা হয়।</a:t>
            </a:r>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9712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7009" y="254833"/>
            <a:ext cx="2458387" cy="92333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5400" b="1" dirty="0" err="1" smtClean="0">
                <a:latin typeface="NikoshBAN" panose="02000000000000000000" pitchFamily="2" charset="0"/>
                <a:cs typeface="NikoshBAN" panose="02000000000000000000" pitchFamily="2" charset="0"/>
              </a:rPr>
              <a:t>একক</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প্রশ্ন</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554636" y="1678898"/>
            <a:ext cx="9698636" cy="769441"/>
          </a:xfrm>
          <a:prstGeom prst="rect">
            <a:avLst/>
          </a:prstGeom>
          <a:noFill/>
          <a:ln w="38100">
            <a:solidFill>
              <a:schemeClr val="tx1"/>
            </a:solidFill>
          </a:ln>
        </p:spPr>
        <p:txBody>
          <a:bodyPr wrap="square" rtlCol="0">
            <a:spAutoFit/>
          </a:bodyPr>
          <a:lstStyle/>
          <a:p>
            <a:r>
              <a:rPr lang="en-US" sz="4400" dirty="0" smtClean="0">
                <a:latin typeface="NikoshBAN" panose="02000000000000000000" pitchFamily="2" charset="0"/>
                <a:cs typeface="NikoshBAN" panose="02000000000000000000" pitchFamily="2" charset="0"/>
              </a:rPr>
              <a:t>১. </a:t>
            </a:r>
            <a:r>
              <a:rPr lang="en-US" sz="4400" dirty="0" err="1" smtClean="0">
                <a:latin typeface="NikoshBAN" panose="02000000000000000000" pitchFamily="2" charset="0"/>
                <a:cs typeface="NikoshBAN" panose="02000000000000000000" pitchFamily="2" charset="0"/>
              </a:rPr>
              <a:t>রাসুল</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রাজনৈতিক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4" name="TextBox 3"/>
          <p:cNvSpPr txBox="1"/>
          <p:nvPr/>
        </p:nvSpPr>
        <p:spPr>
          <a:xfrm>
            <a:off x="539646" y="3013023"/>
            <a:ext cx="9458793" cy="769441"/>
          </a:xfrm>
          <a:prstGeom prst="rect">
            <a:avLst/>
          </a:prstGeom>
          <a:noFill/>
          <a:ln w="38100">
            <a:solidFill>
              <a:schemeClr val="tx1"/>
            </a:solidFill>
          </a:ln>
        </p:spPr>
        <p:txBody>
          <a:bodyPr wrap="square" rtlCol="0">
            <a:spAutoFit/>
          </a:bodyPr>
          <a:lstStyle/>
          <a:p>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রাসুল</a:t>
            </a:r>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সামাজিক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6" name="TextBox 5"/>
          <p:cNvSpPr txBox="1"/>
          <p:nvPr/>
        </p:nvSpPr>
        <p:spPr>
          <a:xfrm>
            <a:off x="554637" y="4347148"/>
            <a:ext cx="8919148" cy="769441"/>
          </a:xfrm>
          <a:prstGeom prst="rect">
            <a:avLst/>
          </a:prstGeom>
          <a:noFill/>
          <a:ln w="38100">
            <a:solidFill>
              <a:schemeClr val="tx1"/>
            </a:solidFill>
          </a:ln>
        </p:spPr>
        <p:txBody>
          <a:bodyPr wrap="square" rtlCol="0">
            <a:spAutoFit/>
          </a:bodyPr>
          <a:lstStyle/>
          <a:p>
            <a:r>
              <a:rPr lang="en-US" sz="4400" dirty="0">
                <a:latin typeface="NikoshBAN" panose="02000000000000000000" pitchFamily="2" charset="0"/>
                <a:cs typeface="NikoshBAN" panose="02000000000000000000" pitchFamily="2" charset="0"/>
              </a:rPr>
              <a:t>৩</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রাসুল</a:t>
            </a:r>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ধর্মীয়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8" name="TextBox 7"/>
          <p:cNvSpPr txBox="1"/>
          <p:nvPr/>
        </p:nvSpPr>
        <p:spPr>
          <a:xfrm>
            <a:off x="692046" y="5296552"/>
            <a:ext cx="9306393" cy="769441"/>
          </a:xfrm>
          <a:prstGeom prst="rect">
            <a:avLst/>
          </a:prstGeom>
          <a:noFill/>
          <a:ln w="38100">
            <a:solidFill>
              <a:schemeClr val="tx1"/>
            </a:solidFill>
          </a:ln>
        </p:spPr>
        <p:txBody>
          <a:bodyPr wrap="square" rtlCol="0">
            <a:spAutoFit/>
          </a:bodyPr>
          <a:lstStyle/>
          <a:p>
            <a:r>
              <a:rPr lang="en-US" sz="4400" dirty="0" smtClean="0">
                <a:latin typeface="NikoshBAN" panose="02000000000000000000" pitchFamily="2" charset="0"/>
                <a:cs typeface="NikoshBAN" panose="02000000000000000000" pitchFamily="2" charset="0"/>
              </a:rPr>
              <a:t>৪. </a:t>
            </a:r>
            <a:r>
              <a:rPr lang="en-US" sz="4400" dirty="0" err="1" smtClean="0">
                <a:latin typeface="NikoshBAN" panose="02000000000000000000" pitchFamily="2" charset="0"/>
                <a:cs typeface="NikoshBAN" panose="02000000000000000000" pitchFamily="2" charset="0"/>
              </a:rPr>
              <a:t>রাসুল</a:t>
            </a:r>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a:t>
            </a:r>
            <a:r>
              <a:rPr lang="en-US" sz="4400" dirty="0" err="1" smtClean="0">
                <a:latin typeface="NikoshBAN" panose="02000000000000000000" pitchFamily="2" charset="0"/>
                <a:cs typeface="NikoshBAN" panose="02000000000000000000" pitchFamily="2" charset="0"/>
              </a:rPr>
              <a:t>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একটি</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সাংস্কৃতি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10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8)">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ppt_w/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 calcmode="lin" valueType="num">
                                      <p:cBhvr>
                                        <p:cTn id="35" dur="1000" fill="hold"/>
                                        <p:tgtEl>
                                          <p:spTgt spid="8">
                                            <p:bg/>
                                          </p:spTgt>
                                        </p:tgtEl>
                                        <p:attrNameLst>
                                          <p:attrName>ppt_w</p:attrName>
                                        </p:attrNameLst>
                                      </p:cBhvr>
                                      <p:tavLst>
                                        <p:tav tm="0">
                                          <p:val>
                                            <p:strVal val="#ppt_w*0.70"/>
                                          </p:val>
                                        </p:tav>
                                        <p:tav tm="100000">
                                          <p:val>
                                            <p:strVal val="#ppt_w"/>
                                          </p:val>
                                        </p:tav>
                                      </p:tavLst>
                                    </p:anim>
                                    <p:anim calcmode="lin" valueType="num">
                                      <p:cBhvr>
                                        <p:cTn id="36" dur="1000" fill="hold"/>
                                        <p:tgtEl>
                                          <p:spTgt spid="8">
                                            <p:bg/>
                                          </p:spTgt>
                                        </p:tgtEl>
                                        <p:attrNameLst>
                                          <p:attrName>ppt_h</p:attrName>
                                        </p:attrNameLst>
                                      </p:cBhvr>
                                      <p:tavLst>
                                        <p:tav tm="0">
                                          <p:val>
                                            <p:strVal val="#ppt_h"/>
                                          </p:val>
                                        </p:tav>
                                        <p:tav tm="100000">
                                          <p:val>
                                            <p:strVal val="#ppt_h"/>
                                          </p:val>
                                        </p:tav>
                                      </p:tavLst>
                                    </p:anim>
                                    <p:animEffect transition="in" filter="fade">
                                      <p:cBhvr>
                                        <p:cTn id="37" dur="1000"/>
                                        <p:tgtEl>
                                          <p:spTgt spid="8">
                                            <p:bg/>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0"/>
            <a:ext cx="5524500" cy="55797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667500" cy="5579706"/>
          </a:xfrm>
          <a:prstGeom prst="rect">
            <a:avLst/>
          </a:prstGeom>
        </p:spPr>
      </p:pic>
      <p:sp>
        <p:nvSpPr>
          <p:cNvPr id="4" name="Flowchart: Predefined Process 3"/>
          <p:cNvSpPr/>
          <p:nvPr/>
        </p:nvSpPr>
        <p:spPr>
          <a:xfrm>
            <a:off x="304800"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ফলের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উপর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যাকাত</a:t>
            </a:r>
            <a:endParaRPr lang="en-US" sz="3600" dirty="0">
              <a:solidFill>
                <a:schemeClr val="bg1"/>
              </a:solidFill>
              <a:latin typeface="NikoshLightBAN" panose="02000000000000000000" pitchFamily="2" charset="0"/>
              <a:cs typeface="NikoshLightBAN" panose="02000000000000000000" pitchFamily="2" charset="0"/>
            </a:endParaRPr>
          </a:p>
        </p:txBody>
      </p:sp>
      <p:sp>
        <p:nvSpPr>
          <p:cNvPr id="5" name="Flowchart: Predefined Process 4"/>
          <p:cNvSpPr/>
          <p:nvPr/>
        </p:nvSpPr>
        <p:spPr>
          <a:xfrm>
            <a:off x="6730093"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ফসলের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উপর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যাকাত</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40573962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963" y="323542"/>
            <a:ext cx="4272843" cy="923330"/>
          </a:xfrm>
          <a:prstGeom prst="rect">
            <a:avLst/>
          </a:prstGeom>
          <a:solidFill>
            <a:schemeClr val="tx1"/>
          </a:solidFill>
          <a:scene3d>
            <a:camera prst="orthographicFront"/>
            <a:lightRig rig="sunset" dir="t"/>
          </a:scene3d>
          <a:sp3d contourW="12700">
            <a:bevelT prst="angle"/>
            <a:bevelB prst="angle"/>
            <a:contourClr>
              <a:schemeClr val="bg1"/>
            </a:contourClr>
          </a:sp3d>
        </p:spPr>
        <p:style>
          <a:lnRef idx="2">
            <a:schemeClr val="accent2"/>
          </a:lnRef>
          <a:fillRef idx="1">
            <a:schemeClr val="lt1"/>
          </a:fillRef>
          <a:effectRef idx="0">
            <a:schemeClr val="accent2"/>
          </a:effectRef>
          <a:fontRef idx="minor">
            <a:schemeClr val="dk1"/>
          </a:fontRef>
        </p:style>
        <p:txBody>
          <a:bodyPr wrap="square">
            <a:spAutoFit/>
            <a:sp3d extrusionH="57150" prstMaterial="metal">
              <a:bevelT w="127000" h="69850" prst="divot"/>
            </a:sp3d>
          </a:bodyPr>
          <a:lstStyle/>
          <a:p>
            <a:pPr algn="ctr"/>
            <a:r>
              <a:rPr lang="en-US" sz="5400" b="1" dirty="0" err="1" smtClean="0">
                <a:ln/>
                <a:solidFill>
                  <a:schemeClr val="bg1"/>
                </a:solidFill>
                <a:latin typeface="NikoshBAN" panose="02000000000000000000" pitchFamily="2" charset="0"/>
                <a:cs typeface="NikoshBAN" panose="02000000000000000000" pitchFamily="2" charset="0"/>
              </a:rPr>
              <a:t>জোড়ায়</a:t>
            </a:r>
            <a:r>
              <a:rPr lang="en-US" sz="5400" b="1" dirty="0" smtClean="0">
                <a:ln/>
                <a:solidFill>
                  <a:schemeClr val="bg1"/>
                </a:solidFill>
                <a:latin typeface="NikoshBAN" panose="02000000000000000000" pitchFamily="2" charset="0"/>
                <a:cs typeface="NikoshBAN" panose="02000000000000000000" pitchFamily="2" charset="0"/>
              </a:rPr>
              <a:t> </a:t>
            </a:r>
            <a:r>
              <a:rPr lang="en-US" sz="5400" b="1" dirty="0" err="1" smtClean="0">
                <a:ln/>
                <a:solidFill>
                  <a:schemeClr val="bg1"/>
                </a:solidFill>
                <a:latin typeface="NikoshBAN" panose="02000000000000000000" pitchFamily="2" charset="0"/>
                <a:cs typeface="NikoshBAN" panose="02000000000000000000" pitchFamily="2" charset="0"/>
              </a:rPr>
              <a:t>কাজ</a:t>
            </a:r>
            <a:endParaRPr lang="en-US" b="1" dirty="0">
              <a:ln/>
              <a:solidFill>
                <a:schemeClr val="bg1"/>
              </a:solidFill>
            </a:endParaRPr>
          </a:p>
        </p:txBody>
      </p:sp>
      <p:sp>
        <p:nvSpPr>
          <p:cNvPr id="4" name="Rectangle 3"/>
          <p:cNvSpPr/>
          <p:nvPr/>
        </p:nvSpPr>
        <p:spPr>
          <a:xfrm>
            <a:off x="149900" y="1742425"/>
            <a:ext cx="11842229" cy="830997"/>
          </a:xfrm>
          <a:prstGeom prst="rect">
            <a:avLst/>
          </a:prstGeom>
          <a:solidFill>
            <a:schemeClr val="lt1"/>
          </a:solidFill>
          <a:scene3d>
            <a:camera prst="orthographicFront"/>
            <a:lightRig rig="sunset" dir="t"/>
          </a:scene3d>
          <a:sp3d contourW="12700">
            <a:bevelT prst="angle"/>
            <a:bevelB prst="angle"/>
            <a:contourClr>
              <a:schemeClr val="bg1"/>
            </a:contourClr>
          </a:sp3d>
        </p:spPr>
        <p:style>
          <a:lnRef idx="2">
            <a:schemeClr val="accent2"/>
          </a:lnRef>
          <a:fillRef idx="1">
            <a:schemeClr val="lt1"/>
          </a:fillRef>
          <a:effectRef idx="0">
            <a:schemeClr val="accent2"/>
          </a:effectRef>
          <a:fontRef idx="minor">
            <a:schemeClr val="dk1"/>
          </a:fontRef>
        </p:style>
        <p:txBody>
          <a:bodyPr wrap="square">
            <a:spAutoFit/>
            <a:sp3d extrusionH="57150" prstMaterial="metal">
              <a:bevelT w="127000" h="69850" prst="divot"/>
            </a:sp3d>
          </a:bodyPr>
          <a:lstStyle/>
          <a:p>
            <a:pPr algn="ctr"/>
            <a:r>
              <a:rPr lang="en-US" sz="4800" b="1" dirty="0" smtClean="0">
                <a:ln/>
                <a:latin typeface="NikoshBAN" panose="02000000000000000000" pitchFamily="2" charset="0"/>
                <a:cs typeface="NikoshBAN" panose="02000000000000000000" pitchFamily="2" charset="0"/>
              </a:rPr>
              <a:t>১. </a:t>
            </a:r>
            <a:r>
              <a:rPr lang="en-US" sz="4800" b="1" dirty="0" err="1" smtClean="0">
                <a:ln/>
                <a:latin typeface="NikoshBAN" panose="02000000000000000000" pitchFamily="2" charset="0"/>
                <a:cs typeface="NikoshBAN" panose="02000000000000000000" pitchFamily="2" charset="0"/>
              </a:rPr>
              <a:t>রাসুল</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এর</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সংস্কারের</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পটোভুমি</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সংক্ষিপ্ত</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ভাবে</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লেখ</a:t>
            </a:r>
            <a:r>
              <a:rPr lang="en-US" sz="4800" b="1" dirty="0" smtClean="0">
                <a:ln/>
                <a:latin typeface="NikoshBAN" panose="02000000000000000000" pitchFamily="2" charset="0"/>
                <a:cs typeface="NikoshBAN" panose="02000000000000000000" pitchFamily="2" charset="0"/>
              </a:rPr>
              <a:t>। </a:t>
            </a:r>
            <a:endParaRPr lang="en-US" sz="1600" b="1" dirty="0">
              <a:ln/>
            </a:endParaRPr>
          </a:p>
        </p:txBody>
      </p:sp>
      <p:sp>
        <p:nvSpPr>
          <p:cNvPr id="7" name="Rectangle 6"/>
          <p:cNvSpPr/>
          <p:nvPr/>
        </p:nvSpPr>
        <p:spPr>
          <a:xfrm>
            <a:off x="149898" y="3068975"/>
            <a:ext cx="11242620" cy="830997"/>
          </a:xfrm>
          <a:prstGeom prst="rect">
            <a:avLst/>
          </a:prstGeom>
          <a:solidFill>
            <a:schemeClr val="lt1"/>
          </a:solidFill>
          <a:scene3d>
            <a:camera prst="orthographicFront"/>
            <a:lightRig rig="sunset" dir="t"/>
          </a:scene3d>
          <a:sp3d contourW="12700">
            <a:bevelT prst="angle"/>
            <a:bevelB prst="angle"/>
            <a:contourClr>
              <a:schemeClr val="bg1"/>
            </a:contourClr>
          </a:sp3d>
        </p:spPr>
        <p:style>
          <a:lnRef idx="2">
            <a:schemeClr val="accent2"/>
          </a:lnRef>
          <a:fillRef idx="1">
            <a:schemeClr val="lt1"/>
          </a:fillRef>
          <a:effectRef idx="0">
            <a:schemeClr val="accent2"/>
          </a:effectRef>
          <a:fontRef idx="minor">
            <a:schemeClr val="dk1"/>
          </a:fontRef>
        </p:style>
        <p:txBody>
          <a:bodyPr wrap="square">
            <a:spAutoFit/>
            <a:sp3d extrusionH="57150" prstMaterial="metal">
              <a:bevelT w="127000" h="69850" prst="divot"/>
            </a:sp3d>
          </a:bodyPr>
          <a:lstStyle/>
          <a:p>
            <a:pPr algn="ctr"/>
            <a:r>
              <a:rPr lang="en-US" sz="4800" b="1" dirty="0" smtClean="0">
                <a:ln/>
                <a:latin typeface="NikoshBAN" panose="02000000000000000000" pitchFamily="2" charset="0"/>
                <a:cs typeface="NikoshBAN" panose="02000000000000000000" pitchFamily="2" charset="0"/>
              </a:rPr>
              <a:t>২. </a:t>
            </a:r>
            <a:r>
              <a:rPr lang="en-US" sz="4800" b="1" dirty="0" err="1" smtClean="0">
                <a:ln/>
                <a:latin typeface="NikoshBAN" panose="02000000000000000000" pitchFamily="2" charset="0"/>
                <a:cs typeface="NikoshBAN" panose="02000000000000000000" pitchFamily="2" charset="0"/>
              </a:rPr>
              <a:t>রাসুল</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এর</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অর্থনৈতিক</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সংস্কার</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সংক্ষিপ্ত</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ভাবে</a:t>
            </a:r>
            <a:r>
              <a:rPr lang="en-US" sz="4800" b="1" dirty="0" smtClean="0">
                <a:ln/>
                <a:latin typeface="NikoshBAN" panose="02000000000000000000" pitchFamily="2" charset="0"/>
                <a:cs typeface="NikoshBAN" panose="02000000000000000000" pitchFamily="2" charset="0"/>
              </a:rPr>
              <a:t> </a:t>
            </a:r>
            <a:r>
              <a:rPr lang="en-US" sz="4800" b="1" dirty="0" err="1" smtClean="0">
                <a:ln/>
                <a:latin typeface="NikoshBAN" panose="02000000000000000000" pitchFamily="2" charset="0"/>
                <a:cs typeface="NikoshBAN" panose="02000000000000000000" pitchFamily="2" charset="0"/>
              </a:rPr>
              <a:t>লেখ</a:t>
            </a:r>
            <a:r>
              <a:rPr lang="en-US" sz="4800" b="1" dirty="0" smtClean="0">
                <a:ln/>
                <a:latin typeface="NikoshBAN" panose="02000000000000000000" pitchFamily="2" charset="0"/>
                <a:cs typeface="NikoshBAN" panose="02000000000000000000" pitchFamily="2" charset="0"/>
              </a:rPr>
              <a:t>। </a:t>
            </a:r>
            <a:endParaRPr lang="en-US" sz="4800" b="1" dirty="0">
              <a:ln/>
            </a:endParaRPr>
          </a:p>
        </p:txBody>
      </p:sp>
      <p:sp>
        <p:nvSpPr>
          <p:cNvPr id="10" name="Rectangle 9"/>
          <p:cNvSpPr/>
          <p:nvPr/>
        </p:nvSpPr>
        <p:spPr>
          <a:xfrm>
            <a:off x="149898" y="4829379"/>
            <a:ext cx="11212638" cy="923330"/>
          </a:xfrm>
          <a:prstGeom prst="rect">
            <a:avLst/>
          </a:prstGeom>
          <a:solidFill>
            <a:schemeClr val="lt1"/>
          </a:solidFill>
          <a:scene3d>
            <a:camera prst="orthographicFront"/>
            <a:lightRig rig="sunset" dir="t"/>
          </a:scene3d>
          <a:sp3d contourW="12700">
            <a:bevelT prst="angle"/>
            <a:bevelB prst="angle"/>
            <a:contourClr>
              <a:schemeClr val="bg1"/>
            </a:contourClr>
          </a:sp3d>
        </p:spPr>
        <p:style>
          <a:lnRef idx="2">
            <a:schemeClr val="accent2"/>
          </a:lnRef>
          <a:fillRef idx="1">
            <a:schemeClr val="lt1"/>
          </a:fillRef>
          <a:effectRef idx="0">
            <a:schemeClr val="accent2"/>
          </a:effectRef>
          <a:fontRef idx="minor">
            <a:schemeClr val="dk1"/>
          </a:fontRef>
        </p:style>
        <p:txBody>
          <a:bodyPr wrap="square">
            <a:spAutoFit/>
            <a:sp3d extrusionH="57150" prstMaterial="metal">
              <a:bevelT w="127000" h="69850" prst="divot"/>
            </a:sp3d>
          </a:bodyPr>
          <a:lstStyle/>
          <a:p>
            <a:pPr algn="ctr"/>
            <a:r>
              <a:rPr lang="en-US" sz="5400" b="1" dirty="0" smtClean="0">
                <a:ln/>
                <a:latin typeface="NikoshBAN" panose="02000000000000000000" pitchFamily="2" charset="0"/>
                <a:cs typeface="NikoshBAN" panose="02000000000000000000" pitchFamily="2" charset="0"/>
              </a:rPr>
              <a:t>৩.রাসুল (</a:t>
            </a:r>
            <a:r>
              <a:rPr lang="en-US" sz="5400" b="1" dirty="0" err="1" smtClean="0">
                <a:ln/>
                <a:latin typeface="NikoshBAN" panose="02000000000000000000" pitchFamily="2" charset="0"/>
                <a:cs typeface="NikoshBAN" panose="02000000000000000000" pitchFamily="2" charset="0"/>
              </a:rPr>
              <a:t>সঃ</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এর</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ধর্মীয়</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সংস্কার</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সংক্ষিপ্ত</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ভাবে</a:t>
            </a:r>
            <a:r>
              <a:rPr lang="en-US" sz="5400" b="1" dirty="0" smtClean="0">
                <a:ln/>
                <a:latin typeface="NikoshBAN" panose="02000000000000000000" pitchFamily="2" charset="0"/>
                <a:cs typeface="NikoshBAN" panose="02000000000000000000" pitchFamily="2" charset="0"/>
              </a:rPr>
              <a:t> </a:t>
            </a:r>
            <a:r>
              <a:rPr lang="en-US" sz="5400" b="1" dirty="0" err="1" smtClean="0">
                <a:ln/>
                <a:latin typeface="NikoshBAN" panose="02000000000000000000" pitchFamily="2" charset="0"/>
                <a:cs typeface="NikoshBAN" panose="02000000000000000000" pitchFamily="2" charset="0"/>
              </a:rPr>
              <a:t>লেখ</a:t>
            </a:r>
            <a:r>
              <a:rPr lang="en-US" sz="5400" b="1" dirty="0" smtClean="0">
                <a:ln/>
                <a:latin typeface="NikoshBAN" panose="02000000000000000000" pitchFamily="2" charset="0"/>
                <a:cs typeface="NikoshBAN" panose="02000000000000000000" pitchFamily="2" charset="0"/>
              </a:rPr>
              <a:t>। </a:t>
            </a:r>
            <a:endParaRPr lang="en-US" b="1" dirty="0">
              <a:ln/>
            </a:endParaRPr>
          </a:p>
        </p:txBody>
      </p:sp>
    </p:spTree>
    <p:extLst>
      <p:ext uri="{BB962C8B-B14F-4D97-AF65-F5344CB8AC3E}">
        <p14:creationId xmlns:p14="http://schemas.microsoft.com/office/powerpoint/2010/main" val="71326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by="(-#ppt_w*2)" calcmode="lin" valueType="num">
                                      <p:cBhvr rctx="PPT">
                                        <p:cTn id="31" dur="500" autoRev="1" fill="hold">
                                          <p:stCondLst>
                                            <p:cond delay="0"/>
                                          </p:stCondLst>
                                        </p:cTn>
                                        <p:tgtEl>
                                          <p:spTgt spid="10"/>
                                        </p:tgtEl>
                                        <p:attrNameLst>
                                          <p:attrName>ppt_w</p:attrName>
                                        </p:attrNameLst>
                                      </p:cBhvr>
                                    </p:anim>
                                    <p:anim by="(#ppt_w*0.50)" calcmode="lin" valueType="num">
                                      <p:cBhvr>
                                        <p:cTn id="32" dur="500" decel="50000" autoRev="1" fill="hold">
                                          <p:stCondLst>
                                            <p:cond delay="0"/>
                                          </p:stCondLst>
                                        </p:cTn>
                                        <p:tgtEl>
                                          <p:spTgt spid="10"/>
                                        </p:tgtEl>
                                        <p:attrNameLst>
                                          <p:attrName>ppt_x</p:attrName>
                                        </p:attrNameLst>
                                      </p:cBhvr>
                                    </p:anim>
                                    <p:anim from="(-#ppt_h/2)" to="(#ppt_y)" calcmode="lin" valueType="num">
                                      <p:cBhvr>
                                        <p:cTn id="33" dur="1000" fill="hold">
                                          <p:stCondLst>
                                            <p:cond delay="0"/>
                                          </p:stCondLst>
                                        </p:cTn>
                                        <p:tgtEl>
                                          <p:spTgt spid="10"/>
                                        </p:tgtEl>
                                        <p:attrNameLst>
                                          <p:attrName>ppt_y</p:attrName>
                                        </p:attrNameLst>
                                      </p:cBhvr>
                                    </p:anim>
                                    <p:animRot by="21600000">
                                      <p:cBhvr>
                                        <p:cTn id="3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114" y="21771"/>
            <a:ext cx="6106886" cy="547007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7986"/>
            <a:ext cx="5856514" cy="5383856"/>
          </a:xfrm>
          <a:prstGeom prst="rect">
            <a:avLst/>
          </a:prstGeom>
        </p:spPr>
      </p:pic>
      <p:sp>
        <p:nvSpPr>
          <p:cNvPr id="4" name="Flowchart: Predefined Process 3"/>
          <p:cNvSpPr/>
          <p:nvPr/>
        </p:nvSpPr>
        <p:spPr>
          <a:xfrm>
            <a:off x="304800"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দাষ</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দাষীর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উপর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নির্যাতন</a:t>
            </a:r>
            <a:endParaRPr lang="en-US" sz="3600" dirty="0">
              <a:solidFill>
                <a:schemeClr val="bg1"/>
              </a:solidFill>
              <a:latin typeface="NikoshLightBAN" panose="02000000000000000000" pitchFamily="2" charset="0"/>
              <a:cs typeface="NikoshLightBAN" panose="02000000000000000000" pitchFamily="2" charset="0"/>
            </a:endParaRPr>
          </a:p>
        </p:txBody>
      </p:sp>
      <p:sp>
        <p:nvSpPr>
          <p:cNvPr id="5" name="Flowchart: Predefined Process 4"/>
          <p:cNvSpPr/>
          <p:nvPr/>
        </p:nvSpPr>
        <p:spPr>
          <a:xfrm>
            <a:off x="6259286" y="5491842"/>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নারীর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উপর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নির্যাতন</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43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343" y="191180"/>
            <a:ext cx="5128652" cy="5203373"/>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2" y="191180"/>
            <a:ext cx="4256314" cy="5110163"/>
          </a:xfrm>
          <a:prstGeom prst="rect">
            <a:avLst/>
          </a:prstGeom>
          <a:ln w="228600" cap="sq" cmpd="thickThin">
            <a:solidFill>
              <a:srgbClr val="000000"/>
            </a:solidFill>
            <a:prstDash val="solid"/>
            <a:miter lim="800000"/>
          </a:ln>
          <a:effectLst>
            <a:innerShdw blurRad="76200">
              <a:srgbClr val="000000"/>
            </a:innerShdw>
          </a:effectLst>
        </p:spPr>
      </p:pic>
      <p:sp>
        <p:nvSpPr>
          <p:cNvPr id="4" name="Flowchart: Predefined Process 3"/>
          <p:cNvSpPr/>
          <p:nvPr/>
        </p:nvSpPr>
        <p:spPr>
          <a:xfrm>
            <a:off x="304800"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যাহিলিয়াতের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কবিতা</a:t>
            </a:r>
            <a:endParaRPr lang="en-US" sz="3600" dirty="0">
              <a:solidFill>
                <a:schemeClr val="bg1"/>
              </a:solidFill>
              <a:latin typeface="NikoshLightBAN" panose="02000000000000000000" pitchFamily="2" charset="0"/>
              <a:cs typeface="NikoshLightBAN" panose="02000000000000000000" pitchFamily="2" charset="0"/>
            </a:endParaRPr>
          </a:p>
        </p:txBody>
      </p:sp>
      <p:sp>
        <p:nvSpPr>
          <p:cNvPr id="5" name="Flowchart: Predefined Process 4"/>
          <p:cNvSpPr/>
          <p:nvPr/>
        </p:nvSpPr>
        <p:spPr>
          <a:xfrm>
            <a:off x="6690012" y="57258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ইসলামিক</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কবিতা</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108510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1212" y="145757"/>
            <a:ext cx="2476960"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5400" b="1" dirty="0" smtClean="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b="1" cap="none" spc="0" dirty="0">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883814" y="530314"/>
            <a:ext cx="2191626" cy="1015663"/>
          </a:xfrm>
          <a:prstGeom prst="rect">
            <a:avLst/>
          </a:prstGeom>
          <a:solidFill>
            <a:schemeClr val="tx1"/>
          </a:solidFill>
          <a:ln w="38100">
            <a:solidFill>
              <a:schemeClr val="tx1"/>
            </a:solidFill>
          </a:ln>
          <a:scene3d>
            <a:camera prst="isometricOffAxis1Right"/>
            <a:lightRig rig="flat" dir="t"/>
          </a:scene3d>
          <a:sp3d contourW="12700" prstMaterial="powder">
            <a:bevelT prst="angle"/>
            <a:contourClr>
              <a:schemeClr val="bg1"/>
            </a:contourClr>
          </a:sp3d>
        </p:spPr>
        <p:txBody>
          <a:bodyPr wrap="none" lIns="91440" tIns="45720" rIns="91440" bIns="45720">
            <a:spAutoFit/>
            <a:sp3d extrusionH="57150">
              <a:bevelT w="38100" h="38100" prst="angle"/>
            </a:sp3d>
          </a:bodyPr>
          <a:lstStyle/>
          <a:p>
            <a:pPr algn="ctr"/>
            <a:r>
              <a:rPr lang="en-US" sz="60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সাদা</a:t>
            </a:r>
            <a:r>
              <a:rPr lang="en-US" sz="60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0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দল</a:t>
            </a:r>
            <a:endParaRPr lang="en-US" sz="60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4" name="Rectangle 3"/>
          <p:cNvSpPr/>
          <p:nvPr/>
        </p:nvSpPr>
        <p:spPr>
          <a:xfrm>
            <a:off x="5001212" y="3902079"/>
            <a:ext cx="2307043" cy="1015663"/>
          </a:xfrm>
          <a:prstGeom prst="rect">
            <a:avLst/>
          </a:prstGeom>
          <a:solidFill>
            <a:schemeClr val="bg1"/>
          </a:solidFill>
          <a:ln w="38100">
            <a:solidFill>
              <a:schemeClr val="tx1"/>
            </a:solidFill>
          </a:ln>
          <a:scene3d>
            <a:camera prst="isometricOffAxis1Right"/>
            <a:lightRig rig="threePt" dir="t"/>
          </a:scene3d>
          <a:sp3d>
            <a:bevelT prst="angle"/>
          </a:sp3d>
        </p:spPr>
        <p:txBody>
          <a:bodyPr wrap="none" lIns="91440" tIns="45720" rIns="91440" bIns="45720">
            <a:spAutoFit/>
            <a:sp3d extrusionH="57150">
              <a:bevelT w="38100" h="38100" prst="angle"/>
            </a:sp3d>
          </a:bodyPr>
          <a:lstStyle/>
          <a:p>
            <a:pPr algn="ctr"/>
            <a:r>
              <a:rPr lang="en-US" sz="6000" b="1"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সবুজ</a:t>
            </a:r>
            <a:r>
              <a:rPr lang="en-US" sz="6000" b="1"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000" b="1"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দল</a:t>
            </a:r>
            <a:endParaRPr lang="en-US" sz="60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5" name="Rectangle 4"/>
          <p:cNvSpPr/>
          <p:nvPr/>
        </p:nvSpPr>
        <p:spPr>
          <a:xfrm>
            <a:off x="178420" y="2207535"/>
            <a:ext cx="11340410" cy="1200329"/>
          </a:xfrm>
          <a:prstGeom prst="rect">
            <a:avLst/>
          </a:prstGeom>
          <a:solidFill>
            <a:schemeClr val="tx1"/>
          </a:solidFill>
          <a:ln w="38100">
            <a:solidFill>
              <a:schemeClr val="tx1"/>
            </a:solidFill>
          </a:ln>
          <a:scene3d>
            <a:camera prst="orthographicFront"/>
            <a:lightRig rig="flat" dir="t"/>
          </a:scene3d>
          <a:sp3d>
            <a:bevelT prst="angle"/>
          </a:sp3d>
        </p:spPr>
        <p:txBody>
          <a:bodyPr wrap="square" lIns="91440" tIns="45720" rIns="91440" bIns="45720">
            <a:spAutoFit/>
            <a:sp3d extrusionH="57150">
              <a:bevelT w="38100" h="38100" prst="angle"/>
              <a:bevelB w="38100" h="38100" prst="angle"/>
            </a:sp3d>
          </a:bodyPr>
          <a:lstStyle/>
          <a:p>
            <a:pPr algn="ct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রাসুল</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সঃ</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জীবিতকালে</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কয়টি</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উৎস</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হতে</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রাজস্ব</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আদায়</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করা</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হত</a:t>
            </a:r>
            <a:r>
              <a:rPr lang="en-US" sz="3600" b="1" dirty="0" smtClean="0">
                <a:solidFill>
                  <a:schemeClr val="bg1"/>
                </a:solidFill>
                <a:latin typeface="NikoshBAN" panose="02000000000000000000" pitchFamily="2" charset="0"/>
                <a:cs typeface="NikoshBAN" panose="02000000000000000000" pitchFamily="2" charset="0"/>
              </a:rPr>
              <a:t>?</a:t>
            </a:r>
          </a:p>
          <a:p>
            <a:pPr algn="ct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এবং</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কি</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কি</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600" b="1" dirty="0" err="1"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লেখ</a:t>
            </a:r>
            <a:r>
              <a:rPr lang="en-US" sz="3600" b="1" dirty="0" smtClean="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rPr>
              <a:t>।</a:t>
            </a:r>
            <a:endParaRPr lang="en-US" sz="36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6" name="Rectangle 5"/>
          <p:cNvSpPr/>
          <p:nvPr/>
        </p:nvSpPr>
        <p:spPr>
          <a:xfrm>
            <a:off x="178420" y="5746643"/>
            <a:ext cx="11431336" cy="707886"/>
          </a:xfrm>
          <a:prstGeom prst="rect">
            <a:avLst/>
          </a:prstGeom>
          <a:solidFill>
            <a:schemeClr val="bg1"/>
          </a:solidFill>
          <a:ln w="38100">
            <a:solidFill>
              <a:schemeClr val="tx1"/>
            </a:solidFill>
          </a:ln>
          <a:scene3d>
            <a:camera prst="orthographicFront"/>
            <a:lightRig rig="threePt" dir="t"/>
          </a:scene3d>
          <a:sp3d>
            <a:bevelT prst="angle"/>
          </a:sp3d>
        </p:spPr>
        <p:txBody>
          <a:bodyPr wrap="none" lIns="91440" tIns="45720" rIns="91440" bIns="45720">
            <a:spAutoFit/>
            <a:sp3d extrusionH="57150">
              <a:bevelT w="38100" h="38100" prst="angle"/>
            </a:sp3d>
          </a:bodyPr>
          <a:lstStyle/>
          <a:p>
            <a:pPr algn="ct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রাসুল</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সঃ</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এর</a:t>
            </a:r>
            <a:r>
              <a:rPr lang="en-US" sz="4000" b="1"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সাংস্কৃতিক</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সংস্কার</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সম্পর্কে</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কয়</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একটি</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বিষয়</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উল্লেখ</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000" b="1" cap="none" spc="0" dirty="0" err="1"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করো</a:t>
            </a:r>
            <a:r>
              <a:rPr lang="en-US" sz="4000" b="1" cap="none" spc="0" dirty="0" smtClean="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rPr>
              <a:t>।</a:t>
            </a:r>
            <a:endParaRPr lang="en-US" sz="4000" b="1" cap="none" spc="0" dirty="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01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726" y="278655"/>
            <a:ext cx="5663292" cy="4892285"/>
          </a:xfrm>
          <a:prstGeom prst="rect">
            <a:avLst/>
          </a:prstGeom>
          <a:ln w="228600" cap="sq" cmpd="thickThin">
            <a:solidFill>
              <a:srgbClr val="000000"/>
            </a:solidFill>
            <a:prstDash val="solid"/>
            <a:miter lim="800000"/>
          </a:ln>
          <a:effectLst>
            <a:innerShdw blurRad="76200">
              <a:srgbClr val="000000"/>
            </a:innerShdw>
          </a:effectLst>
        </p:spPr>
      </p:pic>
      <p:grpSp>
        <p:nvGrpSpPr>
          <p:cNvPr id="5" name="Group 4"/>
          <p:cNvGrpSpPr/>
          <p:nvPr/>
        </p:nvGrpSpPr>
        <p:grpSpPr>
          <a:xfrm>
            <a:off x="236763" y="247424"/>
            <a:ext cx="4933952" cy="4923516"/>
            <a:chOff x="236763" y="247424"/>
            <a:chExt cx="4933952" cy="4923516"/>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63" y="247424"/>
              <a:ext cx="4933952" cy="492351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326" y="606841"/>
              <a:ext cx="2216389" cy="2767730"/>
            </a:xfrm>
            <a:prstGeom prst="rect">
              <a:avLst/>
            </a:prstGeom>
          </p:spPr>
        </p:pic>
      </p:grpSp>
      <p:sp>
        <p:nvSpPr>
          <p:cNvPr id="6" name="Flowchart: Predefined Process 5"/>
          <p:cNvSpPr/>
          <p:nvPr/>
        </p:nvSpPr>
        <p:spPr>
          <a:xfrm>
            <a:off x="304800"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যাহিলিয়াতে</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নারীর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অবস্থা</a:t>
            </a:r>
            <a:endParaRPr lang="en-US" sz="3600" dirty="0">
              <a:solidFill>
                <a:schemeClr val="bg1"/>
              </a:solidFill>
              <a:latin typeface="NikoshLightBAN" panose="02000000000000000000" pitchFamily="2" charset="0"/>
              <a:cs typeface="NikoshLightBAN" panose="02000000000000000000" pitchFamily="2" charset="0"/>
            </a:endParaRPr>
          </a:p>
        </p:txBody>
      </p:sp>
      <p:sp>
        <p:nvSpPr>
          <p:cNvPr id="7" name="Flowchart: Predefined Process 6"/>
          <p:cNvSpPr/>
          <p:nvPr/>
        </p:nvSpPr>
        <p:spPr>
          <a:xfrm>
            <a:off x="6629400" y="5573485"/>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শাসকের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নির্যাতন</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151913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1464" y="179531"/>
            <a:ext cx="1965603"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5400" b="1" dirty="0" err="1" smtClean="0">
                <a:ln w="6600">
                  <a:solidFill>
                    <a:schemeClr val="accent2"/>
                  </a:solidFill>
                  <a:prstDash val="solid"/>
                </a:ln>
                <a:solidFill>
                  <a:srgbClr val="FFFFFF"/>
                </a:solidFill>
                <a:effectLst>
                  <a:outerShdw dist="38100" dir="2700000" algn="tl" rotWithShape="0">
                    <a:schemeClr val="accent2"/>
                  </a:outerShdw>
                </a:effectLst>
              </a:rPr>
              <a:t>সাংস্কৃতি</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100361" y="1527717"/>
            <a:ext cx="11351941" cy="1754326"/>
          </a:xfrm>
          <a:prstGeom prst="rect">
            <a:avLst/>
          </a:prstGeom>
          <a:noFill/>
          <a:ln w="38100">
            <a:solidFill>
              <a:schemeClr val="tx1"/>
            </a:solidFill>
          </a:ln>
        </p:spPr>
        <p:txBody>
          <a:bodyPr wrap="square" rtlCol="0">
            <a:spAutoFit/>
          </a:bodyPr>
          <a:lstStyle/>
          <a:p>
            <a:r>
              <a:rPr lang="en-US" sz="3600" dirty="0" err="1" smtClean="0">
                <a:latin typeface="NikoshBAN" panose="02000000000000000000" pitchFamily="2" charset="0"/>
                <a:cs typeface="NikoshBAN" panose="02000000000000000000" pitchFamily="2" charset="0"/>
              </a:rPr>
              <a:t>সাংস্কৃতিক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সংস্কারঃ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আরববাসীরা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কাব্যামোদী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কাব্য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রচনা</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বর্ণনায়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পারদর্শী</a:t>
            </a:r>
            <a:endParaRPr lang="en-US" sz="3600" dirty="0" smtClean="0">
              <a:latin typeface="NikoshBAN" panose="02000000000000000000" pitchFamily="2" charset="0"/>
              <a:cs typeface="NikoshBAN" panose="02000000000000000000" pitchFamily="2" charset="0"/>
            </a:endParaRPr>
          </a:p>
          <a:p>
            <a:r>
              <a:rPr lang="en-US" sz="3600" dirty="0" err="1" smtClean="0">
                <a:latin typeface="NikoshBAN" panose="02000000000000000000" pitchFamily="2" charset="0"/>
                <a:cs typeface="NikoshBAN" panose="02000000000000000000" pitchFamily="2" charset="0"/>
              </a:rPr>
              <a:t>হলেও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রচনার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বিষয়বস্তু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অশ্লী,শ্লেষপূর্ণ</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ব্যঙ্গাত্মক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আধুনিকতা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কিছু্ই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67268" y="4092498"/>
            <a:ext cx="10716322" cy="1200329"/>
          </a:xfrm>
          <a:prstGeom prst="rect">
            <a:avLst/>
          </a:prstGeom>
          <a:noFill/>
          <a:ln w="38100">
            <a:solidFill>
              <a:schemeClr val="tx1"/>
            </a:solidFill>
          </a:ln>
        </p:spPr>
        <p:txBody>
          <a:bodyPr wrap="square" rtlCol="0">
            <a:spAutoFit/>
          </a:bodyPr>
          <a:lstStyle/>
          <a:p>
            <a:r>
              <a:rPr lang="en-US" sz="3600" dirty="0" err="1" smtClean="0">
                <a:latin typeface="NikoshBAN" panose="02000000000000000000" pitchFamily="2" charset="0"/>
                <a:cs typeface="NikoshBAN" panose="02000000000000000000" pitchFamily="2" charset="0"/>
              </a:rPr>
              <a:t>শিক্ষায়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মেরুদণ্ড</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উপলব্ধি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মহানবি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জ্ঞানার্জনকে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প্রত্যেকের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বাধ্যতামূলক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82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8)">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stretch>
            <a:fillRect/>
          </a:stretch>
        </p:blipFill>
        <p:spPr>
          <a:xfrm>
            <a:off x="5132748" y="2922988"/>
            <a:ext cx="1926503" cy="1012024"/>
          </a:xfrm>
          <a:prstGeom prst="rect">
            <a:avLst/>
          </a:prstGeom>
        </p:spPr>
      </p:pic>
    </p:spTree>
    <p:extLst>
      <p:ext uri="{BB962C8B-B14F-4D97-AF65-F5344CB8AC3E}">
        <p14:creationId xmlns:p14="http://schemas.microsoft.com/office/powerpoint/2010/main" val="397196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5940" y="104392"/>
            <a:ext cx="2943434" cy="1015663"/>
          </a:xfrm>
          <a:prstGeom prst="rect">
            <a:avLst/>
          </a:prstGeom>
          <a:ln w="76200">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threePt" dir="t"/>
            </a:scene3d>
            <a:sp3d prstMaterial="metal"/>
          </a:bodyPr>
          <a:lstStyle/>
          <a:p>
            <a:pPr algn="ctr"/>
            <a:r>
              <a:rPr lang="en-US" sz="6000" b="1" dirty="0" err="1" smtClean="0">
                <a:ln w="12700">
                  <a:noFill/>
                  <a:prstDash val="solid"/>
                </a:ln>
                <a:solidFill>
                  <a:schemeClr val="tx1"/>
                </a:solidFill>
                <a:effectLst>
                  <a:outerShdw dist="38100" dir="2640000" algn="bl" rotWithShape="0">
                    <a:schemeClr val="tx2">
                      <a:lumMod val="75000"/>
                    </a:schemeClr>
                  </a:outerShdw>
                </a:effectLst>
              </a:rPr>
              <a:t>বাড়ির</a:t>
            </a:r>
            <a:r>
              <a:rPr lang="en-US" sz="6000" b="1" dirty="0" smtClean="0">
                <a:ln w="12700">
                  <a:noFill/>
                  <a:prstDash val="solid"/>
                </a:ln>
                <a:solidFill>
                  <a:schemeClr val="tx1"/>
                </a:solidFill>
                <a:effectLst>
                  <a:outerShdw dist="38100" dir="2640000" algn="bl" rotWithShape="0">
                    <a:schemeClr val="tx2">
                      <a:lumMod val="75000"/>
                    </a:schemeClr>
                  </a:outerShdw>
                </a:effectLst>
              </a:rPr>
              <a:t> </a:t>
            </a:r>
            <a:r>
              <a:rPr lang="en-US" sz="6000" b="1" dirty="0" err="1" smtClean="0">
                <a:ln w="12700">
                  <a:noFill/>
                  <a:prstDash val="solid"/>
                </a:ln>
                <a:solidFill>
                  <a:schemeClr val="tx1"/>
                </a:solidFill>
                <a:effectLst>
                  <a:outerShdw dist="38100" dir="2640000" algn="bl" rotWithShape="0">
                    <a:schemeClr val="tx2">
                      <a:lumMod val="75000"/>
                    </a:schemeClr>
                  </a:outerShdw>
                </a:effectLst>
              </a:rPr>
              <a:t>কাজ</a:t>
            </a:r>
            <a:endParaRPr lang="en-US" sz="6000" b="1" cap="none" spc="0" dirty="0">
              <a:ln w="12700">
                <a:noFill/>
                <a:prstDash val="solid"/>
              </a:ln>
              <a:solidFill>
                <a:schemeClr val="tx1"/>
              </a:solidFill>
              <a:effectLst>
                <a:outerShdw dist="38100" dir="2640000" algn="bl" rotWithShape="0">
                  <a:schemeClr val="tx2">
                    <a:lumMod val="75000"/>
                  </a:schemeClr>
                </a:outerShdw>
              </a:effectLst>
            </a:endParaRPr>
          </a:p>
        </p:txBody>
      </p:sp>
      <p:sp>
        <p:nvSpPr>
          <p:cNvPr id="3" name="Rectangle 2"/>
          <p:cNvSpPr/>
          <p:nvPr/>
        </p:nvSpPr>
        <p:spPr>
          <a:xfrm>
            <a:off x="148207" y="2118249"/>
            <a:ext cx="11198900" cy="769441"/>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threePt" dir="t"/>
            </a:scene3d>
            <a:sp3d prstMaterial="metal"/>
          </a:bodyPr>
          <a:lstStyle/>
          <a:p>
            <a:pPr algn="ctr"/>
            <a:r>
              <a:rPr lang="en-US" sz="4400" b="1" dirty="0" err="1" smtClean="0">
                <a:ln w="12700">
                  <a:noFill/>
                  <a:prstDash val="solid"/>
                </a:ln>
                <a:solidFill>
                  <a:srgbClr val="FFC000"/>
                </a:solidFill>
                <a:effectLst>
                  <a:outerShdw dist="38100" dir="2640000" algn="bl" rotWithShape="0">
                    <a:schemeClr val="tx2">
                      <a:lumMod val="75000"/>
                    </a:schemeClr>
                  </a:outerShdw>
                </a:effectLst>
              </a:rPr>
              <a:t>রাসুল</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সঃ</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এর</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সংস্কারের</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উপর</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একটা</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পতিবেদন</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লিখে</a:t>
            </a:r>
            <a:r>
              <a:rPr lang="en-US" sz="4400" b="1" dirty="0" smtClean="0">
                <a:ln w="12700">
                  <a:noFill/>
                  <a:prstDash val="solid"/>
                </a:ln>
                <a:solidFill>
                  <a:srgbClr val="FFC000"/>
                </a:solidFill>
                <a:effectLst>
                  <a:outerShdw dist="38100" dir="2640000" algn="bl" rotWithShape="0">
                    <a:schemeClr val="tx2">
                      <a:lumMod val="75000"/>
                    </a:schemeClr>
                  </a:outerShdw>
                </a:effectLst>
              </a:rPr>
              <a:t> </a:t>
            </a:r>
            <a:r>
              <a:rPr lang="en-US" sz="4400" b="1" dirty="0" err="1" smtClean="0">
                <a:ln w="12700">
                  <a:noFill/>
                  <a:prstDash val="solid"/>
                </a:ln>
                <a:solidFill>
                  <a:srgbClr val="FFC000"/>
                </a:solidFill>
                <a:effectLst>
                  <a:outerShdw dist="38100" dir="2640000" algn="bl" rotWithShape="0">
                    <a:schemeClr val="tx2">
                      <a:lumMod val="75000"/>
                    </a:schemeClr>
                  </a:outerShdw>
                </a:effectLst>
              </a:rPr>
              <a:t>আনবে</a:t>
            </a:r>
            <a:endParaRPr lang="en-US" sz="4400" b="1" dirty="0" smtClean="0">
              <a:ln w="12700">
                <a:noFill/>
                <a:prstDash val="solid"/>
              </a:ln>
              <a:solidFill>
                <a:srgbClr val="FFC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711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bg/>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17132" y="-574309"/>
            <a:ext cx="5347725" cy="8712336"/>
          </a:xfrm>
          <a:prstGeom prst="rect">
            <a:avLst/>
          </a:prstGeom>
        </p:spPr>
      </p:pic>
      <p:sp>
        <p:nvSpPr>
          <p:cNvPr id="3" name="Rectangle 2"/>
          <p:cNvSpPr/>
          <p:nvPr/>
        </p:nvSpPr>
        <p:spPr>
          <a:xfrm>
            <a:off x="10494763" y="0"/>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10494763" y="5706460"/>
            <a:ext cx="1552028" cy="1107996"/>
          </a:xfrm>
          <a:prstGeom prst="rect">
            <a:avLst/>
          </a:prstGeom>
          <a:noFill/>
        </p:spPr>
        <p:txBody>
          <a:bodyPr wrap="non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76201" y="5706460"/>
            <a:ext cx="2106912" cy="1107996"/>
          </a:xfrm>
          <a:prstGeom prst="rect">
            <a:avLst/>
          </a:prstGeom>
          <a:noFill/>
        </p:spPr>
        <p:txBody>
          <a:bodyPr wrap="squar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0" y="0"/>
            <a:ext cx="2106912" cy="1107996"/>
          </a:xfrm>
          <a:prstGeom prst="rect">
            <a:avLst/>
          </a:prstGeom>
          <a:noFill/>
        </p:spPr>
        <p:txBody>
          <a:bodyPr wrap="square" lIns="91440" tIns="45720" rIns="91440" bIns="45720">
            <a:spAutoFit/>
          </a:bodyPr>
          <a:lstStyle/>
          <a:p>
            <a:pPr algn="ctr"/>
            <a:r>
              <a:rPr lang="ar-SA" sz="6600" b="1" dirty="0" smtClean="0">
                <a:ln w="9525">
                  <a:solidFill>
                    <a:schemeClr val="bg1"/>
                  </a:solidFill>
                  <a:prstDash val="solid"/>
                </a:ln>
                <a:effectLst>
                  <a:outerShdw blurRad="12700" dist="38100" dir="2700000" algn="tl" rotWithShape="0">
                    <a:schemeClr val="bg1">
                      <a:lumMod val="50000"/>
                    </a:schemeClr>
                  </a:outerShdw>
                </a:effectLst>
              </a:rPr>
              <a:t>شكرا</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52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417" y="224542"/>
            <a:ext cx="3217547" cy="830997"/>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8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155003" y="1417612"/>
            <a:ext cx="7882030" cy="415498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হযরত</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কানুহরপুর</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আক্কাস</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ডাকঃ</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খড়িখালি</a:t>
            </a:r>
            <a:endPar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ঝিনাইদহ</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সদর</a:t>
            </a:r>
            <a:endPar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মোবাইলঃ-০১৯১৬৪৯৮৫০২</a:t>
            </a:r>
          </a:p>
          <a:p>
            <a:pPr algn="ctr"/>
            <a:r>
              <a:rPr lang="en-US" sz="4400" b="1" dirty="0" smtClean="0">
                <a:ln w="0"/>
                <a:solidFill>
                  <a:schemeClr val="tx1"/>
                </a:solidFill>
                <a:effectLst>
                  <a:outerShdw blurRad="38100" dist="19050" dir="2700000" algn="tl" rotWithShape="0">
                    <a:schemeClr val="dk1">
                      <a:alpha val="40000"/>
                    </a:schemeClr>
                  </a:outerShdw>
                </a:effectLst>
                <a:cs typeface="NikoshBAN" panose="02000000000000000000" pitchFamily="2" charset="0"/>
              </a:rPr>
              <a:t>Email-19hazratali@gmaail.coom</a:t>
            </a:r>
            <a:r>
              <a:rPr lang="en-US" sz="44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41"/>
            <a:ext cx="4205402" cy="119306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972" y="224541"/>
            <a:ext cx="4543029" cy="1193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0" y="1417611"/>
            <a:ext cx="1287565" cy="424731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938" y="5664930"/>
            <a:ext cx="3892061" cy="105140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4930"/>
            <a:ext cx="3573194" cy="11323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194" y="5664928"/>
            <a:ext cx="4726743" cy="113233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4435" y="1417612"/>
            <a:ext cx="1287565" cy="4247317"/>
          </a:xfrm>
          <a:prstGeom prst="rect">
            <a:avLst/>
          </a:prstGeom>
        </p:spPr>
      </p:pic>
    </p:spTree>
    <p:extLst>
      <p:ext uri="{BB962C8B-B14F-4D97-AF65-F5344CB8AC3E}">
        <p14:creationId xmlns:p14="http://schemas.microsoft.com/office/powerpoint/2010/main" val="2398424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399812" y="1482389"/>
            <a:ext cx="11499717" cy="707886"/>
          </a:xfrm>
          <a:prstGeom prst="rect">
            <a:avLst/>
          </a:prstGeom>
          <a:noFill/>
          <a:scene3d>
            <a:camera prst="orthographicFront"/>
            <a:lightRig rig="sunset" dir="t"/>
          </a:scene3d>
          <a:sp3d prstMaterial="dkEdge">
            <a:bevelT w="82550" h="69850" prst="angle"/>
          </a:sp3d>
        </p:spPr>
        <p:txBody>
          <a:bodyPr wrap="square" lIns="91440" tIns="45720" rIns="91440" bIns="45720">
            <a:spAutoFit/>
            <a:sp3d extrusionH="57150" contourW="12700" prstMaterial="powder">
              <a:bevelT w="38100" h="38100" prst="angle"/>
              <a:contourClr>
                <a:schemeClr val="bg1"/>
              </a:contourClr>
            </a:sp3d>
          </a:bodyPr>
          <a:lstStyle/>
          <a:p>
            <a:pPr algn="ct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১.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রাসুল</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এর</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কৃতিত্ব</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ও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সংস্কারের</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পটোভুমি</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সম্পর্কে</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বলতে</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পারবে</a:t>
            </a:r>
            <a:r>
              <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a:t>
            </a:r>
            <a:endParaRPr lang="en-US" sz="4000" b="1"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8" name="Rectangle 7"/>
          <p:cNvSpPr/>
          <p:nvPr/>
        </p:nvSpPr>
        <p:spPr>
          <a:xfrm>
            <a:off x="635494" y="2703839"/>
            <a:ext cx="9270488" cy="707886"/>
          </a:xfrm>
          <a:prstGeom prst="rect">
            <a:avLst/>
          </a:prstGeom>
          <a:solidFill>
            <a:schemeClr val="tx1"/>
          </a:solidFill>
          <a:scene3d>
            <a:camera prst="orthographicFront"/>
            <a:lightRig rig="sunset" dir="t"/>
          </a:scene3d>
          <a:sp3d contourW="12700" prstMaterial="powder">
            <a:bevelT w="82550" h="69850" prst="angle"/>
            <a:contourClr>
              <a:schemeClr val="bg1"/>
            </a:contourClr>
          </a:sp3d>
        </p:spPr>
        <p:txBody>
          <a:bodyPr wrap="none" lIns="91440" tIns="45720" rIns="91440" bIns="45720">
            <a:spAutoFit/>
            <a:sp3d extrusionH="57150" contourW="12700" prstMaterial="powder">
              <a:bevelT w="38100" h="38100" prst="angle"/>
              <a:extrusionClr>
                <a:schemeClr val="bg1"/>
              </a:extrusionClr>
              <a:contourClr>
                <a:schemeClr val="bg1"/>
              </a:contourClr>
            </a:sp3d>
          </a:bodyPr>
          <a:lstStyle/>
          <a:p>
            <a:pPr algn="ct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২.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রাজনৈতিক</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ও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সামাজিক</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সম্পর্কে</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ব্যাখ্যা</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করতে</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পারবে</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a:t>
            </a:r>
            <a:endParaRPr lang="en-US" sz="4000" b="1" cap="none" spc="0"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0" name="Rectangle 9"/>
          <p:cNvSpPr/>
          <p:nvPr/>
        </p:nvSpPr>
        <p:spPr>
          <a:xfrm>
            <a:off x="595983" y="3906320"/>
            <a:ext cx="8555547" cy="707886"/>
          </a:xfrm>
          <a:prstGeom prst="rect">
            <a:avLst/>
          </a:prstGeom>
          <a:noFill/>
          <a:scene3d>
            <a:camera prst="orthographicFront"/>
            <a:lightRig rig="sunset" dir="t"/>
          </a:scene3d>
          <a:sp3d contourW="12700" prstMaterial="powder">
            <a:bevelT w="82550" h="69850" prst="angle"/>
            <a:contourClr>
              <a:schemeClr val="bg1"/>
            </a:contourClr>
          </a:sp3d>
        </p:spPr>
        <p:txBody>
          <a:bodyPr wrap="none" lIns="91440" tIns="45720" rIns="91440" bIns="45720">
            <a:spAutoFit/>
            <a:sp3d extrusionH="57150">
              <a:bevelT w="38100" h="38100" prst="angle"/>
            </a:sp3d>
          </a:bodyPr>
          <a:lstStyle/>
          <a:p>
            <a:pPr algn="ct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৩.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রাসুল</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এর</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ধর্মীয়</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সংস্কার</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বর্ণনা</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করতে</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4000" b="1" dirty="0" err="1"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পরবে</a:t>
            </a:r>
            <a:r>
              <a:rPr lang="en-US" sz="4000" b="1" dirty="0" smtClean="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rPr>
              <a:t>।</a:t>
            </a:r>
            <a:endParaRPr lang="en-US" sz="4000" b="1" cap="none" spc="0" dirty="0">
              <a:ln w="13462">
                <a:solidFill>
                  <a:schemeClr val="bg1"/>
                </a:solidFill>
                <a:prstDash val="solid"/>
              </a:ln>
              <a:solidFill>
                <a:schemeClr val="bg1"/>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99812" y="4614206"/>
            <a:ext cx="9741851" cy="1938992"/>
          </a:xfrm>
          <a:prstGeom prst="rect">
            <a:avLst/>
          </a:prstGeom>
          <a:noFill/>
        </p:spPr>
        <p:txBody>
          <a:bodyPr wrap="square" rtlCol="0">
            <a:spAutoFit/>
          </a:bodyPr>
          <a:lstStyle/>
          <a:p>
            <a:endPar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endParaRPr>
          </a:p>
          <a:p>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৪.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রাসুল</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সঃ</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এর</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অর্থনৈতিক</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সংস্কার</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বর্ণনা</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করতে</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 </a:t>
            </a:r>
            <a:r>
              <a:rPr lang="en-US" sz="4000" dirty="0" err="1"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পারবে</a:t>
            </a:r>
            <a:r>
              <a:rPr lang="en-US" sz="4000" dirty="0" smtClean="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rPr>
              <a:t>।</a:t>
            </a:r>
            <a:endParaRPr lang="en-US" sz="4000" dirty="0">
              <a:ln w="13462">
                <a:solidFill>
                  <a:schemeClr val="bg1"/>
                </a:solidFill>
                <a:prstDash val="solid"/>
              </a:ln>
              <a:solidFill>
                <a:schemeClr val="bg1">
                  <a:lumMod val="85000"/>
                </a:schemeClr>
              </a:solidFill>
              <a:latin typeface="NikoshBAN" panose="02000000000000000000" pitchFamily="2" charset="0"/>
              <a:cs typeface="NikoshBAN" panose="02000000000000000000" pitchFamily="2" charset="0"/>
            </a:endParaRPr>
          </a:p>
          <a:p>
            <a:endParaRPr lang="en-US" sz="4000" dirty="0">
              <a:latin typeface="NikoshBAN" panose="02000000000000000000" pitchFamily="2" charset="0"/>
              <a:cs typeface="NikoshBAN" panose="02000000000000000000" pitchFamily="2" charset="0"/>
            </a:endParaRPr>
          </a:p>
        </p:txBody>
      </p:sp>
      <p:grpSp>
        <p:nvGrpSpPr>
          <p:cNvPr id="17" name="Group 16"/>
          <p:cNvGrpSpPr/>
          <p:nvPr/>
        </p:nvGrpSpPr>
        <p:grpSpPr>
          <a:xfrm>
            <a:off x="2796832" y="306905"/>
            <a:ext cx="6645644" cy="963214"/>
            <a:chOff x="2796832" y="306905"/>
            <a:chExt cx="6645644" cy="963214"/>
          </a:xfrm>
        </p:grpSpPr>
        <p:grpSp>
          <p:nvGrpSpPr>
            <p:cNvPr id="15" name="Group 14"/>
            <p:cNvGrpSpPr/>
            <p:nvPr/>
          </p:nvGrpSpPr>
          <p:grpSpPr>
            <a:xfrm>
              <a:off x="2800137" y="306905"/>
              <a:ext cx="6642339" cy="963214"/>
              <a:chOff x="3289497" y="458292"/>
              <a:chExt cx="6642339" cy="963214"/>
            </a:xfrm>
          </p:grpSpPr>
          <p:sp>
            <p:nvSpPr>
              <p:cNvPr id="13" name="Rectangle 12"/>
              <p:cNvSpPr/>
              <p:nvPr/>
            </p:nvSpPr>
            <p:spPr>
              <a:xfrm>
                <a:off x="3289497" y="498176"/>
                <a:ext cx="6642339" cy="923330"/>
              </a:xfrm>
              <a:prstGeom prst="rect">
                <a:avLst/>
              </a:prstGeom>
              <a:solidFill>
                <a:schemeClr val="bg1"/>
              </a:solidFill>
            </p:spPr>
            <p:txBody>
              <a:bodyPr wrap="square" lIns="91440" tIns="45720" rIns="91440" bIns="45720">
                <a:spAutoFit/>
              </a:bodyPr>
              <a:lstStyle/>
              <a:p>
                <a:pPr algn="ctr"/>
                <a:r>
                  <a:rPr lang="en-US" sz="54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শিখনফল</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67" y="458292"/>
                <a:ext cx="884964" cy="884964"/>
              </a:xfrm>
              <a:prstGeom prst="rect">
                <a:avLst/>
              </a:prstGeom>
            </p:spPr>
          </p:pic>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832" y="385155"/>
              <a:ext cx="884964" cy="884964"/>
            </a:xfrm>
            <a:prstGeom prst="rect">
              <a:avLst/>
            </a:prstGeom>
          </p:spPr>
        </p:pic>
      </p:grpSp>
    </p:spTree>
    <p:extLst>
      <p:ext uri="{BB962C8B-B14F-4D97-AF65-F5344CB8AC3E}">
        <p14:creationId xmlns:p14="http://schemas.microsoft.com/office/powerpoint/2010/main" val="21039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99" y="0"/>
            <a:ext cx="6133801" cy="540013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6058199" cy="5400134"/>
          </a:xfrm>
          <a:prstGeom prst="rect">
            <a:avLst/>
          </a:prstGeom>
        </p:spPr>
      </p:pic>
      <p:sp>
        <p:nvSpPr>
          <p:cNvPr id="4" name="Flowchart: Predefined Process 3"/>
          <p:cNvSpPr/>
          <p:nvPr/>
        </p:nvSpPr>
        <p:spPr>
          <a:xfrm>
            <a:off x="3725785" y="5486399"/>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শাসকের</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নির্যাতন</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4058913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70" y="0"/>
            <a:ext cx="5670430" cy="50378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46" y="0"/>
            <a:ext cx="6321724" cy="5037826"/>
          </a:xfrm>
          <a:prstGeom prst="rect">
            <a:avLst/>
          </a:prstGeom>
        </p:spPr>
      </p:pic>
      <p:sp>
        <p:nvSpPr>
          <p:cNvPr id="5" name="Flowchart: Predefined Process 4"/>
          <p:cNvSpPr/>
          <p:nvPr/>
        </p:nvSpPr>
        <p:spPr>
          <a:xfrm>
            <a:off x="3821913" y="5279571"/>
            <a:ext cx="5399314"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যাহিলিয়াতে</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ধর্মীয়</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অবস্থা</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1117212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294" y="0"/>
            <a:ext cx="5825706" cy="55554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366294" cy="5555411"/>
          </a:xfrm>
          <a:prstGeom prst="rect">
            <a:avLst/>
          </a:prstGeom>
        </p:spPr>
      </p:pic>
      <p:sp>
        <p:nvSpPr>
          <p:cNvPr id="5" name="Flowchart: Predefined Process 4"/>
          <p:cNvSpPr/>
          <p:nvPr/>
        </p:nvSpPr>
        <p:spPr>
          <a:xfrm>
            <a:off x="2351314" y="5638799"/>
            <a:ext cx="6927833" cy="1012372"/>
          </a:xfrm>
          <a:prstGeom prst="flowChartPredefined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latin typeface="NikoshLightBAN" panose="02000000000000000000" pitchFamily="2" charset="0"/>
                <a:cs typeface="NikoshLightBAN" panose="02000000000000000000" pitchFamily="2" charset="0"/>
              </a:rPr>
              <a:t>যাহিলিয়াত</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যুগে</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সমাজিক</a:t>
            </a:r>
            <a:r>
              <a:rPr lang="en-US" sz="3600" dirty="0" smtClean="0">
                <a:solidFill>
                  <a:schemeClr val="bg1"/>
                </a:solidFill>
                <a:latin typeface="NikoshLightBAN" panose="02000000000000000000" pitchFamily="2" charset="0"/>
                <a:cs typeface="NikoshLightBAN" panose="02000000000000000000" pitchFamily="2" charset="0"/>
              </a:rPr>
              <a:t> </a:t>
            </a:r>
            <a:r>
              <a:rPr lang="en-US" sz="3600" dirty="0" err="1" smtClean="0">
                <a:solidFill>
                  <a:schemeClr val="bg1"/>
                </a:solidFill>
                <a:latin typeface="NikoshLightBAN" panose="02000000000000000000" pitchFamily="2" charset="0"/>
                <a:cs typeface="NikoshLightBAN" panose="02000000000000000000" pitchFamily="2" charset="0"/>
              </a:rPr>
              <a:t>অবস্থা</a:t>
            </a:r>
            <a:endParaRPr lang="en-US" sz="3600" dirty="0">
              <a:solidFill>
                <a:schemeClr val="bg1"/>
              </a:solidFill>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1330764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772" y="1422414"/>
            <a:ext cx="11223171" cy="5016758"/>
          </a:xfrm>
          <a:prstGeom prst="rect">
            <a:avLst/>
          </a:prstGeom>
          <a:noFill/>
          <a:ln w="38100">
            <a:solidFill>
              <a:srgbClr val="002060"/>
            </a:solidFill>
          </a:ln>
        </p:spPr>
        <p:txBody>
          <a:bodyPr wrap="square" rtlCol="0">
            <a:spAutoFit/>
          </a:bodyPr>
          <a:lstStyle/>
          <a:p>
            <a:r>
              <a:rPr lang="en-US" sz="3200" u="sng" dirty="0" err="1">
                <a:latin typeface="RinkiyMJ" pitchFamily="2" charset="0"/>
                <a:cs typeface="RinkiyMJ" pitchFamily="2" charset="0"/>
              </a:rPr>
              <a:t>f‚wgKv</a:t>
            </a:r>
            <a:r>
              <a:rPr lang="en-US" sz="3200" dirty="0">
                <a:latin typeface="RinkiyMJ" pitchFamily="2" charset="0"/>
                <a:cs typeface="RinkiyMJ" pitchFamily="2" charset="0"/>
              </a:rPr>
              <a:t> </a:t>
            </a:r>
            <a:r>
              <a:rPr lang="en-US" sz="3200" dirty="0" smtClean="0">
                <a:latin typeface="RinkiyMJ" pitchFamily="2" charset="0"/>
                <a:cs typeface="RinkiyMJ" pitchFamily="2" charset="0"/>
              </a:rPr>
              <a:t> t </a:t>
            </a:r>
            <a:r>
              <a:rPr lang="en-US" sz="3200" dirty="0" err="1" smtClean="0">
                <a:latin typeface="RinkiyMJ" pitchFamily="2" charset="0"/>
                <a:cs typeface="RinkiyMJ" pitchFamily="2" charset="0"/>
              </a:rPr>
              <a:t>wek¦bex</a:t>
            </a:r>
            <a:r>
              <a:rPr lang="en-US" sz="3200" dirty="0" smtClean="0">
                <a:latin typeface="RinkiyMJ" pitchFamily="2" charset="0"/>
                <a:cs typeface="RinkiyMJ" pitchFamily="2" charset="0"/>
              </a:rPr>
              <a:t> </a:t>
            </a:r>
            <a:r>
              <a:rPr lang="en-US" sz="3200" dirty="0" err="1">
                <a:latin typeface="RinkiyMJ" pitchFamily="2" charset="0"/>
                <a:cs typeface="RinkiyMJ" pitchFamily="2" charset="0"/>
              </a:rPr>
              <a:t>nhiZ</a:t>
            </a:r>
            <a:r>
              <a:rPr lang="en-US" sz="3200" dirty="0">
                <a:latin typeface="RinkiyMJ" pitchFamily="2" charset="0"/>
                <a:cs typeface="RinkiyMJ" pitchFamily="2" charset="0"/>
              </a:rPr>
              <a:t> </a:t>
            </a:r>
            <a:r>
              <a:rPr lang="en-US" sz="3200" dirty="0" err="1">
                <a:latin typeface="RinkiyMJ" pitchFamily="2" charset="0"/>
                <a:cs typeface="RinkiyMJ" pitchFamily="2" charset="0"/>
              </a:rPr>
              <a:t>gynv</a:t>
            </a:r>
            <a:r>
              <a:rPr lang="en-US" sz="3200" dirty="0">
                <a:latin typeface="RinkiyMJ" pitchFamily="2" charset="0"/>
                <a:cs typeface="RinkiyMJ" pitchFamily="2" charset="0"/>
              </a:rPr>
              <a:t>¤§` (mv) </a:t>
            </a:r>
            <a:r>
              <a:rPr lang="en-US" sz="3200" dirty="0" err="1">
                <a:latin typeface="RinkiyMJ" pitchFamily="2" charset="0"/>
                <a:cs typeface="RinkiyMJ" pitchFamily="2" charset="0"/>
              </a:rPr>
              <a:t>wQ‡jb</a:t>
            </a:r>
            <a:r>
              <a:rPr lang="en-US" sz="3200" dirty="0">
                <a:latin typeface="RinkiyMJ" pitchFamily="2" charset="0"/>
                <a:cs typeface="RinkiyMJ" pitchFamily="2" charset="0"/>
              </a:rPr>
              <a:t> Av`‡</a:t>
            </a:r>
            <a:r>
              <a:rPr lang="en-US" sz="3200" dirty="0" err="1">
                <a:latin typeface="RinkiyMJ" pitchFamily="2" charset="0"/>
                <a:cs typeface="RinkiyMJ" pitchFamily="2" charset="0"/>
              </a:rPr>
              <a:t>k©i</a:t>
            </a:r>
            <a:r>
              <a:rPr lang="en-US" sz="3200" dirty="0">
                <a:latin typeface="RinkiyMJ" pitchFamily="2" charset="0"/>
                <a:cs typeface="RinkiyMJ" pitchFamily="2" charset="0"/>
              </a:rPr>
              <a:t> </a:t>
            </a:r>
            <a:r>
              <a:rPr lang="en-US" sz="3200" dirty="0" err="1">
                <a:latin typeface="RinkiyMJ" pitchFamily="2" charset="0"/>
                <a:cs typeface="RinkiyMJ" pitchFamily="2" charset="0"/>
              </a:rPr>
              <a:t>g~Z</a:t>
            </a:r>
            <a:r>
              <a:rPr lang="en-US" sz="3200" dirty="0">
                <a:latin typeface="RinkiyMJ" pitchFamily="2" charset="0"/>
                <a:cs typeface="RinkiyMJ" pitchFamily="2" charset="0"/>
              </a:rPr>
              <a:t>© </a:t>
            </a:r>
            <a:r>
              <a:rPr lang="en-US" sz="3200" dirty="0" err="1">
                <a:latin typeface="RinkiyMJ" pitchFamily="2" charset="0"/>
                <a:cs typeface="RinkiyMJ" pitchFamily="2" charset="0"/>
              </a:rPr>
              <a:t>cÖZxK</a:t>
            </a:r>
            <a:r>
              <a:rPr lang="en-US" sz="3200" dirty="0">
                <a:latin typeface="RinkiyMJ" pitchFamily="2" charset="0"/>
                <a:cs typeface="RinkiyMJ" pitchFamily="2" charset="0"/>
              </a:rPr>
              <a:t>| </a:t>
            </a:r>
            <a:r>
              <a:rPr lang="en-US" sz="3200" dirty="0" err="1">
                <a:latin typeface="RinkiyMJ" pitchFamily="2" charset="0"/>
                <a:cs typeface="RinkiyMJ" pitchFamily="2" charset="0"/>
              </a:rPr>
              <a:t>Zuvi</a:t>
            </a:r>
            <a:r>
              <a:rPr lang="en-US" sz="3200" dirty="0">
                <a:latin typeface="RinkiyMJ" pitchFamily="2" charset="0"/>
                <a:cs typeface="RinkiyMJ" pitchFamily="2" charset="0"/>
              </a:rPr>
              <a:t> </a:t>
            </a:r>
            <a:r>
              <a:rPr lang="en-US" sz="3200" dirty="0" err="1">
                <a:latin typeface="RinkiyMJ" pitchFamily="2" charset="0"/>
                <a:cs typeface="RinkiyMJ" pitchFamily="2" charset="0"/>
              </a:rPr>
              <a:t>Rxe‡b</a:t>
            </a:r>
            <a:r>
              <a:rPr lang="en-US" sz="3200" dirty="0">
                <a:latin typeface="RinkiyMJ" pitchFamily="2" charset="0"/>
                <a:cs typeface="RinkiyMJ" pitchFamily="2" charset="0"/>
              </a:rPr>
              <a:t> </a:t>
            </a:r>
            <a:r>
              <a:rPr lang="en-US" sz="3200" dirty="0" err="1">
                <a:latin typeface="RinkiyMJ" pitchFamily="2" charset="0"/>
                <a:cs typeface="RinkiyMJ" pitchFamily="2" charset="0"/>
              </a:rPr>
              <a:t>i‡q‡Q</a:t>
            </a:r>
            <a:r>
              <a:rPr lang="en-US" sz="3200" dirty="0">
                <a:latin typeface="RinkiyMJ" pitchFamily="2" charset="0"/>
                <a:cs typeface="RinkiyMJ" pitchFamily="2" charset="0"/>
              </a:rPr>
              <a:t> </a:t>
            </a:r>
            <a:r>
              <a:rPr lang="en-US" sz="3200" dirty="0" err="1">
                <a:latin typeface="RinkiyMJ" pitchFamily="2" charset="0"/>
                <a:cs typeface="RinkiyMJ" pitchFamily="2" charset="0"/>
              </a:rPr>
              <a:t>wek</a:t>
            </a:r>
            <a:r>
              <a:rPr lang="en-US" sz="3200" dirty="0">
                <a:latin typeface="RinkiyMJ" pitchFamily="2" charset="0"/>
                <a:cs typeface="RinkiyMJ" pitchFamily="2" charset="0"/>
              </a:rPr>
              <a:t>¦ </a:t>
            </a:r>
            <a:r>
              <a:rPr lang="en-US" sz="3200" dirty="0" err="1">
                <a:latin typeface="RinkiyMJ" pitchFamily="2" charset="0"/>
                <a:cs typeface="RinkiyMJ" pitchFamily="2" charset="0"/>
              </a:rPr>
              <a:t>gvbeZvi</a:t>
            </a:r>
            <a:r>
              <a:rPr lang="en-US" sz="3200" dirty="0">
                <a:latin typeface="RinkiyMJ" pitchFamily="2" charset="0"/>
                <a:cs typeface="RinkiyMJ" pitchFamily="2" charset="0"/>
              </a:rPr>
              <a:t> </a:t>
            </a:r>
            <a:r>
              <a:rPr lang="en-US" sz="3200" dirty="0" err="1">
                <a:latin typeface="RinkiyMJ" pitchFamily="2" charset="0"/>
                <a:cs typeface="RinkiyMJ" pitchFamily="2" charset="0"/>
              </a:rPr>
              <a:t>Rb</a:t>
            </a:r>
            <a:r>
              <a:rPr lang="en-US" sz="3200" dirty="0">
                <a:latin typeface="RinkiyMJ" pitchFamily="2" charset="0"/>
                <a:cs typeface="RinkiyMJ" pitchFamily="2" charset="0"/>
              </a:rPr>
              <a:t>¨ </a:t>
            </a:r>
            <a:r>
              <a:rPr lang="en-US" sz="3200" dirty="0" err="1">
                <a:latin typeface="RinkiyMJ" pitchFamily="2" charset="0"/>
                <a:cs typeface="RinkiyMJ" pitchFamily="2" charset="0"/>
              </a:rPr>
              <a:t>m‡e©vËg</a:t>
            </a:r>
            <a:r>
              <a:rPr lang="en-US" sz="3200" dirty="0">
                <a:latin typeface="RinkiyMJ" pitchFamily="2" charset="0"/>
                <a:cs typeface="RinkiyMJ" pitchFamily="2" charset="0"/>
              </a:rPr>
              <a:t> </a:t>
            </a:r>
            <a:r>
              <a:rPr lang="en-US" sz="3200" dirty="0" err="1">
                <a:latin typeface="RinkiyMJ" pitchFamily="2" charset="0"/>
                <a:cs typeface="RinkiyMJ" pitchFamily="2" charset="0"/>
              </a:rPr>
              <a:t>Rxebv`k</a:t>
            </a:r>
            <a:r>
              <a:rPr lang="en-US" sz="3200" dirty="0">
                <a:latin typeface="RinkiyMJ" pitchFamily="2" charset="0"/>
                <a:cs typeface="RinkiyMJ" pitchFamily="2" charset="0"/>
              </a:rPr>
              <a:t>©| </a:t>
            </a:r>
            <a:r>
              <a:rPr lang="en-US" sz="3200" dirty="0" err="1">
                <a:latin typeface="RinkiyMJ" pitchFamily="2" charset="0"/>
                <a:cs typeface="RinkiyMJ" pitchFamily="2" charset="0"/>
              </a:rPr>
              <a:t>Zuvi</a:t>
            </a:r>
            <a:r>
              <a:rPr lang="en-US" sz="3200" dirty="0">
                <a:latin typeface="RinkiyMJ" pitchFamily="2" charset="0"/>
                <a:cs typeface="RinkiyMJ" pitchFamily="2" charset="0"/>
              </a:rPr>
              <a:t> †</a:t>
            </a:r>
            <a:r>
              <a:rPr lang="en-US" sz="3200" dirty="0" err="1">
                <a:latin typeface="RinkiyMJ" pitchFamily="2" charset="0"/>
                <a:cs typeface="RinkiyMJ" pitchFamily="2" charset="0"/>
              </a:rPr>
              <a:t>MvUv</a:t>
            </a:r>
            <a:r>
              <a:rPr lang="en-US" sz="3200" dirty="0">
                <a:latin typeface="RinkiyMJ" pitchFamily="2" charset="0"/>
                <a:cs typeface="RinkiyMJ" pitchFamily="2" charset="0"/>
              </a:rPr>
              <a:t> </a:t>
            </a:r>
            <a:r>
              <a:rPr lang="en-US" sz="3200" dirty="0" err="1">
                <a:latin typeface="RinkiyMJ" pitchFamily="2" charset="0"/>
                <a:cs typeface="RinkiyMJ" pitchFamily="2" charset="0"/>
              </a:rPr>
              <a:t>RxebB</a:t>
            </a:r>
            <a:r>
              <a:rPr lang="en-US" sz="3200" dirty="0">
                <a:latin typeface="RinkiyMJ" pitchFamily="2" charset="0"/>
                <a:cs typeface="RinkiyMJ" pitchFamily="2" charset="0"/>
              </a:rPr>
              <a:t> </a:t>
            </a:r>
            <a:r>
              <a:rPr lang="en-US" sz="3200" dirty="0" err="1">
                <a:latin typeface="RinkiyMJ" pitchFamily="2" charset="0"/>
                <a:cs typeface="RinkiyMJ" pitchFamily="2" charset="0"/>
              </a:rPr>
              <a:t>wQj</a:t>
            </a:r>
            <a:r>
              <a:rPr lang="en-US" sz="3200" dirty="0">
                <a:latin typeface="RinkiyMJ" pitchFamily="2" charset="0"/>
                <a:cs typeface="RinkiyMJ" pitchFamily="2" charset="0"/>
              </a:rPr>
              <a:t> </a:t>
            </a:r>
            <a:r>
              <a:rPr lang="en-US" sz="3200" dirty="0" err="1">
                <a:latin typeface="RinkiyMJ" pitchFamily="2" charset="0"/>
                <a:cs typeface="RinkiyMJ" pitchFamily="2" charset="0"/>
              </a:rPr>
              <a:t>Abyiƒc</a:t>
            </a:r>
            <a:r>
              <a:rPr lang="en-US" sz="3200" dirty="0">
                <a:latin typeface="RinkiyMJ" pitchFamily="2" charset="0"/>
                <a:cs typeface="RinkiyMJ" pitchFamily="2" charset="0"/>
              </a:rPr>
              <a:t> ˆ</a:t>
            </a:r>
            <a:r>
              <a:rPr lang="en-US" sz="3200" dirty="0" err="1">
                <a:latin typeface="RinkiyMJ" pitchFamily="2" charset="0"/>
                <a:cs typeface="RinkiyMJ" pitchFamily="2" charset="0"/>
              </a:rPr>
              <a:t>ewk‡ó</a:t>
            </a:r>
            <a:r>
              <a:rPr lang="en-US" sz="3200" dirty="0">
                <a:latin typeface="RinkiyMJ" pitchFamily="2" charset="0"/>
                <a:cs typeface="RinkiyMJ" pitchFamily="2" charset="0"/>
              </a:rPr>
              <a:t>¨ mgy¾¡j| </a:t>
            </a:r>
            <a:r>
              <a:rPr lang="bn-IN" sz="3200" dirty="0">
                <a:latin typeface="NikoshBAN" panose="02000000000000000000" pitchFamily="2" charset="0"/>
                <a:cs typeface="NikoshBAN" panose="02000000000000000000" pitchFamily="2" charset="0"/>
              </a:rPr>
              <a:t>মানবতার মুক্তির দূত</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পথহারা পথিকের পথ প্রদর্শক</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ক্ষণজন্মা এক মহান পুরুষ</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অর্থনৈতিক-রাজনৈতিক সংস্কারক হযরত মুহাম্মদ (সা.)। সমস্ত পৃথিবীতে যখন সত্য-মিথ্যার পাপ-পূণ্যের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বিবেক-বুদ্ধির অন্ধ বিশ্বাসের জ্বালে আবদ্ধ হয়ে পড়েছিল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ঠিক সেই মুহূর্তে মহান আল্লাহ তায়ালার ঐশী বাণী নিয়ে সংস্কারক হিসেবে হযরত মুহাম্মদ (সা.) পৃথিবীতে আগমন করেন। অর্থনীতির সকল ক্ষেত্রে তিনি সংস্কারের ভূমিকায় অবতীর্ণ হয়েছেন। সকল ক্ষেত্রে তিনি অর্থনৈতিক মুক্তি সাধিত করেছেন। মাত্র ২০ বছরে তার দূরদর্শীতা দিয়ে তিনি সভ্যতা বিবর্জিত কুসংস্কারচ্ছন্ন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পৌত্তলিক আরব জাতিকে এক সুসভ্য জাতিতে পরিণত করেছেন। </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3719642" y="0"/>
            <a:ext cx="3781806" cy="923330"/>
          </a:xfrm>
          <a:prstGeom prst="rect">
            <a:avLst/>
          </a:prstGeom>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সংস্কারের</a:t>
            </a:r>
            <a:r>
              <a:rPr lang="en-US" sz="5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ভূমিকা</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6213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706" y="1833907"/>
            <a:ext cx="11779624" cy="440120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bn-IN" sz="2000" dirty="0">
                <a:latin typeface="NikoshBAN" panose="02000000000000000000" pitchFamily="2" charset="0"/>
                <a:cs typeface="NikoshBAN" panose="02000000000000000000" pitchFamily="2" charset="0"/>
              </a:rPr>
              <a:t>অর্থনৈতিক সংস্কারক হিসেবে হযরত মুহাম্মদ (সা</a:t>
            </a:r>
            <a:r>
              <a:rPr lang="bn-IN" sz="2000" dirty="0" smtClean="0">
                <a:latin typeface="NikoshBAN" panose="02000000000000000000" pitchFamily="2" charset="0"/>
                <a:cs typeface="NikoshBAN" panose="02000000000000000000" pitchFamily="2" charset="0"/>
              </a:rPr>
              <a:t>.)</a:t>
            </a:r>
            <a:r>
              <a:rPr lang="en-US" sz="2000" dirty="0">
                <a:latin typeface="RinkiyMJ" pitchFamily="2" charset="0"/>
                <a:cs typeface="RinkiyMJ" pitchFamily="2" charset="0"/>
              </a:rPr>
              <a:t>t</a:t>
            </a:r>
            <a:r>
              <a:rPr lang="bn-IN" sz="2000" dirty="0" smtClean="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জাহেলিয়া যুগে আরবদের কোনরূপ সুনির্দিষ্ট অর্থনৈতিক ব্যবস্থা ছিল না। বেশিরভাগ মানুষ পশু পালন ও লুটতরাজ করে জীবন নির্বাহ করত। চড়া হারে সুদ প্রথা প্রচলন ছিল। হযরত মুহাম্মদ (সা.) ধন- বৈষম্য দূর করে সঞ্চয় ও বণ্টনের সামঞ্জস্য বিধান করেন। রাষ্ট্রের অর্থনৈতিক সম্পদে যাতে জনসাধারণের অধিকার ও ভোগ করার সুযোগ থাকে তার জন্য তিনি পাঁচ প্রকারের রাজস্বের প্রবর্তন করেন। এছাড়াও তিনি নি</a:t>
            </a:r>
            <a:r>
              <a:rPr lang="en-US" sz="2000" dirty="0">
                <a:latin typeface="NikoshBAN" panose="02000000000000000000" pitchFamily="2" charset="0"/>
                <a:cs typeface="NikoshBAN" panose="02000000000000000000" pitchFamily="2" charset="0"/>
              </a:rPr>
              <a:t>¤</a:t>
            </a:r>
            <a:r>
              <a:rPr lang="bn-IN" sz="2000" dirty="0">
                <a:latin typeface="NikoshBAN" panose="02000000000000000000" pitchFamily="2" charset="0"/>
                <a:cs typeface="NikoshBAN" panose="02000000000000000000" pitchFamily="2" charset="0"/>
              </a:rPr>
              <a:t>ে</a:t>
            </a:r>
            <a:r>
              <a:rPr lang="en-US" sz="2000" dirty="0">
                <a:latin typeface="NikoshBAN" panose="02000000000000000000" pitchFamily="2" charset="0"/>
                <a:cs typeface="NikoshBAN" panose="02000000000000000000" pitchFamily="2" charset="0"/>
              </a:rPr>
              <a:t>œ</a:t>
            </a:r>
            <a:r>
              <a:rPr lang="bn-IN" sz="2000" dirty="0">
                <a:latin typeface="NikoshBAN" panose="02000000000000000000" pitchFamily="2" charset="0"/>
                <a:cs typeface="NikoshBAN" panose="02000000000000000000" pitchFamily="2" charset="0"/>
              </a:rPr>
              <a:t>াক্ত অর্থনৈতিক সংস্কার করেন।</a:t>
            </a:r>
            <a:r>
              <a:rPr lang="en-US" sz="2000" dirty="0">
                <a:latin typeface="NikoshBAN" panose="02000000000000000000" pitchFamily="2" charset="0"/>
                <a:cs typeface="NikoshBAN" panose="02000000000000000000" pitchFamily="2" charset="0"/>
              </a:rPr>
              <a:t/>
            </a:r>
            <a:br>
              <a:rPr lang="en-US"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১. আল-গনিমাহ : যুদ্ধলব্ধ দ্রব্যাদি</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যথা- অশ্ব</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উট</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রসদ-পণ্য</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অস্ত্র-শাস্ত্র প্রভৃতি। এগুলো নিয়মানুযায়ী মুজাহিদদের মধ্যে বণ্টন এবং রাকোষে বা বায়তুলমালে জমা দেয়া হতো।</a:t>
            </a:r>
            <a:r>
              <a:rPr lang="en-US" sz="2000" dirty="0">
                <a:latin typeface="NikoshBAN" panose="02000000000000000000" pitchFamily="2" charset="0"/>
                <a:cs typeface="NikoshBAN" panose="02000000000000000000" pitchFamily="2" charset="0"/>
              </a:rPr>
              <a:t/>
            </a:r>
            <a:br>
              <a:rPr lang="en-US"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২. যাকাত : যাকাতের আবিধানিক অর্থ পবিত্রতা</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পরিচ্ছন্নতা</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পরিশুদ্ধি। শরীয়তের পরিভাষায়</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মুসলমানদের ধন-সম্পদের এটি নির্দিষ্ট অংশ বছর পূর্তিতে আল্লাহর নির্ধারিত খাতসমূহে প্রদান করাকে যাকাত বলে। যাকাত অস্বীকার করা আল্লাহকে অস্বীকার করার শামিল। যাকাত দানের মুখ্য উদ্দেশ্য হল গরীবদের অবস্থার পরিবর্তন করা</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যাতে তারা আর্থিকভাবে সচ্ছলতা লাভ করতে পারে</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অভাব থেকে মুক্তি পায়।</a:t>
            </a:r>
            <a:r>
              <a:rPr lang="en-US" sz="2000" dirty="0">
                <a:latin typeface="NikoshBAN" panose="02000000000000000000" pitchFamily="2" charset="0"/>
                <a:cs typeface="NikoshBAN" panose="02000000000000000000" pitchFamily="2" charset="0"/>
              </a:rPr>
              <a:t/>
            </a:r>
            <a:br>
              <a:rPr lang="en-US"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৩. খারাজ : খারাজ অর্থ ভূমিকর। কারাজ অমুসলমানদের নিকট থেকে ভূমিকর আদায় করার প্রক্রিয়া। আরবে যারা অমুসলমান ছিলেন তারা নিয়মিত ভূমিকর দিতেন না। যার যার ইচ্ছামত জায়গা নিতেন। ফলে মহানবী (সা.) খারাজ আদায় করে অর্থনৈতিক সমতা বিধান করেন।</a:t>
            </a:r>
            <a:r>
              <a:rPr lang="en-US" sz="2000" dirty="0">
                <a:latin typeface="NikoshBAN" panose="02000000000000000000" pitchFamily="2" charset="0"/>
                <a:cs typeface="NikoshBAN" panose="02000000000000000000" pitchFamily="2" charset="0"/>
              </a:rPr>
              <a:t/>
            </a:r>
            <a:br>
              <a:rPr lang="en-US"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৪. জিজিয়া : জিজিয়া অর্থ বিনিময়। অমুসলমানদের নিকট থেকে যাকাতের রূপ বছরে একবার অর্থ নেয়া</a:t>
            </a:r>
            <a:r>
              <a:rPr lang="en-US" sz="2000" dirty="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নিরাপত্তা কর। তিনি তৎকালীন আরবের নিরাপত্তা কার্যে নিয়োজিত সদস্যদের জন্য অর্থ ব্যয় করার জন্য অর্থ সংগ্রহ করতেন এবং নিরাপত্তা কাজে ব্যয় করতেন।</a:t>
            </a:r>
            <a:r>
              <a:rPr lang="en-US" sz="2000" dirty="0">
                <a:latin typeface="NikoshBAN" panose="02000000000000000000" pitchFamily="2" charset="0"/>
                <a:cs typeface="NikoshBAN" panose="02000000000000000000" pitchFamily="2" charset="0"/>
              </a:rPr>
              <a:t/>
            </a:r>
            <a:br>
              <a:rPr lang="en-US" sz="2000" dirty="0">
                <a:latin typeface="NikoshBAN" panose="02000000000000000000" pitchFamily="2" charset="0"/>
                <a:cs typeface="NikoshBAN" panose="02000000000000000000" pitchFamily="2" charset="0"/>
              </a:rPr>
            </a:br>
            <a:endParaRPr lang="en-US" sz="2000" dirty="0">
              <a:latin typeface="NikoshBAN" panose="02000000000000000000" pitchFamily="2" charset="0"/>
              <a:cs typeface="NikoshBAN" panose="02000000000000000000" pitchFamily="2" charset="0"/>
            </a:endParaRPr>
          </a:p>
        </p:txBody>
      </p:sp>
      <p:sp>
        <p:nvSpPr>
          <p:cNvPr id="3" name="Rectangle 2"/>
          <p:cNvSpPr/>
          <p:nvPr/>
        </p:nvSpPr>
        <p:spPr>
          <a:xfrm>
            <a:off x="4105237" y="56138"/>
            <a:ext cx="3972562"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bodyPr>
          <a:lstStyle/>
          <a:p>
            <a:pPr algn="ctr"/>
            <a:r>
              <a:rPr lang="en-US" sz="5400" b="1" cap="none" spc="0" dirty="0" smtClean="0">
                <a:ln w="9525">
                  <a:solidFill>
                    <a:schemeClr val="bg1"/>
                  </a:solidFill>
                  <a:prstDash val="solid"/>
                </a:ln>
                <a:solidFill>
                  <a:schemeClr val="bg1"/>
                </a:solidFill>
                <a:latin typeface="SutonnyMJ" pitchFamily="2" charset="0"/>
                <a:cs typeface="SutonnyMJ" pitchFamily="2" charset="0"/>
              </a:rPr>
              <a:t>A_©‰</a:t>
            </a:r>
            <a:r>
              <a:rPr lang="en-US" sz="5400" b="1" cap="none" spc="0" dirty="0" err="1" smtClean="0">
                <a:ln w="9525">
                  <a:solidFill>
                    <a:schemeClr val="bg1"/>
                  </a:solidFill>
                  <a:prstDash val="solid"/>
                </a:ln>
                <a:solidFill>
                  <a:schemeClr val="bg1"/>
                </a:solidFill>
                <a:latin typeface="SutonnyMJ" pitchFamily="2" charset="0"/>
                <a:cs typeface="SutonnyMJ" pitchFamily="2" charset="0"/>
              </a:rPr>
              <a:t>bwZK</a:t>
            </a:r>
            <a:r>
              <a:rPr lang="en-US" sz="5400" b="1" cap="none" spc="0" dirty="0" smtClean="0">
                <a:ln w="9525">
                  <a:solidFill>
                    <a:schemeClr val="bg1"/>
                  </a:solidFill>
                  <a:prstDash val="solid"/>
                </a:ln>
                <a:solidFill>
                  <a:schemeClr val="bg1"/>
                </a:solidFill>
                <a:latin typeface="SutonnyMJ" pitchFamily="2" charset="0"/>
                <a:cs typeface="SutonnyMJ" pitchFamily="2" charset="0"/>
              </a:rPr>
              <a:t> </a:t>
            </a:r>
            <a:r>
              <a:rPr lang="en-US" sz="5400" b="1" cap="none" spc="0" dirty="0" err="1" smtClean="0">
                <a:ln w="9525">
                  <a:solidFill>
                    <a:schemeClr val="bg1"/>
                  </a:solidFill>
                  <a:prstDash val="solid"/>
                </a:ln>
                <a:solidFill>
                  <a:schemeClr val="bg1"/>
                </a:solidFill>
                <a:latin typeface="SutonnyMJ" pitchFamily="2" charset="0"/>
                <a:cs typeface="SutonnyMJ" pitchFamily="2" charset="0"/>
              </a:rPr>
              <a:t>ms</a:t>
            </a:r>
            <a:r>
              <a:rPr lang="en-US" sz="5400" b="1" cap="none" spc="0" dirty="0" smtClean="0">
                <a:ln w="9525">
                  <a:solidFill>
                    <a:schemeClr val="bg1"/>
                  </a:solidFill>
                  <a:prstDash val="solid"/>
                </a:ln>
                <a:solidFill>
                  <a:schemeClr val="bg1"/>
                </a:solidFill>
                <a:latin typeface="SutonnyMJ" pitchFamily="2" charset="0"/>
                <a:cs typeface="SutonnyMJ" pitchFamily="2" charset="0"/>
              </a:rPr>
              <a:t>¯‹vi</a:t>
            </a:r>
            <a:endParaRPr lang="en-US" sz="5400" b="1" cap="none" spc="0" dirty="0">
              <a:ln w="9525">
                <a:solidFill>
                  <a:schemeClr val="bg1"/>
                </a:solidFill>
                <a:prstDash val="solid"/>
              </a:ln>
              <a:solidFill>
                <a:schemeClr val="bg1"/>
              </a:solidFill>
              <a:latin typeface="SutonnyMJ" pitchFamily="2" charset="0"/>
              <a:cs typeface="SutonnyMJ" pitchFamily="2" charset="0"/>
            </a:endParaRPr>
          </a:p>
        </p:txBody>
      </p:sp>
    </p:spTree>
    <p:extLst>
      <p:ext uri="{BB962C8B-B14F-4D97-AF65-F5344CB8AC3E}">
        <p14:creationId xmlns:p14="http://schemas.microsoft.com/office/powerpoint/2010/main" val="9427359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602</Words>
  <Application>Microsoft Office PowerPoint</Application>
  <PresentationFormat>Widescreen</PresentationFormat>
  <Paragraphs>62</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NikoshBAN</vt:lpstr>
      <vt:lpstr>NikoshLightBAN</vt:lpstr>
      <vt:lpstr>RinkiyMJ</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SHUVO</dc:creator>
  <cp:lastModifiedBy>SHUVO</cp:lastModifiedBy>
  <cp:revision>73</cp:revision>
  <dcterms:created xsi:type="dcterms:W3CDTF">2019-10-14T14:05:38Z</dcterms:created>
  <dcterms:modified xsi:type="dcterms:W3CDTF">2019-10-26T12:08:58Z</dcterms:modified>
  <cp:contentStatus/>
</cp:coreProperties>
</file>