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5" r:id="rId3"/>
    <p:sldId id="314" r:id="rId4"/>
    <p:sldId id="306" r:id="rId5"/>
    <p:sldId id="307" r:id="rId6"/>
    <p:sldId id="308" r:id="rId7"/>
    <p:sldId id="315" r:id="rId8"/>
    <p:sldId id="309" r:id="rId9"/>
    <p:sldId id="316" r:id="rId10"/>
    <p:sldId id="310" r:id="rId11"/>
    <p:sldId id="317" r:id="rId12"/>
    <p:sldId id="311" r:id="rId13"/>
    <p:sldId id="318" r:id="rId14"/>
    <p:sldId id="312" r:id="rId15"/>
    <p:sldId id="319" r:id="rId16"/>
    <p:sldId id="313" r:id="rId17"/>
    <p:sldId id="321" r:id="rId18"/>
    <p:sldId id="322" r:id="rId19"/>
    <p:sldId id="323" r:id="rId20"/>
    <p:sldId id="324" r:id="rId21"/>
    <p:sldId id="325" r:id="rId22"/>
    <p:sldId id="326" r:id="rId23"/>
    <p:sldId id="358" r:id="rId24"/>
    <p:sldId id="361" r:id="rId25"/>
    <p:sldId id="362" r:id="rId26"/>
    <p:sldId id="359" r:id="rId27"/>
    <p:sldId id="360" r:id="rId28"/>
    <p:sldId id="327" r:id="rId29"/>
    <p:sldId id="330" r:id="rId30"/>
    <p:sldId id="363" r:id="rId31"/>
    <p:sldId id="331" r:id="rId32"/>
    <p:sldId id="332" r:id="rId33"/>
    <p:sldId id="347" r:id="rId34"/>
    <p:sldId id="333" r:id="rId35"/>
    <p:sldId id="334" r:id="rId36"/>
    <p:sldId id="335" r:id="rId37"/>
    <p:sldId id="336" r:id="rId38"/>
    <p:sldId id="354" r:id="rId39"/>
    <p:sldId id="353" r:id="rId40"/>
    <p:sldId id="355" r:id="rId41"/>
    <p:sldId id="339" r:id="rId42"/>
    <p:sldId id="340" r:id="rId43"/>
    <p:sldId id="349" r:id="rId44"/>
    <p:sldId id="350" r:id="rId45"/>
    <p:sldId id="346" r:id="rId46"/>
    <p:sldId id="342" r:id="rId47"/>
    <p:sldId id="348" r:id="rId48"/>
    <p:sldId id="343" r:id="rId49"/>
    <p:sldId id="356" r:id="rId50"/>
    <p:sldId id="357" r:id="rId51"/>
    <p:sldId id="344" r:id="rId52"/>
    <p:sldId id="345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9497-A3F5-46FA-91B7-2D0A69292B45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B55B-5A3F-44B0-AF61-F9C04A83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1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9497-A3F5-46FA-91B7-2D0A69292B45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B55B-5A3F-44B0-AF61-F9C04A83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3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9497-A3F5-46FA-91B7-2D0A69292B45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B55B-5A3F-44B0-AF61-F9C04A83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81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9497-A3F5-46FA-91B7-2D0A69292B45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B55B-5A3F-44B0-AF61-F9C04A83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9497-A3F5-46FA-91B7-2D0A69292B45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B55B-5A3F-44B0-AF61-F9C04A83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9497-A3F5-46FA-91B7-2D0A69292B45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B55B-5A3F-44B0-AF61-F9C04A83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26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9497-A3F5-46FA-91B7-2D0A69292B45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B55B-5A3F-44B0-AF61-F9C04A83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5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9497-A3F5-46FA-91B7-2D0A69292B45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B55B-5A3F-44B0-AF61-F9C04A83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9497-A3F5-46FA-91B7-2D0A69292B45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B55B-5A3F-44B0-AF61-F9C04A83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7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9497-A3F5-46FA-91B7-2D0A69292B45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B55B-5A3F-44B0-AF61-F9C04A83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8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A9497-A3F5-46FA-91B7-2D0A69292B45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B55B-5A3F-44B0-AF61-F9C04A83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39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A9497-A3F5-46FA-91B7-2D0A69292B45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9B55B-5A3F-44B0-AF61-F9C04A83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4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2192000" cy="2462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অক্ষরের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না </a:t>
            </a:r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থাকলেও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বীজগণিতে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bn-IN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endParaRPr lang="en-US" sz="77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5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498758"/>
            <a:ext cx="47659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4)×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×2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64582" y="498757"/>
            <a:ext cx="46274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)×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" y="4488867"/>
            <a:ext cx="476596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6)×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+6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64584" y="4488866"/>
            <a:ext cx="46274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)×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+6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59373" y="387923"/>
            <a:ext cx="430876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</a:t>
            </a:r>
            <a:r>
              <a:rPr lang="en-US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মাইনাস</a:t>
            </a:r>
            <a:r>
              <a:rPr lang="en-US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6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গুনফ</a:t>
            </a:r>
            <a:r>
              <a:rPr lang="bn-IN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লের বামে</a:t>
            </a:r>
            <a:r>
              <a:rPr lang="en-US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6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প্লাস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28526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" y="942100"/>
            <a:ext cx="448887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c)×d</a:t>
            </a:r>
            <a:endParaRPr lang="bn-IN" sz="66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</a:t>
            </a:r>
            <a:r>
              <a:rPr lang="en-US" sz="66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bcd</a:t>
            </a:r>
            <a:endParaRPr lang="en-US" sz="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41673" y="942099"/>
            <a:ext cx="43503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c)×</a:t>
            </a:r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×b</a:t>
            </a:r>
            <a:endParaRPr lang="bn-IN" sz="66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66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bcd</a:t>
            </a:r>
            <a:endParaRPr lang="en-US" sz="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" y="4488867"/>
            <a:ext cx="448887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x)×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×z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xyz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41672" y="4488866"/>
            <a:ext cx="435031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x)×z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xyz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06968" y="387923"/>
            <a:ext cx="430876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</a:t>
            </a:r>
            <a:r>
              <a:rPr lang="en-US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মাইনাস</a:t>
            </a:r>
            <a:r>
              <a:rPr lang="en-US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6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গুনফ</a:t>
            </a:r>
            <a:r>
              <a:rPr lang="bn-IN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লের বামে</a:t>
            </a:r>
            <a:r>
              <a:rPr lang="en-US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6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প্লাস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81311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847"/>
            <a:ext cx="514003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4)×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02583" y="13846"/>
            <a:ext cx="53894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)×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" y="4378031"/>
            <a:ext cx="51400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6)×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02583" y="4378030"/>
            <a:ext cx="53894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)×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2119735"/>
            <a:ext cx="121919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৩টা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মাইনাস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গুনফ</a:t>
            </a:r>
            <a:r>
              <a:rPr lang="bn-IN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লের বামে </a:t>
            </a:r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মাইনাস</a:t>
            </a:r>
            <a:r>
              <a:rPr lang="en-US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46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7704"/>
            <a:ext cx="538941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a)×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64037" y="27703"/>
            <a:ext cx="552795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" y="4017813"/>
            <a:ext cx="538942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x)×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z)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xyz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64037" y="4017812"/>
            <a:ext cx="552795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x)×(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z)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xyz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2133584"/>
            <a:ext cx="121919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৩টা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মাইনাস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গুনফ</a:t>
            </a:r>
            <a:r>
              <a:rPr lang="bn-IN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লের বামে </a:t>
            </a:r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মাইনাস</a:t>
            </a:r>
            <a:r>
              <a:rPr lang="en-US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00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44290"/>
            <a:ext cx="1219199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×(-5)×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(-2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)×(-3)</a:t>
            </a:r>
            <a:endParaRPr lang="bn-IN" sz="77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+120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175160"/>
            <a:ext cx="1219199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)×(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5)×</a:t>
            </a:r>
            <a:r>
              <a:rPr lang="bn-IN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n-IN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7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bn-IN" sz="77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+120</a:t>
            </a:r>
            <a:endParaRPr lang="en-US" sz="77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" y="-19"/>
            <a:ext cx="1219200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4টা </a:t>
            </a:r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মাইনাস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গুনফ</a:t>
            </a:r>
            <a:r>
              <a:rPr lang="bn-IN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লের বামে</a:t>
            </a:r>
            <a:r>
              <a: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প্লাস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77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35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33586"/>
            <a:ext cx="1219199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b)×(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c)×</a:t>
            </a:r>
            <a:r>
              <a:rPr lang="bn-IN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bn-IN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×(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endParaRPr lang="bn-IN" sz="77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77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endParaRPr lang="en-US" sz="77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" y="4433446"/>
            <a:ext cx="1219200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m)×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×(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x)×(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y)</a:t>
            </a:r>
            <a:endParaRPr lang="bn-IN" sz="77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sz="7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mnxy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" y="-22"/>
            <a:ext cx="1219200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4টা </a:t>
            </a:r>
            <a:r>
              <a:rPr lang="en-US" sz="77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মাইনাস</a:t>
            </a:r>
            <a:r>
              <a: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77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গুনফ</a:t>
            </a:r>
            <a:r>
              <a:rPr lang="bn-IN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লের বামে</a:t>
            </a:r>
            <a:r>
              <a: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প্লাস</a:t>
            </a:r>
            <a:r>
              <a: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44633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5407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বামের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চিহ্নসহ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6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</a:t>
            </a:r>
            <a:r>
              <a:rPr lang="bn-IN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৩টা, ৫টা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 যেকোনো</a:t>
            </a:r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বিজোড়</a:t>
            </a:r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সংখ্যক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মাইনাস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গুনফ</a:t>
            </a:r>
            <a:r>
              <a:rPr lang="bn-IN" sz="6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লের বামে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</a:t>
            </a:r>
            <a:r>
              <a:rPr lang="en-US" sz="6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5" y="3976244"/>
            <a:ext cx="1219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</a:t>
            </a:r>
            <a:r>
              <a:rPr lang="bn-IN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৪টা, ৬টা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 যেকোনো </a:t>
            </a:r>
            <a:r>
              <a:rPr lang="bn-IN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সংখ্যক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মাইনাস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গুনফ</a:t>
            </a:r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লের বামে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6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97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-3"/>
            <a:ext cx="405937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3297378"/>
            <a:ext cx="405937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n-IN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endParaRPr lang="bn-IN" sz="77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US" sz="77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68137" y="-14"/>
            <a:ext cx="382385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r>
              <a:rPr lang="bn-IN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n-IN" sz="7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n-IN" sz="77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US" sz="77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68136" y="3380498"/>
            <a:ext cx="382385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7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</a:t>
            </a:r>
            <a:endParaRPr lang="bn-IN" sz="77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59373" y="-13863"/>
            <a:ext cx="4308763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ব্রাকেট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দিয়েও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বোঝানো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71322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387928"/>
            <a:ext cx="405937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(4)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68136" y="387927"/>
            <a:ext cx="382385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endParaRPr lang="bn-IN" sz="77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" y="3879271"/>
            <a:ext cx="405937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(6)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-30</a:t>
            </a:r>
            <a:endParaRPr lang="en-US" sz="7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68136" y="3879270"/>
            <a:ext cx="382385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(-6)</a:t>
            </a:r>
            <a:endParaRPr lang="bn-IN" sz="77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7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59373" y="387923"/>
            <a:ext cx="4308763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ব্রাকেট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দিয়েও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বোঝানো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6440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387928"/>
            <a:ext cx="405937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4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68136" y="387927"/>
            <a:ext cx="382385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endParaRPr lang="bn-IN" sz="77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" y="3809998"/>
            <a:ext cx="405937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-30</a:t>
            </a:r>
            <a:endParaRPr lang="en-US" sz="7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68136" y="3809997"/>
            <a:ext cx="382385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5(-6)</a:t>
            </a:r>
            <a:endParaRPr lang="bn-IN" sz="77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7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59373" y="387923"/>
            <a:ext cx="4308763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ব্রাকেট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দিয়েও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বোঝানো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14505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-7"/>
            <a:ext cx="394854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3×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12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83784" y="-9"/>
            <a:ext cx="340821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4×3</a:t>
            </a:r>
            <a:endParaRPr lang="bn-IN" sz="77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12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2244430"/>
            <a:ext cx="394854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5×</a:t>
            </a:r>
            <a:r>
              <a:rPr lang="bn-IN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20</a:t>
            </a:r>
            <a:endParaRPr lang="en-US" sz="77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83782" y="2216720"/>
            <a:ext cx="340821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4×5</a:t>
            </a:r>
            <a:endParaRPr lang="bn-IN" sz="77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7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20</a:t>
            </a:r>
            <a:endParaRPr lang="en-US" sz="77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" y="4378034"/>
            <a:ext cx="394854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5×6</a:t>
            </a:r>
            <a:endParaRPr lang="bn-IN" sz="77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30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83781" y="4405743"/>
            <a:ext cx="340821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6×5</a:t>
            </a:r>
            <a:endParaRPr lang="bn-IN" sz="77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30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07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387928"/>
            <a:ext cx="405937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4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68136" y="387927"/>
            <a:ext cx="382385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3(4)</a:t>
            </a:r>
            <a:endParaRPr lang="bn-IN" sz="77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" y="3740725"/>
            <a:ext cx="405937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7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68136" y="3740724"/>
            <a:ext cx="382385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5(6)</a:t>
            </a:r>
            <a:endParaRPr lang="bn-IN" sz="77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7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59373" y="387923"/>
            <a:ext cx="4308763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ব্রাকেট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দিয়েও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বোঝানো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66779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387928"/>
            <a:ext cx="405937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4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12a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68136" y="387927"/>
            <a:ext cx="382385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3(4a)</a:t>
            </a:r>
            <a:endParaRPr lang="bn-IN" sz="77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12a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" y="4378037"/>
            <a:ext cx="405937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5c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30c</a:t>
            </a:r>
            <a:endParaRPr lang="en-US" sz="7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68136" y="4378036"/>
            <a:ext cx="382385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5(6c)</a:t>
            </a:r>
            <a:endParaRPr lang="bn-IN" sz="77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30c</a:t>
            </a:r>
            <a:endParaRPr lang="en-US" sz="7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7999" y="387923"/>
            <a:ext cx="6234545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সংখ্যাগুলি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গুনফলে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77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অক্ষরগুলি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গুনফলের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77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68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387928"/>
            <a:ext cx="405937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4</a:t>
            </a:r>
            <a:r>
              <a:rPr lang="en-US" sz="7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bn-IN" sz="7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</a:t>
            </a:r>
            <a:r>
              <a:rPr lang="bn-IN" sz="7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7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7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12ab</a:t>
            </a:r>
            <a:endParaRPr lang="en-US" sz="77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68136" y="387927"/>
            <a:ext cx="382385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3b(4a)</a:t>
            </a:r>
            <a:endParaRPr lang="bn-IN" sz="77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7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7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12ab</a:t>
            </a:r>
            <a:endParaRPr lang="en-US" sz="77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" y="4378037"/>
            <a:ext cx="405937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6d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5c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30cd</a:t>
            </a:r>
            <a:endParaRPr lang="en-US" sz="7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68136" y="4378036"/>
            <a:ext cx="382385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5d(6c)</a:t>
            </a:r>
            <a:endParaRPr lang="bn-IN" sz="77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30cd</a:t>
            </a:r>
            <a:endParaRPr lang="en-US" sz="7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3537" y="387923"/>
            <a:ext cx="6234545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সংখ্যাগুলি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গুনফলে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77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অক্ষরগুলি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গুনফলের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77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40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2" y="115148"/>
            <a:ext cx="12192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      ;     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স্কয়ার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8" y="1810610"/>
            <a:ext cx="12192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      ;   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 </a:t>
            </a:r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টু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</a:t>
            </a:r>
            <a:r>
              <a: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সিক্স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" y="3450657"/>
            <a:ext cx="12192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; 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টু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সেভেন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10" y="5062989"/>
            <a:ext cx="12192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      ;     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 </a:t>
            </a:r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টু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</a:t>
            </a:r>
            <a:r>
              <a: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7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925" y="-42861"/>
            <a:ext cx="38790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endParaRPr lang="en-US" sz="4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054" y="1737508"/>
            <a:ext cx="4156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6</a:t>
            </a:r>
            <a:endParaRPr lang="en-US" sz="4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3310" y="3320729"/>
            <a:ext cx="38790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7</a:t>
            </a:r>
            <a:endParaRPr lang="en-US" sz="4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1425" y="5090704"/>
            <a:ext cx="5329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m</a:t>
            </a:r>
            <a:endParaRPr lang="en-US" sz="4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33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3" grpId="0"/>
      <p:bldP spid="15" grpId="0"/>
      <p:bldP spid="10" grpId="0"/>
      <p:bldP spid="16" grpId="0"/>
      <p:bldP spid="18" grpId="0"/>
      <p:bldP spid="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2" y="115148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= b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b 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8" y="181061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   =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" y="3450657"/>
            <a:ext cx="12192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= 4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= 1024 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10" y="5062989"/>
            <a:ext cx="12192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    = 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7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7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endParaRPr lang="en-US" sz="7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925" y="-42861"/>
            <a:ext cx="38790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endParaRPr lang="en-US" sz="4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054" y="1737508"/>
            <a:ext cx="4156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6</a:t>
            </a:r>
            <a:endParaRPr lang="en-US" sz="4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3310" y="3320729"/>
            <a:ext cx="38790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5</a:t>
            </a:r>
            <a:endParaRPr lang="en-US" sz="4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1425" y="5090704"/>
            <a:ext cx="5329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3</a:t>
            </a:r>
            <a:endParaRPr lang="en-US" sz="4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44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3" grpId="0"/>
      <p:bldP spid="15" grpId="0"/>
      <p:bldP spid="10" grpId="0"/>
      <p:bldP spid="16" grpId="0"/>
      <p:bldP spid="18" grpId="0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2" y="115148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= 2 × 2 = 4 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8" y="181061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=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2= 64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" y="3450657"/>
            <a:ext cx="12192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  = 3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= 81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10" y="5062989"/>
            <a:ext cx="12192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=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7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7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7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= 8</a:t>
            </a:r>
            <a:endParaRPr lang="en-US" sz="7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055" y="-42861"/>
            <a:ext cx="38790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endParaRPr lang="en-US" sz="4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054" y="1737508"/>
            <a:ext cx="4156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6</a:t>
            </a:r>
            <a:endParaRPr lang="en-US" sz="4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3310" y="3320729"/>
            <a:ext cx="38790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4</a:t>
            </a:r>
            <a:endParaRPr lang="en-US" sz="4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1425" y="5090704"/>
            <a:ext cx="5329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3</a:t>
            </a:r>
            <a:endParaRPr lang="en-US" sz="4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60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3" grpId="0"/>
      <p:bldP spid="15" grpId="0"/>
      <p:bldP spid="10" grpId="0"/>
      <p:bldP spid="16" grpId="0"/>
      <p:bldP spid="18" grpId="0"/>
      <p:bldP spid="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-123845"/>
            <a:ext cx="12192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a³      ;      a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কিউব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7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5" y="1600197"/>
            <a:ext cx="12192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      ;   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 </a:t>
            </a:r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টু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</a:t>
            </a:r>
            <a:r>
              <a: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ফাইভ</a:t>
            </a:r>
            <a:endParaRPr lang="en-US" sz="7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240246"/>
            <a:ext cx="12192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    ;      </a:t>
            </a:r>
            <a:r>
              <a:rPr lang="bn-IN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টু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7" y="4935706"/>
            <a:ext cx="12192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      ;      d  </a:t>
            </a:r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টু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</a:t>
            </a:r>
            <a:r>
              <a: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এইট</a:t>
            </a:r>
            <a:endParaRPr lang="en-US" sz="7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9154" y="1332145"/>
            <a:ext cx="38790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endParaRPr lang="en-US" sz="4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188" y="3110316"/>
            <a:ext cx="38790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p</a:t>
            </a:r>
            <a:endParaRPr lang="en-US" sz="4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3373" y="4750365"/>
            <a:ext cx="36329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  <a:endParaRPr lang="en-US" sz="4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30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2" grpId="0"/>
      <p:bldP spid="14" grpId="0"/>
      <p:bldP spid="11" grpId="0"/>
      <p:bldP spid="17" grpId="0"/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0" y="45017"/>
            <a:ext cx="12192862" cy="618630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কারো </a:t>
            </a:r>
            <a:r>
              <a:rPr lang="bn-IN" sz="99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9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 ডান কোনায় </a:t>
            </a:r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সংখ্যা </a:t>
            </a:r>
            <a:r>
              <a:rPr lang="en-US" sz="99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9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অক্ষর</a:t>
            </a:r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থাকে তাকে </a:t>
            </a:r>
          </a:p>
          <a:p>
            <a:pPr algn="ctr"/>
            <a:r>
              <a:rPr lang="bn-IN" sz="99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পাওয়ার/ সূচক/ ঘাত </a:t>
            </a:r>
          </a:p>
          <a:p>
            <a:pPr algn="ctr"/>
            <a:r>
              <a:rPr lang="bn-IN" sz="99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বলে।</a:t>
            </a:r>
            <a:endParaRPr lang="en-US" sz="99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53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45051"/>
            <a:ext cx="35051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×  a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94533" y="1209241"/>
            <a:ext cx="17456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2+3</a:t>
            </a:r>
            <a:endParaRPr lang="en-US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0677" y="2248338"/>
            <a:ext cx="3879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08219" y="454180"/>
            <a:ext cx="4901923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অংকে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77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77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77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অক্ষরের</a:t>
            </a:r>
            <a:r>
              <a:rPr lang="en-US" sz="77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 </a:t>
            </a:r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bn-IN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7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767" y="3426412"/>
            <a:ext cx="350996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b⁴ ×  b³</a:t>
            </a:r>
          </a:p>
          <a:p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b</a:t>
            </a:r>
          </a:p>
          <a:p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b</a:t>
            </a:r>
            <a:endParaRPr lang="en-US" sz="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7364" y="4265909"/>
            <a:ext cx="29734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4</a:t>
            </a:r>
            <a:r>
              <a:rPr lang="en-US" sz="4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endParaRPr lang="en-US" sz="4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2784" y="5277301"/>
            <a:ext cx="3879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7</a:t>
            </a:r>
            <a:endParaRPr lang="en-US" sz="4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82013" y="240284"/>
            <a:ext cx="360047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×  x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70470" y="1246039"/>
            <a:ext cx="19305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2+3</a:t>
            </a:r>
            <a:endParaRPr lang="en-US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712035" y="2229717"/>
            <a:ext cx="3879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77245" y="3421645"/>
            <a:ext cx="360047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y⁴ ×  y³</a:t>
            </a:r>
          </a:p>
          <a:p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y</a:t>
            </a:r>
          </a:p>
          <a:p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y</a:t>
            </a:r>
            <a:endParaRPr lang="en-US" sz="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84325" y="4344272"/>
            <a:ext cx="20227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4</a:t>
            </a:r>
            <a:r>
              <a:rPr lang="en-US" sz="4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endParaRPr lang="en-US" sz="4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670496" y="5411079"/>
            <a:ext cx="3879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7</a:t>
            </a:r>
            <a:endParaRPr lang="en-US" sz="4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21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45051"/>
            <a:ext cx="476594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×  a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 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⁴</a:t>
            </a: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08389" y="1195388"/>
            <a:ext cx="26176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2+3+4</a:t>
            </a:r>
            <a:endParaRPr lang="en-US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0678" y="2220630"/>
            <a:ext cx="3879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9</a:t>
            </a:r>
            <a:endParaRPr lang="en-US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767" y="3426412"/>
            <a:ext cx="477071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b⁴ ×  b³ ×  bª </a:t>
            </a:r>
          </a:p>
          <a:p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b</a:t>
            </a:r>
          </a:p>
          <a:p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b</a:t>
            </a:r>
            <a:endParaRPr lang="en-US" sz="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5601" y="4273700"/>
            <a:ext cx="26812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4</a:t>
            </a:r>
            <a:r>
              <a:rPr lang="en-US" sz="44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+3+a</a:t>
            </a:r>
            <a:endParaRPr lang="en-US" sz="4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18757" y="5285954"/>
            <a:ext cx="26388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7</a:t>
            </a:r>
            <a:r>
              <a:rPr lang="en-US" sz="44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+a</a:t>
            </a:r>
            <a:endParaRPr lang="en-US" sz="4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453573" y="240284"/>
            <a:ext cx="27384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×  x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589666" y="1149056"/>
            <a:ext cx="20708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a+3</a:t>
            </a:r>
            <a:endParaRPr lang="en-US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77746" y="3421645"/>
            <a:ext cx="321425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×  y</a:t>
            </a:r>
            <a:r>
              <a:rPr lang="en-US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  <a:endParaRPr lang="en-US" sz="66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y</a:t>
            </a:r>
          </a:p>
          <a:p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y</a:t>
            </a:r>
            <a:endParaRPr lang="en-US" sz="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196968" y="4302707"/>
            <a:ext cx="17040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B050"/>
                </a:solidFill>
                <a:latin typeface="Times New Roman" panose="02020603050405020304" pitchFamily="18" charset="0"/>
              </a:rPr>
              <a:t>a+a</a:t>
            </a:r>
            <a:endParaRPr lang="en-US" sz="4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099992" y="5383369"/>
            <a:ext cx="13992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2a</a:t>
            </a:r>
            <a:endParaRPr lang="en-US" sz="4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72437" y="454180"/>
            <a:ext cx="393729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অংকে</a:t>
            </a:r>
            <a:r>
              <a:rPr lang="en-US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6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6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6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অক্ষরের</a:t>
            </a:r>
            <a:r>
              <a:rPr lang="en-US" sz="6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 </a:t>
            </a:r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bn-IN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34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387925"/>
            <a:ext cx="18565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a×b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ab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35486" y="387924"/>
            <a:ext cx="18565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b×a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ab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41414"/>
            <a:ext cx="18565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b×c</a:t>
            </a:r>
            <a:endParaRPr lang="bn-IN" sz="66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66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sz="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5484" y="2341413"/>
            <a:ext cx="18565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c×b</a:t>
            </a:r>
            <a:endParaRPr lang="bn-IN" sz="66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66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sz="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" y="4378034"/>
            <a:ext cx="18565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x×y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35483" y="4378033"/>
            <a:ext cx="18565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y×x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48547" y="374070"/>
            <a:ext cx="439188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ক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রার পর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গুনফ</a:t>
            </a:r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লের অক্ষরগুলি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সাজিয়ে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এলোমেলো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উচি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65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4791" y="143303"/>
            <a:ext cx="39299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×  a</a:t>
            </a:r>
            <a:endParaRPr lang="en-US" sz="77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07140" y="1204475"/>
            <a:ext cx="207082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m+n</a:t>
            </a:r>
            <a:endParaRPr lang="en-US" sz="5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72437" y="454180"/>
            <a:ext cx="393729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অংকে</a:t>
            </a:r>
            <a:r>
              <a:rPr lang="en-US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6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6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6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অক্ষরের</a:t>
            </a:r>
            <a:r>
              <a:rPr lang="en-US" sz="6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 </a:t>
            </a:r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bn-IN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39088" y="0"/>
            <a:ext cx="321425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m          n</a:t>
            </a:r>
            <a:endParaRPr lang="en-US" sz="5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63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45051"/>
            <a:ext cx="42117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⁴</a:t>
            </a: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⁴</a:t>
            </a:r>
            <a:endParaRPr lang="en-US" sz="5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 b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⁴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0568" y="1112258"/>
            <a:ext cx="856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2+3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6712" y="1915827"/>
            <a:ext cx="38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5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767" y="3426412"/>
            <a:ext cx="36623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b⁴ </a:t>
            </a:r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b³ </a:t>
            </a:r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pª</a:t>
            </a:r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pª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b pª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0071" y="4093587"/>
            <a:ext cx="1418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4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+3</a:t>
            </a:r>
            <a:endParaRPr lang="en-US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4792" y="4997172"/>
            <a:ext cx="449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7</a:t>
            </a:r>
            <a:endParaRPr lang="en-US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44051" y="240284"/>
            <a:ext cx="26384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5x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⁴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6x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30x</a:t>
            </a:r>
          </a:p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30x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054228" y="1050339"/>
            <a:ext cx="900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4+3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86863" y="3421645"/>
            <a:ext cx="299085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4yª </a:t>
            </a:r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5yª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20y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20y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806574" y="4288852"/>
            <a:ext cx="900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  <a:latin typeface="Times New Roman" panose="02020603050405020304" pitchFamily="18" charset="0"/>
              </a:rPr>
              <a:t>a+a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792717" y="5092421"/>
            <a:ext cx="622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2a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078039" y="1931412"/>
            <a:ext cx="4519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7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00541" y="454180"/>
            <a:ext cx="32861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অংকে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5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5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অক্ষরের</a:t>
            </a:r>
            <a:r>
              <a:rPr lang="en-US" sz="5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1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45051"/>
            <a:ext cx="42117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⁴</a:t>
            </a: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    b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⁴</a:t>
            </a:r>
            <a:endParaRPr lang="en-US" sz="5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 b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⁴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0568" y="1112258"/>
            <a:ext cx="856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2+3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6712" y="1915827"/>
            <a:ext cx="38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5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767" y="3426412"/>
            <a:ext cx="36623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⁴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   p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 p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0071" y="4093587"/>
            <a:ext cx="1418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4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+3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4792" y="4997172"/>
            <a:ext cx="449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7</a:t>
            </a:r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43988" y="240284"/>
            <a:ext cx="31384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x)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⁴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x)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=(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x)</a:t>
            </a:r>
          </a:p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x)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97005" y="1050339"/>
            <a:ext cx="900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4+3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58163" y="3421645"/>
            <a:ext cx="40195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4(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5(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20(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20(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420802" y="4145975"/>
            <a:ext cx="900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a+a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421237" y="5063845"/>
            <a:ext cx="622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2a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63696" y="1931412"/>
            <a:ext cx="4519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7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00541" y="454180"/>
            <a:ext cx="32861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অংকে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5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5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অক্ষরের</a:t>
            </a:r>
            <a:r>
              <a:rPr lang="en-US" sz="5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56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1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45051"/>
            <a:ext cx="42117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5a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3b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⁴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158163" y="304371"/>
            <a:ext cx="4019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8(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00541" y="454180"/>
            <a:ext cx="32861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অংকে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5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5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অক্ষরের</a:t>
            </a:r>
            <a:r>
              <a:rPr lang="en-US" sz="5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1" y="1201024"/>
            <a:ext cx="42117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15a    b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</a:p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15a b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82456" y="1126106"/>
            <a:ext cx="856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2+4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82455" y="1971241"/>
            <a:ext cx="38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6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172015" y="1315751"/>
            <a:ext cx="40195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24(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24(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379234" y="1125688"/>
            <a:ext cx="900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a+a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379669" y="1974283"/>
            <a:ext cx="622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2a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172010" y="3019865"/>
            <a:ext cx="4019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24(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185700" y="3927779"/>
            <a:ext cx="622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a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199556" y="2916393"/>
            <a:ext cx="426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99717" y="4031247"/>
            <a:ext cx="4019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24(2)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601339" y="2916395"/>
            <a:ext cx="401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a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3372" y="4834810"/>
            <a:ext cx="40195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=2</a:t>
            </a:r>
          </a:p>
        </p:txBody>
      </p:sp>
    </p:spTree>
    <p:extLst>
      <p:ext uri="{BB962C8B-B14F-4D97-AF65-F5344CB8AC3E}">
        <p14:creationId xmlns:p14="http://schemas.microsoft.com/office/powerpoint/2010/main" val="281001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45051"/>
            <a:ext cx="22717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0568" y="1112258"/>
            <a:ext cx="900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1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+3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6712" y="1915827"/>
            <a:ext cx="38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4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00541" y="814402"/>
            <a:ext cx="32861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পাওয়ার/ সূচক/ ঘাত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রতে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767" y="3426412"/>
            <a:ext cx="22717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b⁴ </a:t>
            </a:r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b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b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5800" y="4293619"/>
            <a:ext cx="900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4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+1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1944" y="5097188"/>
            <a:ext cx="38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5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10775" y="240284"/>
            <a:ext cx="22717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811342" y="1107491"/>
            <a:ext cx="900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1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+3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797486" y="1911060"/>
            <a:ext cx="38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4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06007" y="3421645"/>
            <a:ext cx="22717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y⁴ </a:t>
            </a:r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y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y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806574" y="4288852"/>
            <a:ext cx="900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4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+1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792718" y="5092421"/>
            <a:ext cx="38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5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25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45051"/>
            <a:ext cx="22717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0568" y="1112258"/>
            <a:ext cx="900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1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6712" y="1915827"/>
            <a:ext cx="38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00541" y="814402"/>
            <a:ext cx="32861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 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রতে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767" y="3426412"/>
            <a:ext cx="263713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2b </a:t>
            </a:r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6b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6b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42168" y="4224344"/>
            <a:ext cx="900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1+1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00603" y="5014059"/>
            <a:ext cx="38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2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10775" y="240284"/>
            <a:ext cx="22717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5x</a:t>
            </a:r>
            <a:endParaRPr lang="en-US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5x</a:t>
            </a: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5x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43854" y="1107491"/>
            <a:ext cx="900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1+1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99267" y="1911060"/>
            <a:ext cx="38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06007" y="3421645"/>
            <a:ext cx="22717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9y </a:t>
            </a:r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9y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9y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152941" y="4288852"/>
            <a:ext cx="900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1+1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66793" y="5092421"/>
            <a:ext cx="38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2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79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45051"/>
            <a:ext cx="25076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    b</a:t>
            </a: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 b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0568" y="1112258"/>
            <a:ext cx="900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1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6712" y="1915827"/>
            <a:ext cx="38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00541" y="814402"/>
            <a:ext cx="32861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 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রতে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767" y="3426412"/>
            <a:ext cx="263713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60825" y="4224344"/>
            <a:ext cx="900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1+1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05407" y="5014059"/>
            <a:ext cx="38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2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684327" y="240284"/>
            <a:ext cx="249815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5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 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922177" y="1107491"/>
            <a:ext cx="900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1+1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922171" y="1897205"/>
            <a:ext cx="38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06007" y="3421645"/>
            <a:ext cx="22717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471594" y="4274997"/>
            <a:ext cx="900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1+1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513165" y="5092421"/>
            <a:ext cx="38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2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86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45051"/>
            <a:ext cx="31861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    b</a:t>
            </a: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 b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0568" y="1112258"/>
            <a:ext cx="900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1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6712" y="1915827"/>
            <a:ext cx="38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00541" y="814402"/>
            <a:ext cx="32861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 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রতে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767" y="3426412"/>
            <a:ext cx="284410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²b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²b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²b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75142" y="4224344"/>
            <a:ext cx="900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1+1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05450" y="5142651"/>
            <a:ext cx="38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2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01099" y="240284"/>
            <a:ext cx="32813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 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5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50684" y="1107491"/>
            <a:ext cx="900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1+1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4976" y="1925781"/>
            <a:ext cx="38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47875" y="3421645"/>
            <a:ext cx="29298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x²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x²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x²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028675" y="4274997"/>
            <a:ext cx="900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1+1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041671" y="5120997"/>
            <a:ext cx="38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2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38800" y="1093205"/>
            <a:ext cx="900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1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24880" y="1896775"/>
            <a:ext cx="38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2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34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89632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sin, 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cos,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tan, 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sec,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cosec,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71451" y="1165519"/>
            <a:ext cx="48187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প্রতিটিই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4764" y="3099524"/>
            <a:ext cx="121919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sinA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 = sin²A ,           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cosM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)³ = cos³M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tanD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 = tan²D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)³ = sec³T </a:t>
            </a: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cosecP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 = cosec²P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cotX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)³ = cot³X</a:t>
            </a:r>
          </a:p>
        </p:txBody>
      </p:sp>
    </p:spTree>
    <p:extLst>
      <p:ext uri="{BB962C8B-B14F-4D97-AF65-F5344CB8AC3E}">
        <p14:creationId xmlns:p14="http://schemas.microsoft.com/office/powerpoint/2010/main" val="201913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4305" y="118189"/>
            <a:ext cx="4613563" cy="2585323"/>
            <a:chOff x="1" y="245051"/>
            <a:chExt cx="4613563" cy="2585323"/>
          </a:xfrm>
        </p:grpSpPr>
        <p:sp>
          <p:nvSpPr>
            <p:cNvPr id="2" name="TextBox 1"/>
            <p:cNvSpPr txBox="1"/>
            <p:nvPr/>
          </p:nvSpPr>
          <p:spPr>
            <a:xfrm>
              <a:off x="1" y="245051"/>
              <a:ext cx="4613563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sin</a:t>
              </a:r>
              <a:r>
                <a:rPr lang="en-US" sz="5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²A</a:t>
              </a:r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×  </a:t>
              </a:r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sin</a:t>
              </a:r>
              <a:r>
                <a:rPr lang="en-US" sz="5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³A</a:t>
              </a:r>
            </a:p>
            <a:p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sin    </a:t>
              </a:r>
              <a:r>
                <a:rPr lang="en-US" sz="5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  <a:p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sin </a:t>
              </a:r>
              <a:r>
                <a:rPr lang="en-US" sz="5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37886" y="1084547"/>
              <a:ext cx="9005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anose="02020603050405020304" pitchFamily="18" charset="0"/>
                </a:rPr>
                <a:t>2+3</a:t>
              </a:r>
              <a:endPara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10173" y="1888114"/>
              <a:ext cx="3879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anose="02020603050405020304" pitchFamily="18" charset="0"/>
                </a:rPr>
                <a:t>5</a:t>
              </a:r>
              <a:endPara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200509" y="398761"/>
            <a:ext cx="32861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অক্ষরের</a:t>
            </a:r>
            <a:r>
              <a:rPr lang="en-US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7455886" y="113427"/>
            <a:ext cx="4613563" cy="2585323"/>
            <a:chOff x="1" y="245051"/>
            <a:chExt cx="4613563" cy="2585323"/>
          </a:xfrm>
        </p:grpSpPr>
        <p:sp>
          <p:nvSpPr>
            <p:cNvPr id="24" name="TextBox 23"/>
            <p:cNvSpPr txBox="1"/>
            <p:nvPr/>
          </p:nvSpPr>
          <p:spPr>
            <a:xfrm>
              <a:off x="1" y="245051"/>
              <a:ext cx="4613563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cos</a:t>
              </a:r>
              <a:r>
                <a:rPr lang="en-US" sz="5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²A</a:t>
              </a:r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×  </a:t>
              </a:r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cos</a:t>
              </a:r>
              <a:r>
                <a:rPr lang="en-US" sz="5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³A</a:t>
              </a:r>
            </a:p>
            <a:p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cos    </a:t>
              </a:r>
              <a:r>
                <a:rPr lang="en-US" sz="5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  <a:p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n-US" sz="5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cos</a:t>
              </a:r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5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537886" y="1084547"/>
              <a:ext cx="9005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anose="02020603050405020304" pitchFamily="18" charset="0"/>
                </a:rPr>
                <a:t>2+3</a:t>
              </a:r>
              <a:endPara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510173" y="1888114"/>
              <a:ext cx="3879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anose="02020603050405020304" pitchFamily="18" charset="0"/>
                </a:rPr>
                <a:t>5</a:t>
              </a:r>
              <a:endPara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09544" y="3385283"/>
            <a:ext cx="4613563" cy="2585323"/>
            <a:chOff x="1" y="245051"/>
            <a:chExt cx="4613563" cy="2585323"/>
          </a:xfrm>
        </p:grpSpPr>
        <p:sp>
          <p:nvSpPr>
            <p:cNvPr id="28" name="TextBox 27"/>
            <p:cNvSpPr txBox="1"/>
            <p:nvPr/>
          </p:nvSpPr>
          <p:spPr>
            <a:xfrm>
              <a:off x="1" y="245051"/>
              <a:ext cx="4613563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tan</a:t>
              </a:r>
              <a:r>
                <a:rPr lang="en-US" sz="5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²A</a:t>
              </a:r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×  </a:t>
              </a:r>
              <a:r>
                <a:rPr lang="en-US" sz="54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tan</a:t>
              </a:r>
              <a:r>
                <a:rPr lang="en-US" sz="5400" b="1" dirty="0" err="1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tan    </a:t>
              </a:r>
              <a:r>
                <a:rPr lang="en-US" sz="5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  <a:p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tan </a:t>
              </a:r>
              <a:r>
                <a:rPr lang="en-US" sz="5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537886" y="1084547"/>
              <a:ext cx="9005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anose="02020603050405020304" pitchFamily="18" charset="0"/>
                </a:rPr>
                <a:t>2+1</a:t>
              </a:r>
              <a:endPara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510173" y="1888114"/>
              <a:ext cx="3879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002060"/>
                  </a:solidFill>
                  <a:latin typeface="Times New Roman" panose="02020603050405020304" pitchFamily="18" charset="0"/>
                </a:rPr>
                <a:t>3</a:t>
              </a:r>
              <a:endPara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465408" y="3380512"/>
            <a:ext cx="4613563" cy="2585323"/>
            <a:chOff x="1" y="245051"/>
            <a:chExt cx="4613563" cy="2585323"/>
          </a:xfrm>
        </p:grpSpPr>
        <p:sp>
          <p:nvSpPr>
            <p:cNvPr id="32" name="TextBox 31"/>
            <p:cNvSpPr txBox="1"/>
            <p:nvPr/>
          </p:nvSpPr>
          <p:spPr>
            <a:xfrm>
              <a:off x="1" y="245051"/>
              <a:ext cx="4613563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sec</a:t>
              </a:r>
              <a:r>
                <a:rPr lang="en-US" sz="5400" b="1" dirty="0" err="1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×  </a:t>
              </a:r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sec</a:t>
              </a:r>
              <a:r>
                <a:rPr lang="en-US" sz="5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³A</a:t>
              </a:r>
            </a:p>
            <a:p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sec    </a:t>
              </a:r>
              <a:r>
                <a:rPr lang="en-US" sz="5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  <a:p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sec </a:t>
              </a:r>
              <a:r>
                <a:rPr lang="en-US" sz="5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537886" y="1084547"/>
              <a:ext cx="9005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1</a:t>
              </a:r>
              <a:r>
                <a:rPr lang="en-US" sz="3200" b="1" dirty="0" smtClean="0">
                  <a:solidFill>
                    <a:srgbClr val="002060"/>
                  </a:solidFill>
                  <a:latin typeface="Times New Roman" panose="02020603050405020304" pitchFamily="18" charset="0"/>
                </a:rPr>
                <a:t>+3</a:t>
              </a:r>
              <a:endPara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500651" y="1892884"/>
              <a:ext cx="3879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4</a:t>
              </a:r>
              <a:endPara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146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" y="374059"/>
            <a:ext cx="12192007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করতে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বামের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77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চিহ্নসহ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 </a:t>
            </a:r>
            <a:r>
              <a:rPr lang="en-US" sz="77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77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77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মাইনাস যুক্ত সংখ্যা 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ব্রাকেট বন্দী </a:t>
            </a:r>
          </a:p>
          <a:p>
            <a:pPr algn="ctr"/>
            <a:r>
              <a:rPr lang="bn-IN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 গুন ক</a:t>
            </a:r>
            <a:r>
              <a:rPr lang="en-US" sz="77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bn-IN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7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74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4305" y="103901"/>
            <a:ext cx="7886695" cy="2585323"/>
            <a:chOff x="1" y="245051"/>
            <a:chExt cx="4613563" cy="2585323"/>
          </a:xfrm>
        </p:grpSpPr>
        <p:sp>
          <p:nvSpPr>
            <p:cNvPr id="2" name="TextBox 1"/>
            <p:cNvSpPr txBox="1"/>
            <p:nvPr/>
          </p:nvSpPr>
          <p:spPr>
            <a:xfrm>
              <a:off x="1" y="245051"/>
              <a:ext cx="4613563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cot²A 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×  </a:t>
              </a:r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54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cotA</a:t>
              </a:r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)³</a:t>
              </a:r>
            </a:p>
            <a:p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n-US" sz="5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cot    </a:t>
              </a:r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  <a:p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n-US" sz="5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cot </a:t>
              </a:r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44610" y="1084547"/>
              <a:ext cx="9005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2+3</a:t>
              </a:r>
              <a:endPara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41971" y="1888114"/>
              <a:ext cx="3879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  <a:endPara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529009" y="2723286"/>
            <a:ext cx="7635558" cy="2585323"/>
            <a:chOff x="-3021993" y="245051"/>
            <a:chExt cx="7635558" cy="2585323"/>
          </a:xfrm>
        </p:grpSpPr>
        <p:sp>
          <p:nvSpPr>
            <p:cNvPr id="32" name="TextBox 31"/>
            <p:cNvSpPr txBox="1"/>
            <p:nvPr/>
          </p:nvSpPr>
          <p:spPr>
            <a:xfrm>
              <a:off x="-3021993" y="245051"/>
              <a:ext cx="7635558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err="1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cosecA</a:t>
              </a:r>
              <a:r>
                <a:rPr lang="en-US" sz="5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×  </a:t>
              </a:r>
              <a:r>
                <a:rPr lang="en-US" sz="5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cosec³A</a:t>
              </a:r>
            </a:p>
            <a:p>
              <a:r>
                <a:rPr lang="en-US" sz="5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cosec    A</a:t>
              </a:r>
            </a:p>
            <a:p>
              <a:r>
                <a:rPr lang="en-US" sz="5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cosec A</a:t>
              </a:r>
              <a:endPara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-905274" y="1084547"/>
              <a:ext cx="9005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1</a:t>
              </a:r>
              <a:r>
                <a:rPr lang="en-US" sz="3200" b="1" dirty="0" smtClean="0">
                  <a:solidFill>
                    <a:srgbClr val="002060"/>
                  </a:solidFill>
                  <a:latin typeface="Times New Roman" panose="02020603050405020304" pitchFamily="18" charset="0"/>
                </a:rPr>
                <a:t>+3</a:t>
              </a:r>
              <a:endPara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-942517" y="1892884"/>
              <a:ext cx="3879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2060"/>
                  </a:solidFill>
                  <a:latin typeface="Times New Roman" panose="02020603050405020304" pitchFamily="18" charset="0"/>
                </a:rPr>
                <a:t>4</a:t>
              </a:r>
              <a:endPara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73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45051"/>
            <a:ext cx="31536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00541" y="454180"/>
            <a:ext cx="328613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 বা ভাগ চিহ্ন যুক্ত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রাশির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হোল পাওয়ার 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সবার উপর বন্টন করা যায়। 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767" y="2054801"/>
            <a:ext cx="26336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pqr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p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endParaRPr lang="en-US" sz="5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10775" y="240284"/>
            <a:ext cx="22717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a÷b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=a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÷b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endParaRPr lang="en-US" sz="5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06007" y="2050034"/>
            <a:ext cx="22717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x÷y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÷y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54" y="4293184"/>
            <a:ext cx="28098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(5mn)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</a:p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915528" y="4288417"/>
            <a:ext cx="22717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(9÷5)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=9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÷5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01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6" grpId="0"/>
      <p:bldP spid="19" grpId="0"/>
      <p:bldP spid="22" grpId="0"/>
      <p:bldP spid="2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45051"/>
            <a:ext cx="31536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5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00541" y="454180"/>
            <a:ext cx="328613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 বা ভাগ চিহ্ন যুক্ত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রাশির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হোল পাওয়ার 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সবার উপর বন্টন করা 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যায়। 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767" y="2054801"/>
            <a:ext cx="26336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pqr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ˣ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ˣ</a:t>
            </a:r>
            <a:r>
              <a:rPr lang="en-US" sz="5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5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ˣ</a:t>
            </a:r>
            <a:r>
              <a:rPr lang="en-US" sz="5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5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ˣ</a:t>
            </a:r>
            <a:endParaRPr lang="en-US" sz="5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33557" y="240284"/>
            <a:ext cx="32489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(2a÷b)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=2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÷b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  <a:endParaRPr lang="en-US" sz="5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67775" y="2050034"/>
            <a:ext cx="3209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(x÷3y)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÷3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53" y="4293184"/>
            <a:ext cx="28956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(5mn)</a:t>
            </a:r>
            <a:endParaRPr lang="en-US" sz="5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  m  n</a:t>
            </a:r>
            <a:endParaRPr lang="en-US" sz="5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67774" y="4288417"/>
            <a:ext cx="32194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(9y÷5)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⁴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=9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⁴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⁴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÷5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⁴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52628" y="4211787"/>
            <a:ext cx="633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2a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1989" y="5107139"/>
            <a:ext cx="633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2a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71637" y="5116663"/>
            <a:ext cx="633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2a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86005" y="5102371"/>
            <a:ext cx="633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2a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46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6" grpId="0"/>
      <p:bldP spid="19" grpId="0"/>
      <p:bldP spid="22" grpId="0"/>
      <p:bldP spid="23" grpId="0"/>
      <p:bldP spid="9" grpId="0"/>
      <p:bldP spid="10" grpId="0"/>
      <p:bldP spid="11" grpId="0"/>
      <p:bldP spid="1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331968" y="845129"/>
            <a:ext cx="4240026" cy="3073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-4331"/>
            <a:ext cx="4530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273" y="632982"/>
            <a:ext cx="39485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xyz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89170" y="3020294"/>
            <a:ext cx="4240026" cy="3073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398" y="2087707"/>
            <a:ext cx="4530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5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396" y="2946694"/>
            <a:ext cx="4530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5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5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Equal 13"/>
          <p:cNvSpPr/>
          <p:nvPr/>
        </p:nvSpPr>
        <p:spPr>
          <a:xfrm>
            <a:off x="-55402" y="2685027"/>
            <a:ext cx="858982" cy="681627"/>
          </a:xfrm>
          <a:prstGeom prst="mathEqual">
            <a:avLst>
              <a:gd name="adj1" fmla="val 11325"/>
              <a:gd name="adj2" fmla="val 2395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Left Bracket 14"/>
          <p:cNvSpPr/>
          <p:nvPr/>
        </p:nvSpPr>
        <p:spPr>
          <a:xfrm>
            <a:off x="1246922" y="180108"/>
            <a:ext cx="443345" cy="1316180"/>
          </a:xfrm>
          <a:prstGeom prst="leftBracket">
            <a:avLst>
              <a:gd name="adj" fmla="val 173612"/>
            </a:avLst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/>
          <p:cNvSpPr/>
          <p:nvPr/>
        </p:nvSpPr>
        <p:spPr>
          <a:xfrm rot="10495231">
            <a:off x="2382983" y="180109"/>
            <a:ext cx="443345" cy="1316180"/>
          </a:xfrm>
          <a:prstGeom prst="leftBracket">
            <a:avLst>
              <a:gd name="adj" fmla="val 173612"/>
            </a:avLst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01094" y="454180"/>
            <a:ext cx="328613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 বা ভাগ চিহ্ন যুক্ত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রাশির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হোল পাওয়ার 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সবার উপর বন্টন করা 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যায়। 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44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 animBg="1"/>
      <p:bldP spid="1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331968" y="845129"/>
            <a:ext cx="4240026" cy="3073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-4331"/>
            <a:ext cx="4530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273" y="632982"/>
            <a:ext cx="39485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xyz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89170" y="3020294"/>
            <a:ext cx="4240026" cy="3073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398" y="2101559"/>
            <a:ext cx="4530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⁴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396" y="2932842"/>
            <a:ext cx="4530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Equal 13"/>
          <p:cNvSpPr/>
          <p:nvPr/>
        </p:nvSpPr>
        <p:spPr>
          <a:xfrm>
            <a:off x="-55402" y="2685027"/>
            <a:ext cx="858982" cy="681627"/>
          </a:xfrm>
          <a:prstGeom prst="mathEqual">
            <a:avLst>
              <a:gd name="adj1" fmla="val 11325"/>
              <a:gd name="adj2" fmla="val 2395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Left Bracket 14"/>
          <p:cNvSpPr/>
          <p:nvPr/>
        </p:nvSpPr>
        <p:spPr>
          <a:xfrm>
            <a:off x="1246922" y="180108"/>
            <a:ext cx="443345" cy="1316180"/>
          </a:xfrm>
          <a:prstGeom prst="leftBracket">
            <a:avLst>
              <a:gd name="adj" fmla="val 173612"/>
            </a:avLst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/>
          <p:cNvSpPr/>
          <p:nvPr/>
        </p:nvSpPr>
        <p:spPr>
          <a:xfrm rot="10495231">
            <a:off x="2452258" y="180109"/>
            <a:ext cx="443345" cy="1316180"/>
          </a:xfrm>
          <a:prstGeom prst="leftBracket">
            <a:avLst>
              <a:gd name="adj" fmla="val 173612"/>
            </a:avLst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63921" y="1443485"/>
            <a:ext cx="32861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নিজেরা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55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45051"/>
            <a:ext cx="31536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(a⁴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  <a:endParaRPr lang="en-US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4857" y="454180"/>
            <a:ext cx="46183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পাওয়ারের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হোল পাওয়ার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lang="en-US" sz="5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lang="en-US" sz="5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767" y="2054801"/>
            <a:ext cx="26336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 )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49491" y="240284"/>
            <a:ext cx="41329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(2a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÷b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</a:p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÷(b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endParaRPr lang="en-US" sz="5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=2</a:t>
            </a:r>
            <a:r>
              <a:rPr lang="en-US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÷b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68145" y="4904069"/>
            <a:ext cx="38095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÷3y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÷3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ª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53" y="4293184"/>
            <a:ext cx="28956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(3m²n³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5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 m  n</a:t>
            </a:r>
            <a:endParaRPr lang="en-US" sz="5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0453" y="4211787"/>
            <a:ext cx="333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3555" y="5037864"/>
            <a:ext cx="342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91526" y="5075098"/>
            <a:ext cx="633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33600" y="5102371"/>
            <a:ext cx="633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15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8736" y="997530"/>
            <a:ext cx="633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24382" y="2175167"/>
            <a:ext cx="368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05731" y="2895606"/>
            <a:ext cx="659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15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146696" y="1911935"/>
            <a:ext cx="333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9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964115" y="1842659"/>
            <a:ext cx="333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6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039200" y="5656555"/>
            <a:ext cx="603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3a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43309" y="5739681"/>
            <a:ext cx="603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2a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12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6" grpId="0"/>
      <p:bldP spid="19" grpId="0"/>
      <p:bldP spid="22" grpId="0"/>
      <p:bldP spid="9" grpId="0"/>
      <p:bldP spid="10" grpId="0"/>
      <p:bldP spid="11" grpId="0"/>
      <p:bldP spid="14" grpId="0"/>
      <p:bldP spid="15" grpId="0"/>
      <p:bldP spid="17" grpId="0"/>
      <p:bldP spid="18" grpId="0"/>
      <p:bldP spid="21" grpId="0"/>
      <p:bldP spid="24" grpId="0"/>
      <p:bldP spid="25" grpId="0"/>
      <p:bldP spid="2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245051"/>
            <a:ext cx="44005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2×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(3a+4b+5c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38546" y="4932651"/>
            <a:ext cx="12192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হোল</a:t>
            </a:r>
            <a:r>
              <a:rPr lang="en-US" sz="5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ব্রাকেট</a:t>
            </a:r>
            <a:r>
              <a:rPr lang="en-US" sz="5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5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রাশিকে</a:t>
            </a:r>
            <a:r>
              <a:rPr lang="en-US" sz="5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5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5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 বা ভাগ</a:t>
            </a:r>
            <a:r>
              <a:rPr lang="bn-IN" sz="5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5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ভিতরের সবা</a:t>
            </a:r>
            <a:r>
              <a:rPr lang="en-US" sz="5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ইকে</a:t>
            </a:r>
            <a:r>
              <a:rPr lang="en-US" sz="5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5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5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5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767" y="1140395"/>
            <a:ext cx="42858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6a+8b+10c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06171" y="240284"/>
            <a:ext cx="42763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(2a+3b+x)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×2</a:t>
            </a:r>
            <a:endParaRPr lang="en-US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06171" y="1140392"/>
            <a:ext cx="42858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4a+6b+2x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1" y="2641890"/>
            <a:ext cx="4558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(6a+8b+10c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÷2</a:t>
            </a:r>
            <a:endParaRPr lang="en-US" sz="5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4769" y="3537234"/>
            <a:ext cx="42858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3a+4b+5c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15694" y="2535812"/>
            <a:ext cx="42763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+x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)(2a+3b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47163" y="3571445"/>
            <a:ext cx="54400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4a+6b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+2ax+3bx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58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6" grpId="0"/>
      <p:bldP spid="15" grpId="0"/>
      <p:bldP spid="17" grpId="0"/>
      <p:bldP spid="18" grpId="0"/>
      <p:bldP spid="9" grpId="0"/>
      <p:bldP spid="1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45051"/>
            <a:ext cx="4914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2a×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(3a+4b+5ac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86282" y="2011524"/>
            <a:ext cx="32861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নিজেরা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768" y="1140395"/>
            <a:ext cx="51625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6a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+8ab+10a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72375" y="240284"/>
            <a:ext cx="46101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(2a+3b+x)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×2b</a:t>
            </a:r>
            <a:endParaRPr lang="en-US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43775" y="1140392"/>
            <a:ext cx="4848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4ab+6b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+2bx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1" y="2641890"/>
            <a:ext cx="4558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(6a+8b-10c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÷2</a:t>
            </a:r>
            <a:endParaRPr lang="en-US" sz="5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4769" y="3537234"/>
            <a:ext cx="42858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3a+4b-5c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43788" y="2692981"/>
            <a:ext cx="47482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+ax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2a+3b)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43538" y="3550229"/>
            <a:ext cx="67436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4a²+6ab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+2a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x+3abx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66976" y="4959940"/>
            <a:ext cx="5576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2ab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-4ax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 -3b)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81125" y="5760033"/>
            <a:ext cx="8305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4a²b -6ab²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-8a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+12abx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46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6" grpId="0"/>
      <p:bldP spid="15" grpId="0"/>
      <p:bldP spid="17" grpId="0"/>
      <p:bldP spid="18" grpId="0"/>
      <p:bldP spid="9" grpId="0"/>
      <p:bldP spid="10" grpId="0"/>
      <p:bldP spid="11" grpId="0"/>
      <p:bldP spid="1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8795"/>
            <a:ext cx="4682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-2×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(-3a+4b-5c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62254" y="2684760"/>
            <a:ext cx="5929749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ব্রাকেট</a:t>
            </a:r>
            <a:r>
              <a:rPr lang="en-US" sz="51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51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রাশিকে</a:t>
            </a:r>
            <a:r>
              <a:rPr lang="en-US" sz="51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মাইনাস</a:t>
            </a:r>
            <a:r>
              <a:rPr lang="en-US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51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 বা ভাগ </a:t>
            </a:r>
            <a:r>
              <a:rPr lang="en-US" sz="51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51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51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</a:t>
            </a:r>
            <a:r>
              <a:rPr lang="en-US" sz="51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51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51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51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51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বদল</a:t>
            </a:r>
            <a:r>
              <a:rPr lang="en-US" sz="51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1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51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রাশির</a:t>
            </a:r>
            <a:r>
              <a:rPr lang="en-US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শুরুতে</a:t>
            </a:r>
            <a:r>
              <a:rPr lang="en-US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+</a:t>
            </a:r>
            <a:r>
              <a:rPr lang="en-US" sz="51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51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1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endParaRPr lang="bn-IN" sz="51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768" y="974139"/>
            <a:ext cx="4395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6a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8b+10c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90509" y="87881"/>
            <a:ext cx="4991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2a+3b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x)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30836" y="960279"/>
            <a:ext cx="44611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6b+2x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" y="3362329"/>
            <a:ext cx="5486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6a</a:t>
            </a:r>
            <a:r>
              <a:rPr lang="bn-IN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8b+10c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5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4769" y="4257673"/>
            <a:ext cx="42858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3a+4b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5c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30833" y="1694575"/>
            <a:ext cx="44611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4a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6b+2x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4772" y="1736143"/>
            <a:ext cx="4395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6a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8b+10c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59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6" grpId="0"/>
      <p:bldP spid="15" grpId="0"/>
      <p:bldP spid="17" grpId="0"/>
      <p:bldP spid="18" grpId="0"/>
      <p:bldP spid="9" grpId="0"/>
      <p:bldP spid="1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222" y="64939"/>
            <a:ext cx="4682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(-3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27962" y="2684765"/>
            <a:ext cx="6608622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মাইনাসের</a:t>
            </a:r>
            <a:r>
              <a:rPr lang="en-US" sz="53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</a:t>
            </a:r>
            <a:r>
              <a:rPr lang="en-US" sz="53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3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ব্রাকেট </a:t>
            </a:r>
            <a:r>
              <a:rPr lang="en-US" sz="53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বাদ</a:t>
            </a:r>
            <a:r>
              <a:rPr lang="bn-IN" sz="53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দেয়ার সময়</a:t>
            </a:r>
            <a:r>
              <a:rPr lang="en-US" sz="53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ভিতরে</a:t>
            </a:r>
            <a:r>
              <a:rPr lang="en-US" sz="53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53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53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53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3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53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53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53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বদল</a:t>
            </a:r>
            <a:r>
              <a:rPr lang="en-US" sz="53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4768" y="960283"/>
            <a:ext cx="4395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90509" y="60172"/>
            <a:ext cx="4991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97639" y="960280"/>
            <a:ext cx="2826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" y="3362329"/>
            <a:ext cx="5486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6a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5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4769" y="4257673"/>
            <a:ext cx="42858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6a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13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6" grpId="0"/>
      <p:bldP spid="1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374075"/>
            <a:ext cx="30064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3)×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47018" y="374074"/>
            <a:ext cx="31449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2327564"/>
            <a:ext cx="28817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n-IN" sz="66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US" sz="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68691" y="2327563"/>
            <a:ext cx="29233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4)×5</a:t>
            </a:r>
            <a:endParaRPr lang="bn-IN" sz="66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US" sz="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" y="4364184"/>
            <a:ext cx="28817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5)×6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47018" y="4364183"/>
            <a:ext cx="31449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6436" y="-83138"/>
            <a:ext cx="5915889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করতে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বামের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চিহ্নসহ</a:t>
            </a:r>
            <a:r>
              <a:rPr lang="en-US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bn-IN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 </a:t>
            </a:r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মাইনাস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গুনফ</a:t>
            </a:r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লের বামে </a:t>
            </a:r>
            <a:r>
              <a:rPr lang="en-US" sz="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মাইনাস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02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94976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(-6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5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50184" y="2629341"/>
            <a:ext cx="55418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ব্রাকে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বামে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মাইনাস</a:t>
            </a:r>
            <a:r>
              <a:rPr lang="en-US" sz="5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ভিতরে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বদল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রাশির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শুরুতে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+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endParaRPr lang="bn-IN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768" y="572356"/>
            <a:ext cx="4936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+6 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30840" y="1265524"/>
            <a:ext cx="44334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09160" y="406101"/>
            <a:ext cx="44611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1" y="4055048"/>
            <a:ext cx="46135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5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4770" y="3273998"/>
            <a:ext cx="43689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6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6" grpId="0"/>
      <p:bldP spid="15" grpId="0"/>
      <p:bldP spid="17" grpId="0"/>
      <p:bldP spid="1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4939"/>
            <a:ext cx="4682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(-3a+4b-5c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27962" y="2684765"/>
            <a:ext cx="6608622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মাইনাসের</a:t>
            </a:r>
            <a:r>
              <a:rPr lang="en-US" sz="53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ডানে</a:t>
            </a:r>
            <a:r>
              <a:rPr lang="en-US" sz="53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3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ব্রাকেট </a:t>
            </a:r>
            <a:r>
              <a:rPr lang="en-US" sz="53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বাদ</a:t>
            </a:r>
            <a:r>
              <a:rPr lang="bn-IN" sz="53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দেয়ার সময়</a:t>
            </a:r>
            <a:r>
              <a:rPr lang="en-US" sz="53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ভিতরে</a:t>
            </a:r>
            <a:r>
              <a:rPr lang="en-US" sz="53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53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53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53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3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53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53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53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বদল</a:t>
            </a:r>
            <a:r>
              <a:rPr lang="en-US" sz="53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4768" y="960283"/>
            <a:ext cx="4395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4b+5c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90509" y="60172"/>
            <a:ext cx="4991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2a+3b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x)</a:t>
            </a:r>
            <a:endParaRPr lang="en-US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30836" y="960280"/>
            <a:ext cx="44611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3b+x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" y="3362329"/>
            <a:ext cx="5486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6a</a:t>
            </a:r>
            <a:r>
              <a:rPr lang="bn-IN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8b+10c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5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4769" y="4257673"/>
            <a:ext cx="42858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6a+8b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10c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4772" y="1708432"/>
            <a:ext cx="4395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4b+5c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30832" y="1708429"/>
            <a:ext cx="44611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3b+x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70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6" grpId="0"/>
      <p:bldP spid="15" grpId="0"/>
      <p:bldP spid="17" grpId="0"/>
      <p:bldP spid="18" grpId="0"/>
      <p:bldP spid="9" grpId="0"/>
      <p:bldP spid="1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94976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(-6a+8b-10c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5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50184" y="2629341"/>
            <a:ext cx="55418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ব্রাকে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বামে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মাইনাস</a:t>
            </a:r>
            <a:r>
              <a:rPr lang="en-US" sz="5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ভিতরে</a:t>
            </a:r>
            <a:endParaRPr lang="en-US" sz="5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বদল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4768" y="572356"/>
            <a:ext cx="4936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+6a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8b+10c 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30840" y="1265524"/>
            <a:ext cx="44334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2a+6b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x)</a:t>
            </a:r>
            <a:endParaRPr lang="en-US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09160" y="406101"/>
            <a:ext cx="44611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6b+x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" y="4055048"/>
            <a:ext cx="5486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4b+5c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5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4770" y="3273998"/>
            <a:ext cx="43689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3a+4b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5c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6" y="4955592"/>
            <a:ext cx="5486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4b+5c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5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06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6" grpId="0"/>
      <p:bldP spid="15" grpId="0"/>
      <p:bldP spid="17" grpId="0"/>
      <p:bldP spid="1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387925"/>
            <a:ext cx="30064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4)×3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47018" y="387924"/>
            <a:ext cx="31449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2341414"/>
            <a:ext cx="28817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endParaRPr lang="bn-IN" sz="66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US" sz="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68691" y="2341413"/>
            <a:ext cx="29233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5)×4</a:t>
            </a:r>
            <a:endParaRPr lang="bn-IN" sz="66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US" sz="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" y="4378034"/>
            <a:ext cx="28817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6)×5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47018" y="4378033"/>
            <a:ext cx="31449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03416" y="374070"/>
            <a:ext cx="6165273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77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</a:t>
            </a:r>
            <a:r>
              <a: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মাইনাস</a:t>
            </a:r>
            <a:r>
              <a: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গুনফ</a:t>
            </a:r>
            <a:r>
              <a:rPr lang="bn-IN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লের 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</a:t>
            </a:r>
            <a:r>
              <a:rPr lang="en-US" sz="77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মাইনাস</a:t>
            </a:r>
            <a:r>
              <a: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57276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374075"/>
            <a:ext cx="30064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a)×b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47018" y="374074"/>
            <a:ext cx="31449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2327564"/>
            <a:ext cx="28817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endParaRPr lang="bn-IN" sz="66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sz="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68691" y="2327563"/>
            <a:ext cx="29233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c)×b</a:t>
            </a:r>
            <a:endParaRPr lang="bn-IN" sz="66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sz="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" y="4364184"/>
            <a:ext cx="28817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x)×y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47018" y="4364183"/>
            <a:ext cx="31449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x)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04658" y="374070"/>
            <a:ext cx="647007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77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</a:t>
            </a:r>
            <a:r>
              <a: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মাইনাস</a:t>
            </a:r>
            <a:r>
              <a: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গুনফ</a:t>
            </a:r>
            <a:r>
              <a:rPr lang="bn-IN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লের 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 </a:t>
            </a:r>
            <a:r>
              <a:rPr lang="en-US" sz="77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মাইনাস</a:t>
            </a:r>
            <a:r>
              <a: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20915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387928"/>
            <a:ext cx="405937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4)×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68136" y="387927"/>
            <a:ext cx="382385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2341417"/>
            <a:ext cx="40593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endParaRPr lang="bn-IN" sz="66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US" sz="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68137" y="2341416"/>
            <a:ext cx="3823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5)×</a:t>
            </a:r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n-IN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n-IN" sz="66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US" sz="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" y="4378037"/>
            <a:ext cx="405937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6)×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68136" y="4378036"/>
            <a:ext cx="382385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1237" y="-55428"/>
            <a:ext cx="5195454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করতে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বামের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চিহ্নসহ</a:t>
            </a:r>
            <a:r>
              <a:rPr lang="en-US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bn-IN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 </a:t>
            </a:r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মাইনাস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গুনফ</a:t>
            </a:r>
            <a:r>
              <a:rPr lang="bn-IN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লের বামে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প্লাস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34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387928"/>
            <a:ext cx="405937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a)×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68136" y="387927"/>
            <a:ext cx="382385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2341417"/>
            <a:ext cx="40593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endParaRPr lang="bn-IN" sz="66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</a:t>
            </a:r>
            <a:r>
              <a:rPr lang="en-US" sz="66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sz="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68137" y="2341416"/>
            <a:ext cx="3823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c)×</a:t>
            </a:r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r"/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6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66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sz="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" y="4378037"/>
            <a:ext cx="405937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x)×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</a:t>
            </a:r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68136" y="4378036"/>
            <a:ext cx="382385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×(</a:t>
            </a:r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x)</a:t>
            </a:r>
            <a:endParaRPr lang="bn-IN" sz="6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</a:t>
            </a:r>
            <a:r>
              <a:rPr lang="en-US" sz="6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69673" y="387927"/>
            <a:ext cx="558338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77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</a:t>
            </a:r>
            <a:r>
              <a: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মাইনাস</a:t>
            </a:r>
            <a:r>
              <a: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77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গুনফ</a:t>
            </a:r>
            <a:r>
              <a:rPr lang="bn-IN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লের বামে</a:t>
            </a:r>
            <a:r>
              <a:rPr lang="en-US" sz="77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77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প্লাস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18844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1945</TotalTime>
  <Words>2316</Words>
  <Application>Microsoft Office PowerPoint</Application>
  <PresentationFormat>Widescreen</PresentationFormat>
  <Paragraphs>605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9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1757</cp:revision>
  <dcterms:created xsi:type="dcterms:W3CDTF">2018-12-26T01:42:12Z</dcterms:created>
  <dcterms:modified xsi:type="dcterms:W3CDTF">2019-10-25T18:32:22Z</dcterms:modified>
</cp:coreProperties>
</file>