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14"/>
  </p:notesMasterIdLst>
  <p:sldIdLst>
    <p:sldId id="512" r:id="rId2"/>
    <p:sldId id="513" r:id="rId3"/>
    <p:sldId id="514" r:id="rId4"/>
    <p:sldId id="515" r:id="rId5"/>
    <p:sldId id="516" r:id="rId6"/>
    <p:sldId id="517" r:id="rId7"/>
    <p:sldId id="518" r:id="rId8"/>
    <p:sldId id="519" r:id="rId9"/>
    <p:sldId id="520" r:id="rId10"/>
    <p:sldId id="521" r:id="rId11"/>
    <p:sldId id="522" r:id="rId12"/>
    <p:sldId id="523" r:id="rId13"/>
    <p:sldId id="524" r:id="rId14"/>
    <p:sldId id="525" r:id="rId15"/>
    <p:sldId id="526" r:id="rId16"/>
    <p:sldId id="527" r:id="rId17"/>
    <p:sldId id="528" r:id="rId18"/>
    <p:sldId id="529" r:id="rId19"/>
    <p:sldId id="530" r:id="rId20"/>
    <p:sldId id="531" r:id="rId21"/>
    <p:sldId id="532" r:id="rId22"/>
    <p:sldId id="533" r:id="rId23"/>
    <p:sldId id="534" r:id="rId24"/>
    <p:sldId id="535" r:id="rId25"/>
    <p:sldId id="536" r:id="rId26"/>
    <p:sldId id="537" r:id="rId27"/>
    <p:sldId id="538" r:id="rId28"/>
    <p:sldId id="539" r:id="rId29"/>
    <p:sldId id="540" r:id="rId30"/>
    <p:sldId id="541" r:id="rId31"/>
    <p:sldId id="542" r:id="rId32"/>
    <p:sldId id="543" r:id="rId33"/>
    <p:sldId id="544" r:id="rId34"/>
    <p:sldId id="545" r:id="rId35"/>
    <p:sldId id="546" r:id="rId36"/>
    <p:sldId id="547" r:id="rId37"/>
    <p:sldId id="548" r:id="rId38"/>
    <p:sldId id="549" r:id="rId39"/>
    <p:sldId id="550" r:id="rId40"/>
    <p:sldId id="551" r:id="rId41"/>
    <p:sldId id="552" r:id="rId42"/>
    <p:sldId id="553" r:id="rId43"/>
    <p:sldId id="554" r:id="rId44"/>
    <p:sldId id="555" r:id="rId45"/>
    <p:sldId id="556" r:id="rId46"/>
    <p:sldId id="557" r:id="rId47"/>
    <p:sldId id="558" r:id="rId48"/>
    <p:sldId id="559" r:id="rId49"/>
    <p:sldId id="560" r:id="rId50"/>
    <p:sldId id="561" r:id="rId51"/>
    <p:sldId id="562" r:id="rId52"/>
    <p:sldId id="563" r:id="rId53"/>
    <p:sldId id="564" r:id="rId54"/>
    <p:sldId id="565" r:id="rId55"/>
    <p:sldId id="566" r:id="rId56"/>
    <p:sldId id="567" r:id="rId57"/>
    <p:sldId id="568" r:id="rId58"/>
    <p:sldId id="569" r:id="rId59"/>
    <p:sldId id="570" r:id="rId60"/>
    <p:sldId id="571" r:id="rId61"/>
    <p:sldId id="572" r:id="rId62"/>
    <p:sldId id="573" r:id="rId63"/>
    <p:sldId id="574" r:id="rId64"/>
    <p:sldId id="575" r:id="rId65"/>
    <p:sldId id="576" r:id="rId66"/>
    <p:sldId id="577" r:id="rId67"/>
    <p:sldId id="578" r:id="rId68"/>
    <p:sldId id="579" r:id="rId69"/>
    <p:sldId id="580" r:id="rId70"/>
    <p:sldId id="581" r:id="rId71"/>
    <p:sldId id="582" r:id="rId72"/>
    <p:sldId id="583" r:id="rId73"/>
    <p:sldId id="584" r:id="rId74"/>
    <p:sldId id="585" r:id="rId75"/>
    <p:sldId id="586" r:id="rId76"/>
    <p:sldId id="587" r:id="rId77"/>
    <p:sldId id="588" r:id="rId78"/>
    <p:sldId id="589" r:id="rId79"/>
    <p:sldId id="590" r:id="rId80"/>
    <p:sldId id="591" r:id="rId81"/>
    <p:sldId id="592" r:id="rId82"/>
    <p:sldId id="593" r:id="rId83"/>
    <p:sldId id="594" r:id="rId84"/>
    <p:sldId id="595" r:id="rId85"/>
    <p:sldId id="596" r:id="rId86"/>
    <p:sldId id="597" r:id="rId87"/>
    <p:sldId id="598" r:id="rId88"/>
    <p:sldId id="599" r:id="rId89"/>
    <p:sldId id="600" r:id="rId90"/>
    <p:sldId id="601" r:id="rId91"/>
    <p:sldId id="602" r:id="rId92"/>
    <p:sldId id="603" r:id="rId93"/>
    <p:sldId id="604" r:id="rId94"/>
    <p:sldId id="605" r:id="rId95"/>
    <p:sldId id="606" r:id="rId96"/>
    <p:sldId id="607" r:id="rId97"/>
    <p:sldId id="608" r:id="rId98"/>
    <p:sldId id="609" r:id="rId99"/>
    <p:sldId id="610" r:id="rId100"/>
    <p:sldId id="611" r:id="rId101"/>
    <p:sldId id="612" r:id="rId102"/>
    <p:sldId id="613" r:id="rId103"/>
    <p:sldId id="614" r:id="rId104"/>
    <p:sldId id="615" r:id="rId105"/>
    <p:sldId id="616" r:id="rId106"/>
    <p:sldId id="617" r:id="rId107"/>
    <p:sldId id="618" r:id="rId108"/>
    <p:sldId id="619" r:id="rId109"/>
    <p:sldId id="620" r:id="rId110"/>
    <p:sldId id="621" r:id="rId111"/>
    <p:sldId id="622" r:id="rId112"/>
    <p:sldId id="623" r:id="rId113"/>
    <p:sldId id="624" r:id="rId114"/>
    <p:sldId id="625" r:id="rId115"/>
    <p:sldId id="626" r:id="rId116"/>
    <p:sldId id="627" r:id="rId117"/>
    <p:sldId id="628" r:id="rId118"/>
    <p:sldId id="629" r:id="rId119"/>
    <p:sldId id="630" r:id="rId120"/>
    <p:sldId id="631" r:id="rId121"/>
    <p:sldId id="632" r:id="rId122"/>
    <p:sldId id="633" r:id="rId123"/>
    <p:sldId id="634" r:id="rId124"/>
    <p:sldId id="635" r:id="rId125"/>
    <p:sldId id="636" r:id="rId126"/>
    <p:sldId id="637" r:id="rId127"/>
    <p:sldId id="638" r:id="rId128"/>
    <p:sldId id="639" r:id="rId129"/>
    <p:sldId id="640" r:id="rId130"/>
    <p:sldId id="641" r:id="rId131"/>
    <p:sldId id="642" r:id="rId132"/>
    <p:sldId id="643" r:id="rId133"/>
    <p:sldId id="644" r:id="rId134"/>
    <p:sldId id="645" r:id="rId135"/>
    <p:sldId id="646" r:id="rId136"/>
    <p:sldId id="647" r:id="rId137"/>
    <p:sldId id="648" r:id="rId138"/>
    <p:sldId id="649" r:id="rId139"/>
    <p:sldId id="650" r:id="rId140"/>
    <p:sldId id="651" r:id="rId141"/>
    <p:sldId id="652" r:id="rId142"/>
    <p:sldId id="653" r:id="rId143"/>
    <p:sldId id="654" r:id="rId144"/>
    <p:sldId id="655" r:id="rId145"/>
    <p:sldId id="656" r:id="rId146"/>
    <p:sldId id="657" r:id="rId147"/>
    <p:sldId id="658" r:id="rId148"/>
    <p:sldId id="659" r:id="rId149"/>
    <p:sldId id="660" r:id="rId150"/>
    <p:sldId id="661" r:id="rId151"/>
    <p:sldId id="662" r:id="rId152"/>
    <p:sldId id="663" r:id="rId153"/>
    <p:sldId id="664" r:id="rId154"/>
    <p:sldId id="665" r:id="rId155"/>
    <p:sldId id="666" r:id="rId156"/>
    <p:sldId id="667" r:id="rId157"/>
    <p:sldId id="668" r:id="rId158"/>
    <p:sldId id="669" r:id="rId159"/>
    <p:sldId id="670" r:id="rId160"/>
    <p:sldId id="671" r:id="rId161"/>
    <p:sldId id="672" r:id="rId162"/>
    <p:sldId id="673" r:id="rId163"/>
    <p:sldId id="674" r:id="rId164"/>
    <p:sldId id="675" r:id="rId165"/>
    <p:sldId id="676" r:id="rId166"/>
    <p:sldId id="677" r:id="rId167"/>
    <p:sldId id="678" r:id="rId168"/>
    <p:sldId id="679" r:id="rId169"/>
    <p:sldId id="680" r:id="rId170"/>
    <p:sldId id="681" r:id="rId171"/>
    <p:sldId id="682" r:id="rId172"/>
    <p:sldId id="683" r:id="rId173"/>
    <p:sldId id="684" r:id="rId174"/>
    <p:sldId id="685" r:id="rId175"/>
    <p:sldId id="686" r:id="rId176"/>
    <p:sldId id="687" r:id="rId177"/>
    <p:sldId id="688" r:id="rId178"/>
    <p:sldId id="689" r:id="rId179"/>
    <p:sldId id="690" r:id="rId180"/>
    <p:sldId id="691" r:id="rId181"/>
    <p:sldId id="692" r:id="rId182"/>
    <p:sldId id="693" r:id="rId183"/>
    <p:sldId id="694" r:id="rId184"/>
    <p:sldId id="695" r:id="rId185"/>
    <p:sldId id="696" r:id="rId186"/>
    <p:sldId id="697" r:id="rId187"/>
    <p:sldId id="698" r:id="rId188"/>
    <p:sldId id="699" r:id="rId189"/>
    <p:sldId id="700" r:id="rId190"/>
    <p:sldId id="701" r:id="rId191"/>
    <p:sldId id="702" r:id="rId192"/>
    <p:sldId id="703" r:id="rId193"/>
    <p:sldId id="704" r:id="rId194"/>
    <p:sldId id="705" r:id="rId195"/>
    <p:sldId id="706" r:id="rId196"/>
    <p:sldId id="707" r:id="rId197"/>
    <p:sldId id="708" r:id="rId198"/>
    <p:sldId id="709" r:id="rId199"/>
    <p:sldId id="710" r:id="rId200"/>
    <p:sldId id="711" r:id="rId201"/>
    <p:sldId id="712" r:id="rId202"/>
    <p:sldId id="713" r:id="rId203"/>
    <p:sldId id="714" r:id="rId204"/>
    <p:sldId id="715" r:id="rId205"/>
    <p:sldId id="716" r:id="rId206"/>
    <p:sldId id="717" r:id="rId207"/>
    <p:sldId id="718" r:id="rId208"/>
    <p:sldId id="719" r:id="rId209"/>
    <p:sldId id="720" r:id="rId210"/>
    <p:sldId id="721" r:id="rId211"/>
    <p:sldId id="722" r:id="rId212"/>
    <p:sldId id="723" r:id="rId213"/>
    <p:sldId id="724" r:id="rId214"/>
    <p:sldId id="725" r:id="rId215"/>
    <p:sldId id="726" r:id="rId216"/>
    <p:sldId id="727" r:id="rId217"/>
    <p:sldId id="728" r:id="rId218"/>
    <p:sldId id="729" r:id="rId219"/>
    <p:sldId id="730" r:id="rId220"/>
    <p:sldId id="731" r:id="rId221"/>
    <p:sldId id="732" r:id="rId222"/>
    <p:sldId id="733" r:id="rId223"/>
    <p:sldId id="734" r:id="rId224"/>
    <p:sldId id="735" r:id="rId225"/>
    <p:sldId id="736" r:id="rId226"/>
    <p:sldId id="737" r:id="rId227"/>
    <p:sldId id="738" r:id="rId228"/>
    <p:sldId id="739" r:id="rId229"/>
    <p:sldId id="740" r:id="rId230"/>
    <p:sldId id="741" r:id="rId231"/>
    <p:sldId id="742" r:id="rId232"/>
    <p:sldId id="743" r:id="rId233"/>
    <p:sldId id="744" r:id="rId234"/>
    <p:sldId id="745" r:id="rId235"/>
    <p:sldId id="746" r:id="rId236"/>
    <p:sldId id="747" r:id="rId237"/>
    <p:sldId id="748" r:id="rId238"/>
    <p:sldId id="749" r:id="rId239"/>
    <p:sldId id="750" r:id="rId240"/>
    <p:sldId id="751" r:id="rId241"/>
    <p:sldId id="752" r:id="rId242"/>
    <p:sldId id="753" r:id="rId243"/>
    <p:sldId id="754" r:id="rId244"/>
    <p:sldId id="755" r:id="rId245"/>
    <p:sldId id="756" r:id="rId246"/>
    <p:sldId id="757" r:id="rId247"/>
    <p:sldId id="758" r:id="rId248"/>
    <p:sldId id="759" r:id="rId249"/>
    <p:sldId id="760" r:id="rId250"/>
    <p:sldId id="761" r:id="rId251"/>
    <p:sldId id="762" r:id="rId252"/>
    <p:sldId id="763" r:id="rId253"/>
    <p:sldId id="764" r:id="rId254"/>
    <p:sldId id="765" r:id="rId255"/>
    <p:sldId id="766" r:id="rId256"/>
    <p:sldId id="767" r:id="rId257"/>
    <p:sldId id="768" r:id="rId258"/>
    <p:sldId id="769" r:id="rId259"/>
    <p:sldId id="770" r:id="rId260"/>
    <p:sldId id="771" r:id="rId261"/>
    <p:sldId id="772" r:id="rId262"/>
    <p:sldId id="773" r:id="rId263"/>
    <p:sldId id="774" r:id="rId264"/>
    <p:sldId id="775" r:id="rId265"/>
    <p:sldId id="776" r:id="rId266"/>
    <p:sldId id="777" r:id="rId267"/>
    <p:sldId id="778" r:id="rId268"/>
    <p:sldId id="779" r:id="rId269"/>
    <p:sldId id="780" r:id="rId270"/>
    <p:sldId id="781" r:id="rId271"/>
    <p:sldId id="782" r:id="rId272"/>
    <p:sldId id="783" r:id="rId273"/>
    <p:sldId id="784" r:id="rId274"/>
    <p:sldId id="785" r:id="rId275"/>
    <p:sldId id="786" r:id="rId276"/>
    <p:sldId id="787" r:id="rId277"/>
    <p:sldId id="788" r:id="rId278"/>
    <p:sldId id="789" r:id="rId279"/>
    <p:sldId id="790" r:id="rId280"/>
    <p:sldId id="791" r:id="rId281"/>
    <p:sldId id="792" r:id="rId282"/>
    <p:sldId id="793" r:id="rId283"/>
    <p:sldId id="794" r:id="rId284"/>
    <p:sldId id="795" r:id="rId285"/>
    <p:sldId id="796" r:id="rId286"/>
    <p:sldId id="797" r:id="rId287"/>
    <p:sldId id="798" r:id="rId288"/>
    <p:sldId id="799" r:id="rId289"/>
    <p:sldId id="800" r:id="rId290"/>
    <p:sldId id="801" r:id="rId291"/>
    <p:sldId id="802" r:id="rId292"/>
    <p:sldId id="803" r:id="rId293"/>
    <p:sldId id="804" r:id="rId294"/>
    <p:sldId id="805" r:id="rId295"/>
    <p:sldId id="806" r:id="rId296"/>
    <p:sldId id="807" r:id="rId297"/>
    <p:sldId id="808" r:id="rId298"/>
    <p:sldId id="809" r:id="rId299"/>
    <p:sldId id="810" r:id="rId300"/>
    <p:sldId id="811" r:id="rId301"/>
    <p:sldId id="812" r:id="rId302"/>
    <p:sldId id="813" r:id="rId303"/>
    <p:sldId id="814" r:id="rId304"/>
    <p:sldId id="815" r:id="rId305"/>
    <p:sldId id="816" r:id="rId306"/>
    <p:sldId id="817" r:id="rId307"/>
    <p:sldId id="818" r:id="rId308"/>
    <p:sldId id="819" r:id="rId309"/>
    <p:sldId id="820" r:id="rId310"/>
    <p:sldId id="821" r:id="rId311"/>
    <p:sldId id="822" r:id="rId312"/>
    <p:sldId id="823" r:id="rId313"/>
    <p:sldId id="824" r:id="rId314"/>
    <p:sldId id="825" r:id="rId315"/>
    <p:sldId id="826" r:id="rId316"/>
    <p:sldId id="827" r:id="rId317"/>
    <p:sldId id="828" r:id="rId318"/>
    <p:sldId id="829" r:id="rId319"/>
    <p:sldId id="830" r:id="rId320"/>
    <p:sldId id="831" r:id="rId321"/>
    <p:sldId id="832" r:id="rId322"/>
    <p:sldId id="833" r:id="rId323"/>
    <p:sldId id="834" r:id="rId324"/>
    <p:sldId id="835" r:id="rId325"/>
    <p:sldId id="836" r:id="rId326"/>
    <p:sldId id="837" r:id="rId327"/>
    <p:sldId id="838" r:id="rId328"/>
    <p:sldId id="839" r:id="rId329"/>
    <p:sldId id="840" r:id="rId330"/>
    <p:sldId id="841" r:id="rId331"/>
    <p:sldId id="842" r:id="rId332"/>
    <p:sldId id="843" r:id="rId333"/>
    <p:sldId id="844" r:id="rId334"/>
    <p:sldId id="845" r:id="rId335"/>
    <p:sldId id="846" r:id="rId336"/>
    <p:sldId id="847" r:id="rId337"/>
    <p:sldId id="848" r:id="rId338"/>
    <p:sldId id="849" r:id="rId339"/>
    <p:sldId id="850" r:id="rId340"/>
    <p:sldId id="851" r:id="rId341"/>
    <p:sldId id="852" r:id="rId342"/>
    <p:sldId id="853" r:id="rId343"/>
    <p:sldId id="854" r:id="rId344"/>
    <p:sldId id="855" r:id="rId345"/>
    <p:sldId id="856" r:id="rId346"/>
    <p:sldId id="857" r:id="rId347"/>
    <p:sldId id="858" r:id="rId348"/>
    <p:sldId id="859" r:id="rId349"/>
    <p:sldId id="860" r:id="rId350"/>
    <p:sldId id="861" r:id="rId351"/>
    <p:sldId id="862" r:id="rId352"/>
    <p:sldId id="863" r:id="rId353"/>
    <p:sldId id="864" r:id="rId354"/>
    <p:sldId id="865" r:id="rId355"/>
    <p:sldId id="866" r:id="rId356"/>
    <p:sldId id="867" r:id="rId357"/>
    <p:sldId id="868" r:id="rId358"/>
    <p:sldId id="869" r:id="rId359"/>
    <p:sldId id="870" r:id="rId360"/>
    <p:sldId id="871" r:id="rId361"/>
    <p:sldId id="872" r:id="rId362"/>
    <p:sldId id="873" r:id="rId363"/>
    <p:sldId id="874" r:id="rId364"/>
    <p:sldId id="875" r:id="rId365"/>
    <p:sldId id="876" r:id="rId366"/>
    <p:sldId id="877" r:id="rId367"/>
    <p:sldId id="878" r:id="rId368"/>
    <p:sldId id="879" r:id="rId369"/>
    <p:sldId id="880" r:id="rId370"/>
    <p:sldId id="881" r:id="rId371"/>
    <p:sldId id="882" r:id="rId372"/>
    <p:sldId id="883" r:id="rId373"/>
    <p:sldId id="884" r:id="rId374"/>
    <p:sldId id="885" r:id="rId375"/>
    <p:sldId id="886" r:id="rId376"/>
    <p:sldId id="887" r:id="rId377"/>
    <p:sldId id="888" r:id="rId378"/>
    <p:sldId id="889" r:id="rId379"/>
    <p:sldId id="890" r:id="rId380"/>
    <p:sldId id="891" r:id="rId381"/>
    <p:sldId id="892" r:id="rId382"/>
    <p:sldId id="893" r:id="rId383"/>
    <p:sldId id="894" r:id="rId384"/>
    <p:sldId id="895" r:id="rId385"/>
    <p:sldId id="896" r:id="rId386"/>
    <p:sldId id="897" r:id="rId387"/>
    <p:sldId id="898" r:id="rId388"/>
    <p:sldId id="899" r:id="rId389"/>
    <p:sldId id="900" r:id="rId390"/>
    <p:sldId id="901" r:id="rId391"/>
    <p:sldId id="902" r:id="rId392"/>
    <p:sldId id="903" r:id="rId393"/>
    <p:sldId id="904" r:id="rId394"/>
    <p:sldId id="905" r:id="rId395"/>
    <p:sldId id="906" r:id="rId396"/>
    <p:sldId id="907" r:id="rId397"/>
    <p:sldId id="908" r:id="rId398"/>
    <p:sldId id="322" r:id="rId399"/>
    <p:sldId id="330" r:id="rId400"/>
    <p:sldId id="331" r:id="rId401"/>
    <p:sldId id="280" r:id="rId402"/>
    <p:sldId id="281" r:id="rId403"/>
    <p:sldId id="323" r:id="rId404"/>
    <p:sldId id="388" r:id="rId405"/>
    <p:sldId id="333" r:id="rId406"/>
    <p:sldId id="334" r:id="rId407"/>
    <p:sldId id="282" r:id="rId408"/>
    <p:sldId id="283" r:id="rId409"/>
    <p:sldId id="284" r:id="rId410"/>
    <p:sldId id="285" r:id="rId411"/>
    <p:sldId id="286" r:id="rId412"/>
    <p:sldId id="287" r:id="rId413"/>
    <p:sldId id="288" r:id="rId414"/>
    <p:sldId id="289" r:id="rId415"/>
    <p:sldId id="290" r:id="rId416"/>
    <p:sldId id="291" r:id="rId417"/>
    <p:sldId id="292" r:id="rId418"/>
    <p:sldId id="293" r:id="rId419"/>
    <p:sldId id="294" r:id="rId420"/>
    <p:sldId id="295" r:id="rId421"/>
    <p:sldId id="296" r:id="rId422"/>
    <p:sldId id="297" r:id="rId423"/>
    <p:sldId id="298" r:id="rId424"/>
    <p:sldId id="299" r:id="rId425"/>
    <p:sldId id="324" r:id="rId426"/>
    <p:sldId id="335" r:id="rId427"/>
    <p:sldId id="336" r:id="rId428"/>
    <p:sldId id="338" r:id="rId429"/>
    <p:sldId id="337" r:id="rId430"/>
    <p:sldId id="300" r:id="rId431"/>
    <p:sldId id="301" r:id="rId432"/>
    <p:sldId id="302" r:id="rId433"/>
    <p:sldId id="303" r:id="rId434"/>
    <p:sldId id="304" r:id="rId435"/>
    <p:sldId id="305" r:id="rId436"/>
    <p:sldId id="306" r:id="rId437"/>
    <p:sldId id="307" r:id="rId438"/>
    <p:sldId id="308" r:id="rId439"/>
    <p:sldId id="309" r:id="rId440"/>
    <p:sldId id="325" r:id="rId441"/>
    <p:sldId id="311" r:id="rId442"/>
    <p:sldId id="394" r:id="rId443"/>
    <p:sldId id="340" r:id="rId444"/>
    <p:sldId id="341" r:id="rId445"/>
    <p:sldId id="312" r:id="rId446"/>
    <p:sldId id="313" r:id="rId447"/>
    <p:sldId id="314" r:id="rId448"/>
    <p:sldId id="326" r:id="rId449"/>
    <p:sldId id="395" r:id="rId450"/>
    <p:sldId id="342" r:id="rId451"/>
    <p:sldId id="343" r:id="rId452"/>
    <p:sldId id="456" r:id="rId453"/>
    <p:sldId id="455" r:id="rId454"/>
    <p:sldId id="315" r:id="rId455"/>
    <p:sldId id="316" r:id="rId456"/>
    <p:sldId id="327" r:id="rId457"/>
    <p:sldId id="396" r:id="rId458"/>
    <p:sldId id="344" r:id="rId459"/>
    <p:sldId id="345" r:id="rId460"/>
    <p:sldId id="346" r:id="rId461"/>
    <p:sldId id="347" r:id="rId462"/>
    <p:sldId id="348" r:id="rId463"/>
    <p:sldId id="401" r:id="rId464"/>
    <p:sldId id="402" r:id="rId465"/>
    <p:sldId id="460" r:id="rId466"/>
    <p:sldId id="317" r:id="rId467"/>
    <p:sldId id="328" r:id="rId468"/>
    <p:sldId id="397" r:id="rId469"/>
    <p:sldId id="349" r:id="rId470"/>
    <p:sldId id="404" r:id="rId471"/>
    <p:sldId id="403" r:id="rId472"/>
    <p:sldId id="409" r:id="rId473"/>
    <p:sldId id="410" r:id="rId474"/>
    <p:sldId id="318" r:id="rId475"/>
    <p:sldId id="329" r:id="rId476"/>
    <p:sldId id="511" r:id="rId477"/>
    <p:sldId id="412" r:id="rId478"/>
    <p:sldId id="510" r:id="rId479"/>
    <p:sldId id="398" r:id="rId480"/>
    <p:sldId id="350" r:id="rId481"/>
    <p:sldId id="351" r:id="rId482"/>
    <p:sldId id="352" r:id="rId483"/>
    <p:sldId id="353" r:id="rId484"/>
    <p:sldId id="405" r:id="rId485"/>
    <p:sldId id="406" r:id="rId486"/>
    <p:sldId id="457" r:id="rId487"/>
    <p:sldId id="458" r:id="rId488"/>
    <p:sldId id="463" r:id="rId489"/>
    <p:sldId id="462" r:id="rId490"/>
    <p:sldId id="461" r:id="rId491"/>
    <p:sldId id="467" r:id="rId492"/>
    <p:sldId id="464" r:id="rId493"/>
    <p:sldId id="468" r:id="rId494"/>
    <p:sldId id="465" r:id="rId495"/>
    <p:sldId id="469" r:id="rId496"/>
    <p:sldId id="399" r:id="rId497"/>
    <p:sldId id="354" r:id="rId498"/>
    <p:sldId id="355" r:id="rId499"/>
    <p:sldId id="360" r:id="rId500"/>
    <p:sldId id="436" r:id="rId501"/>
    <p:sldId id="389" r:id="rId502"/>
    <p:sldId id="382" r:id="rId503"/>
    <p:sldId id="383" r:id="rId504"/>
    <p:sldId id="384" r:id="rId505"/>
    <p:sldId id="385" r:id="rId506"/>
    <p:sldId id="387" r:id="rId507"/>
    <p:sldId id="379" r:id="rId508"/>
    <p:sldId id="380" r:id="rId509"/>
    <p:sldId id="381" r:id="rId510"/>
    <p:sldId id="386" r:id="rId511"/>
    <p:sldId id="377" r:id="rId512"/>
    <p:sldId id="376" r:id="rId513"/>
    <p:sldId id="375" r:id="rId514"/>
    <p:sldId id="374" r:id="rId515"/>
    <p:sldId id="471" r:id="rId516"/>
    <p:sldId id="472" r:id="rId517"/>
    <p:sldId id="473" r:id="rId518"/>
    <p:sldId id="476" r:id="rId519"/>
    <p:sldId id="475" r:id="rId520"/>
    <p:sldId id="474" r:id="rId521"/>
    <p:sldId id="390" r:id="rId522"/>
    <p:sldId id="373" r:id="rId523"/>
    <p:sldId id="378" r:id="rId524"/>
    <p:sldId id="372" r:id="rId525"/>
    <p:sldId id="371" r:id="rId526"/>
    <p:sldId id="369" r:id="rId527"/>
    <p:sldId id="391" r:id="rId528"/>
    <p:sldId id="367" r:id="rId529"/>
    <p:sldId id="368" r:id="rId530"/>
    <p:sldId id="366" r:id="rId531"/>
    <p:sldId id="393" r:id="rId532"/>
    <p:sldId id="365" r:id="rId533"/>
    <p:sldId id="364" r:id="rId534"/>
    <p:sldId id="363" r:id="rId535"/>
    <p:sldId id="362" r:id="rId536"/>
    <p:sldId id="392" r:id="rId537"/>
    <p:sldId id="358" r:id="rId538"/>
    <p:sldId id="361" r:id="rId539"/>
    <p:sldId id="319" r:id="rId540"/>
    <p:sldId id="320" r:id="rId541"/>
    <p:sldId id="321" r:id="rId542"/>
    <p:sldId id="356" r:id="rId543"/>
    <p:sldId id="357" r:id="rId544"/>
    <p:sldId id="437" r:id="rId545"/>
    <p:sldId id="438" r:id="rId546"/>
    <p:sldId id="413" r:id="rId547"/>
    <p:sldId id="414" r:id="rId548"/>
    <p:sldId id="415" r:id="rId549"/>
    <p:sldId id="416" r:id="rId550"/>
    <p:sldId id="417" r:id="rId551"/>
    <p:sldId id="418" r:id="rId552"/>
    <p:sldId id="419" r:id="rId553"/>
    <p:sldId id="421" r:id="rId554"/>
    <p:sldId id="432" r:id="rId555"/>
    <p:sldId id="420" r:id="rId556"/>
    <p:sldId id="422" r:id="rId557"/>
    <p:sldId id="423" r:id="rId558"/>
    <p:sldId id="424" r:id="rId559"/>
    <p:sldId id="425" r:id="rId560"/>
    <p:sldId id="426" r:id="rId561"/>
    <p:sldId id="427" r:id="rId562"/>
    <p:sldId id="428" r:id="rId563"/>
    <p:sldId id="429" r:id="rId564"/>
    <p:sldId id="430" r:id="rId565"/>
    <p:sldId id="431" r:id="rId566"/>
    <p:sldId id="433" r:id="rId567"/>
    <p:sldId id="440" r:id="rId568"/>
    <p:sldId id="441" r:id="rId569"/>
    <p:sldId id="442" r:id="rId570"/>
    <p:sldId id="445" r:id="rId571"/>
    <p:sldId id="453" r:id="rId572"/>
    <p:sldId id="446" r:id="rId573"/>
    <p:sldId id="447" r:id="rId574"/>
    <p:sldId id="439" r:id="rId575"/>
    <p:sldId id="448" r:id="rId576"/>
    <p:sldId id="449" r:id="rId577"/>
    <p:sldId id="450" r:id="rId578"/>
    <p:sldId id="451" r:id="rId579"/>
    <p:sldId id="452" r:id="rId580"/>
    <p:sldId id="443" r:id="rId581"/>
    <p:sldId id="478" r:id="rId582"/>
    <p:sldId id="479" r:id="rId583"/>
    <p:sldId id="480" r:id="rId584"/>
    <p:sldId id="481" r:id="rId585"/>
    <p:sldId id="482" r:id="rId586"/>
    <p:sldId id="486" r:id="rId587"/>
    <p:sldId id="484" r:id="rId588"/>
    <p:sldId id="483" r:id="rId589"/>
    <p:sldId id="487" r:id="rId590"/>
    <p:sldId id="488" r:id="rId591"/>
    <p:sldId id="489" r:id="rId592"/>
    <p:sldId id="490" r:id="rId593"/>
    <p:sldId id="491" r:id="rId594"/>
    <p:sldId id="492" r:id="rId595"/>
    <p:sldId id="495" r:id="rId596"/>
    <p:sldId id="494" r:id="rId597"/>
    <p:sldId id="496" r:id="rId598"/>
    <p:sldId id="497" r:id="rId599"/>
    <p:sldId id="485" r:id="rId600"/>
    <p:sldId id="498" r:id="rId601"/>
    <p:sldId id="499" r:id="rId602"/>
    <p:sldId id="500" r:id="rId603"/>
    <p:sldId id="501" r:id="rId604"/>
    <p:sldId id="502" r:id="rId605"/>
    <p:sldId id="503" r:id="rId606"/>
    <p:sldId id="504" r:id="rId607"/>
    <p:sldId id="505" r:id="rId608"/>
    <p:sldId id="506" r:id="rId609"/>
    <p:sldId id="507" r:id="rId610"/>
    <p:sldId id="508" r:id="rId611"/>
    <p:sldId id="509" r:id="rId612"/>
    <p:sldId id="477" r:id="rId6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57" d="100"/>
          <a:sy n="57" d="100"/>
        </p:scale>
        <p:origin x="90" y="252"/>
      </p:cViewPr>
      <p:guideLst/>
    </p:cSldViewPr>
  </p:slideViewPr>
  <p:notesTextViewPr>
    <p:cViewPr>
      <p:scale>
        <a:sx n="20" d="100"/>
        <a:sy n="2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32" Type="http://schemas.openxmlformats.org/officeDocument/2006/relationships/slide" Target="slides/slide3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181" Type="http://schemas.openxmlformats.org/officeDocument/2006/relationships/slide" Target="slides/slide180.xml"/><Relationship Id="rId402" Type="http://schemas.openxmlformats.org/officeDocument/2006/relationships/slide" Target="slides/slide401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424" Type="http://schemas.openxmlformats.org/officeDocument/2006/relationships/slide" Target="slides/slide423.xml"/><Relationship Id="rId270" Type="http://schemas.openxmlformats.org/officeDocument/2006/relationships/slide" Target="slides/slide269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281" Type="http://schemas.openxmlformats.org/officeDocument/2006/relationships/slide" Target="slides/slide280.xml"/><Relationship Id="rId502" Type="http://schemas.openxmlformats.org/officeDocument/2006/relationships/slide" Target="slides/slide501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4" Type="http://schemas.openxmlformats.org/officeDocument/2006/relationships/slide" Target="slides/slide13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98" Type="http://schemas.openxmlformats.org/officeDocument/2006/relationships/slide" Target="slides/slide97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25" Type="http://schemas.openxmlformats.org/officeDocument/2006/relationships/slide" Target="slides/slide24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132" Type="http://schemas.openxmlformats.org/officeDocument/2006/relationships/slide" Target="slides/slide13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241" Type="http://schemas.openxmlformats.org/officeDocument/2006/relationships/slide" Target="slides/slide240.xml"/><Relationship Id="rId437" Type="http://schemas.openxmlformats.org/officeDocument/2006/relationships/slide" Target="slides/slide436.xml"/><Relationship Id="rId479" Type="http://schemas.openxmlformats.org/officeDocument/2006/relationships/slide" Target="slides/slide478.xml"/><Relationship Id="rId36" Type="http://schemas.openxmlformats.org/officeDocument/2006/relationships/slide" Target="slides/slide35.xml"/><Relationship Id="rId283" Type="http://schemas.openxmlformats.org/officeDocument/2006/relationships/slide" Target="slides/slide282.xml"/><Relationship Id="rId339" Type="http://schemas.openxmlformats.org/officeDocument/2006/relationships/slide" Target="slides/slide338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546" Type="http://schemas.openxmlformats.org/officeDocument/2006/relationships/slide" Target="slides/slide545.xml"/><Relationship Id="rId78" Type="http://schemas.openxmlformats.org/officeDocument/2006/relationships/slide" Target="slides/slide77.xml"/><Relationship Id="rId101" Type="http://schemas.openxmlformats.org/officeDocument/2006/relationships/slide" Target="slides/slide100.xml"/><Relationship Id="rId143" Type="http://schemas.openxmlformats.org/officeDocument/2006/relationships/slide" Target="slides/slide142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406" Type="http://schemas.openxmlformats.org/officeDocument/2006/relationships/slide" Target="slides/slide405.xml"/><Relationship Id="rId588" Type="http://schemas.openxmlformats.org/officeDocument/2006/relationships/slide" Target="slides/slide587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448" Type="http://schemas.openxmlformats.org/officeDocument/2006/relationships/slide" Target="slides/slide447.xml"/><Relationship Id="rId613" Type="http://schemas.openxmlformats.org/officeDocument/2006/relationships/slide" Target="slides/slide612.xml"/><Relationship Id="rId252" Type="http://schemas.openxmlformats.org/officeDocument/2006/relationships/slide" Target="slides/slide25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47" Type="http://schemas.openxmlformats.org/officeDocument/2006/relationships/slide" Target="slides/slide46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57" Type="http://schemas.openxmlformats.org/officeDocument/2006/relationships/slide" Target="slides/slide556.xml"/><Relationship Id="rId599" Type="http://schemas.openxmlformats.org/officeDocument/2006/relationships/slide" Target="slides/slide598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459" Type="http://schemas.openxmlformats.org/officeDocument/2006/relationships/slide" Target="slides/slide458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63" Type="http://schemas.openxmlformats.org/officeDocument/2006/relationships/slide" Target="slides/slide262.xml"/><Relationship Id="rId319" Type="http://schemas.openxmlformats.org/officeDocument/2006/relationships/slide" Target="slides/slide318.xml"/><Relationship Id="rId470" Type="http://schemas.openxmlformats.org/officeDocument/2006/relationships/slide" Target="slides/slide469.xml"/><Relationship Id="rId526" Type="http://schemas.openxmlformats.org/officeDocument/2006/relationships/slide" Target="slides/slide525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428" Type="http://schemas.openxmlformats.org/officeDocument/2006/relationships/slide" Target="slides/slide427.xml"/><Relationship Id="rId232" Type="http://schemas.openxmlformats.org/officeDocument/2006/relationships/slide" Target="slides/slide231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27" Type="http://schemas.openxmlformats.org/officeDocument/2006/relationships/slide" Target="slides/slide26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37" Type="http://schemas.openxmlformats.org/officeDocument/2006/relationships/slide" Target="slides/slide536.xml"/><Relationship Id="rId579" Type="http://schemas.openxmlformats.org/officeDocument/2006/relationships/slide" Target="slides/slide578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41" Type="http://schemas.openxmlformats.org/officeDocument/2006/relationships/slide" Target="slides/slide340.xml"/><Relationship Id="rId383" Type="http://schemas.openxmlformats.org/officeDocument/2006/relationships/slide" Target="slides/slide382.xml"/><Relationship Id="rId439" Type="http://schemas.openxmlformats.org/officeDocument/2006/relationships/slide" Target="slides/slide438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201" Type="http://schemas.openxmlformats.org/officeDocument/2006/relationships/slide" Target="slides/slide200.xml"/><Relationship Id="rId243" Type="http://schemas.openxmlformats.org/officeDocument/2006/relationships/slide" Target="slides/slide242.xml"/><Relationship Id="rId285" Type="http://schemas.openxmlformats.org/officeDocument/2006/relationships/slide" Target="slides/slide284.xml"/><Relationship Id="rId450" Type="http://schemas.openxmlformats.org/officeDocument/2006/relationships/slide" Target="slides/slide449.xml"/><Relationship Id="rId506" Type="http://schemas.openxmlformats.org/officeDocument/2006/relationships/slide" Target="slides/slide505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492" Type="http://schemas.openxmlformats.org/officeDocument/2006/relationships/slide" Target="slides/slide491.xml"/><Relationship Id="rId548" Type="http://schemas.openxmlformats.org/officeDocument/2006/relationships/slide" Target="slides/slide547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87" Type="http://schemas.openxmlformats.org/officeDocument/2006/relationships/slide" Target="slides/slide186.xml"/><Relationship Id="rId352" Type="http://schemas.openxmlformats.org/officeDocument/2006/relationships/slide" Target="slides/slide351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presProps" Target="presProps.xml"/><Relationship Id="rId212" Type="http://schemas.openxmlformats.org/officeDocument/2006/relationships/slide" Target="slides/slide211.xml"/><Relationship Id="rId254" Type="http://schemas.openxmlformats.org/officeDocument/2006/relationships/slide" Target="slides/slide253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96" Type="http://schemas.openxmlformats.org/officeDocument/2006/relationships/slide" Target="slides/slide295.xml"/><Relationship Id="rId461" Type="http://schemas.openxmlformats.org/officeDocument/2006/relationships/slide" Target="slides/slide460.xml"/><Relationship Id="rId517" Type="http://schemas.openxmlformats.org/officeDocument/2006/relationships/slide" Target="slides/slide516.xml"/><Relationship Id="rId559" Type="http://schemas.openxmlformats.org/officeDocument/2006/relationships/slide" Target="slides/slide558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63" Type="http://schemas.openxmlformats.org/officeDocument/2006/relationships/slide" Target="slides/slide362.xml"/><Relationship Id="rId419" Type="http://schemas.openxmlformats.org/officeDocument/2006/relationships/slide" Target="slides/slide418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18" Type="http://schemas.openxmlformats.org/officeDocument/2006/relationships/slide" Target="slides/slide17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528" Type="http://schemas.openxmlformats.org/officeDocument/2006/relationships/slide" Target="slides/slide527.xml"/><Relationship Id="rId125" Type="http://schemas.openxmlformats.org/officeDocument/2006/relationships/slide" Target="slides/slide124.xml"/><Relationship Id="rId167" Type="http://schemas.openxmlformats.org/officeDocument/2006/relationships/slide" Target="slides/slide166.xml"/><Relationship Id="rId332" Type="http://schemas.openxmlformats.org/officeDocument/2006/relationships/slide" Target="slides/slide331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76" Type="http://schemas.openxmlformats.org/officeDocument/2006/relationships/slide" Target="slides/slide275.xml"/><Relationship Id="rId441" Type="http://schemas.openxmlformats.org/officeDocument/2006/relationships/slide" Target="slides/slide440.xml"/><Relationship Id="rId483" Type="http://schemas.openxmlformats.org/officeDocument/2006/relationships/slide" Target="slides/slide482.xml"/><Relationship Id="rId539" Type="http://schemas.openxmlformats.org/officeDocument/2006/relationships/slide" Target="slides/slide538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82" Type="http://schemas.openxmlformats.org/officeDocument/2006/relationships/slide" Target="slides/slide81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245" Type="http://schemas.openxmlformats.org/officeDocument/2006/relationships/slide" Target="slides/slide24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52" Type="http://schemas.openxmlformats.org/officeDocument/2006/relationships/slide" Target="slides/slide451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105" Type="http://schemas.openxmlformats.org/officeDocument/2006/relationships/slide" Target="slides/slide104.xml"/><Relationship Id="rId147" Type="http://schemas.openxmlformats.org/officeDocument/2006/relationships/slide" Target="slides/slide146.xml"/><Relationship Id="rId312" Type="http://schemas.openxmlformats.org/officeDocument/2006/relationships/slide" Target="slides/slide311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561" Type="http://schemas.openxmlformats.org/officeDocument/2006/relationships/slide" Target="slides/slide560.xml"/><Relationship Id="rId617" Type="http://schemas.openxmlformats.org/officeDocument/2006/relationships/theme" Target="theme/theme1.xml"/><Relationship Id="rId214" Type="http://schemas.openxmlformats.org/officeDocument/2006/relationships/slide" Target="slides/slide213.xml"/><Relationship Id="rId256" Type="http://schemas.openxmlformats.org/officeDocument/2006/relationships/slide" Target="slides/slide255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463" Type="http://schemas.openxmlformats.org/officeDocument/2006/relationships/slide" Target="slides/slide462.xml"/><Relationship Id="rId519" Type="http://schemas.openxmlformats.org/officeDocument/2006/relationships/slide" Target="slides/slide518.xml"/><Relationship Id="rId116" Type="http://schemas.openxmlformats.org/officeDocument/2006/relationships/slide" Target="slides/slide115.xml"/><Relationship Id="rId158" Type="http://schemas.openxmlformats.org/officeDocument/2006/relationships/slide" Target="slides/slide157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20" Type="http://schemas.openxmlformats.org/officeDocument/2006/relationships/slide" Target="slides/slide19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225" Type="http://schemas.openxmlformats.org/officeDocument/2006/relationships/slide" Target="slides/slide224.xml"/><Relationship Id="rId267" Type="http://schemas.openxmlformats.org/officeDocument/2006/relationships/slide" Target="slides/slide266.xml"/><Relationship Id="rId432" Type="http://schemas.openxmlformats.org/officeDocument/2006/relationships/slide" Target="slides/slide431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31" Type="http://schemas.openxmlformats.org/officeDocument/2006/relationships/slide" Target="slides/slide30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76" Type="http://schemas.openxmlformats.org/officeDocument/2006/relationships/slide" Target="slides/slide375.xml"/><Relationship Id="rId541" Type="http://schemas.openxmlformats.org/officeDocument/2006/relationships/slide" Target="slides/slide540.xml"/><Relationship Id="rId583" Type="http://schemas.openxmlformats.org/officeDocument/2006/relationships/slide" Target="slides/slide582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36" Type="http://schemas.openxmlformats.org/officeDocument/2006/relationships/slide" Target="slides/slide235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43" Type="http://schemas.openxmlformats.org/officeDocument/2006/relationships/slide" Target="slides/slide442.xml"/><Relationship Id="rId303" Type="http://schemas.openxmlformats.org/officeDocument/2006/relationships/slide" Target="slides/slide302.xml"/><Relationship Id="rId485" Type="http://schemas.openxmlformats.org/officeDocument/2006/relationships/slide" Target="slides/slide484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52" Type="http://schemas.openxmlformats.org/officeDocument/2006/relationships/slide" Target="slides/slide551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slide" Target="slides/slide453.xml"/><Relationship Id="rId496" Type="http://schemas.openxmlformats.org/officeDocument/2006/relationships/slide" Target="slides/slide495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563" Type="http://schemas.openxmlformats.org/officeDocument/2006/relationships/slide" Target="slides/slide562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532" Type="http://schemas.openxmlformats.org/officeDocument/2006/relationships/slide" Target="slides/slide531.xml"/><Relationship Id="rId574" Type="http://schemas.openxmlformats.org/officeDocument/2006/relationships/slide" Target="slides/slide573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543" Type="http://schemas.openxmlformats.org/officeDocument/2006/relationships/slide" Target="slides/slide542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585" Type="http://schemas.openxmlformats.org/officeDocument/2006/relationships/slide" Target="slides/slide584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54" Type="http://schemas.openxmlformats.org/officeDocument/2006/relationships/slide" Target="slides/slide553.xml"/><Relationship Id="rId596" Type="http://schemas.openxmlformats.org/officeDocument/2006/relationships/slide" Target="slides/slide595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534" Type="http://schemas.openxmlformats.org/officeDocument/2006/relationships/slide" Target="slides/slide533.xml"/><Relationship Id="rId576" Type="http://schemas.openxmlformats.org/officeDocument/2006/relationships/slide" Target="slides/slide575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601" Type="http://schemas.openxmlformats.org/officeDocument/2006/relationships/slide" Target="slides/slide600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545" Type="http://schemas.openxmlformats.org/officeDocument/2006/relationships/slide" Target="slides/slide544.xml"/><Relationship Id="rId587" Type="http://schemas.openxmlformats.org/officeDocument/2006/relationships/slide" Target="slides/slide586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612" Type="http://schemas.openxmlformats.org/officeDocument/2006/relationships/slide" Target="slides/slide611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556" Type="http://schemas.openxmlformats.org/officeDocument/2006/relationships/slide" Target="slides/slide555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598" Type="http://schemas.openxmlformats.org/officeDocument/2006/relationships/slide" Target="slides/slide597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567" Type="http://schemas.openxmlformats.org/officeDocument/2006/relationships/slide" Target="slides/slide566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notesMaster" Target="notesMasters/notesMaster1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538" Type="http://schemas.openxmlformats.org/officeDocument/2006/relationships/slide" Target="slides/slide537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49" Type="http://schemas.openxmlformats.org/officeDocument/2006/relationships/slide" Target="slides/slide54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16" Type="http://schemas.openxmlformats.org/officeDocument/2006/relationships/viewProps" Target="viewProps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518" Type="http://schemas.openxmlformats.org/officeDocument/2006/relationships/slide" Target="slides/slide517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571" Type="http://schemas.openxmlformats.org/officeDocument/2006/relationships/slide" Target="slides/slide570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529" Type="http://schemas.openxmlformats.org/officeDocument/2006/relationships/slide" Target="slides/slide528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42" Type="http://schemas.openxmlformats.org/officeDocument/2006/relationships/slide" Target="slides/slide441.xml"/><Relationship Id="rId484" Type="http://schemas.openxmlformats.org/officeDocument/2006/relationships/slide" Target="slides/slide483.xml"/><Relationship Id="rId137" Type="http://schemas.openxmlformats.org/officeDocument/2006/relationships/slide" Target="slides/slide136.xml"/><Relationship Id="rId302" Type="http://schemas.openxmlformats.org/officeDocument/2006/relationships/slide" Target="slides/slide301.xml"/><Relationship Id="rId344" Type="http://schemas.openxmlformats.org/officeDocument/2006/relationships/slide" Target="slides/slide343.xml"/><Relationship Id="rId41" Type="http://schemas.openxmlformats.org/officeDocument/2006/relationships/slide" Target="slides/slide40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62" Type="http://schemas.openxmlformats.org/officeDocument/2006/relationships/slide" Target="slides/slide561.xml"/><Relationship Id="rId618" Type="http://schemas.openxmlformats.org/officeDocument/2006/relationships/tableStyles" Target="tableStyles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299" Type="http://schemas.openxmlformats.org/officeDocument/2006/relationships/slide" Target="slides/slide298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444" Type="http://schemas.openxmlformats.org/officeDocument/2006/relationships/slide" Target="slides/slide443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F79285-171D-4D72-B718-A1D73EE836A8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3F16787-AFC8-4FFB-8E3E-6E2849CC55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3104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8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9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0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2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3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4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5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6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7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8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1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2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4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5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6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8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9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0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1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2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3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5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6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7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8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0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1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2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2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3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5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7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8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9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1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2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3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4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6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215233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283646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0169500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780599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376640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8396630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6975585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1091712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5743940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386373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9359393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07985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709979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4977945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0246915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4709678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0169745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544828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43498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9768318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0788706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084057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539478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566776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8186829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802638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430983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0252050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050281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7407806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024873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1792639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467510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72013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5798526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72106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974103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1974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8208885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600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9750762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601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0642355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602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1945083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603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53163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016587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03440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1754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60359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31112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29041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29420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33702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79100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866208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36000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06210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986476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02157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623264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1793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3294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890157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59446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963249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31372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417189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299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725609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901889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658957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969706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778301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645798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4949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377845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983722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946320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78711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431257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837075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2897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4528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255329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5118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54291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010104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25221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787293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301948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224969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834281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56375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588504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885339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76087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12002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957209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185594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7453052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519396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594139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13202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469456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703616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779226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37075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5850014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829814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67770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66517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48247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388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273338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57608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068231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14861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6522127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251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66384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307314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32877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879834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0982319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590048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0862715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498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14462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73246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1301633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49401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169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9826598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28325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4735344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620556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5559226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070929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39779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530792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20820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427132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F16787-AFC8-4FFB-8E3E-6E2849CC558D}" type="slidenum">
              <a:rPr lang="en-US" smtClean="0"/>
              <a:t>517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5360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88501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9878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48962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20182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9593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76225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2674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43550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16826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57996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53544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0641BF-88C2-453D-88E9-D442616992A7}" type="datetimeFigureOut">
              <a:rPr lang="en-US" smtClean="0"/>
              <a:t>10/26/2019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C1AB04E-B9D0-40B7-9318-7F056B924F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068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3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3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3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3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3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3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3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3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3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3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39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0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2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28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2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2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5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5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6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62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8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6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9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4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50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50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7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7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7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7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7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7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7.xml"/></Relationships>
</file>

<file path=ppt/slides/_rels/slide531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7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7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7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5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7.xml"/></Relationships>
</file>

<file path=ppt/slides/_rels/slide5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7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5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.xml"/></Relationships>
</file>

<file path=ppt/slides/_rels/slide5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/Relationships>
</file>

<file path=ppt/slides/_rels/slide5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/Relationships>
</file>

<file path=ppt/slides/_rels/slide5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.xml"/></Relationships>
</file>

<file path=ppt/slides/_rels/slide5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.xml"/></Relationships>
</file>

<file path=ppt/slides/_rels/slide5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/Relationships>
</file>

<file path=ppt/slides/_rels/slide5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.xml"/></Relationships>
</file>

<file path=ppt/slides/_rels/slide5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.xml"/></Relationships>
</file>

<file path=ppt/slides/_rels/slide5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7.xml"/></Relationships>
</file>

<file path=ppt/slides/_rels/slide5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7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7.xml"/></Relationships>
</file>

<file path=ppt/slides/_rels/slide6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7.xml"/></Relationships>
</file>

<file path=ppt/slides/_rels/slide6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.xml"/></Relationships>
</file>

<file path=ppt/slides/_rels/slide6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7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54305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801101" y="-1"/>
            <a:ext cx="3390876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6165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143875" y="-1"/>
            <a:ext cx="40481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1383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854" y="0"/>
            <a:ext cx="358832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1776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3906982" y="222265"/>
            <a:ext cx="3713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06981" y="3237089"/>
            <a:ext cx="3713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06983" y="1667429"/>
            <a:ext cx="3713016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5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9662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3906982" y="222265"/>
            <a:ext cx="3713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06981" y="3237089"/>
            <a:ext cx="3713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06983" y="1667429"/>
            <a:ext cx="3713016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8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7075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3906982" y="222265"/>
            <a:ext cx="3713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06981" y="3237089"/>
            <a:ext cx="3713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06983" y="1667429"/>
            <a:ext cx="3713016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2397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/>
          </p:nvPr>
        </p:nvGraphicFramePr>
        <p:xfrm>
          <a:off x="55417" y="55415"/>
          <a:ext cx="12095018" cy="717486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223165">
                  <a:extLst>
                    <a:ext uri="{9D8B030D-6E8A-4147-A177-3AD203B41FA5}">
                      <a16:colId xmlns:a16="http://schemas.microsoft.com/office/drawing/2014/main" val="3062318053"/>
                    </a:ext>
                  </a:extLst>
                </a:gridCol>
                <a:gridCol w="3740234">
                  <a:extLst>
                    <a:ext uri="{9D8B030D-6E8A-4147-A177-3AD203B41FA5}">
                      <a16:colId xmlns:a16="http://schemas.microsoft.com/office/drawing/2014/main" val="80388829"/>
                    </a:ext>
                  </a:extLst>
                </a:gridCol>
                <a:gridCol w="3131619">
                  <a:extLst>
                    <a:ext uri="{9D8B030D-6E8A-4147-A177-3AD203B41FA5}">
                      <a16:colId xmlns:a16="http://schemas.microsoft.com/office/drawing/2014/main" val="3418644443"/>
                    </a:ext>
                  </a:extLst>
                </a:gridCol>
              </a:tblGrid>
              <a:tr h="1274621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bn-IN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- </a:t>
                      </a: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One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dirty="0" smtClean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</a:t>
                      </a:r>
                      <a:endParaRPr lang="en-US" sz="8000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8000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472730"/>
                  </a:ext>
                </a:extLst>
              </a:tr>
              <a:tr h="108781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2- Two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দুই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164859"/>
                  </a:ext>
                </a:extLst>
              </a:tr>
              <a:tr h="120433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3- Three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তিন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870030"/>
                  </a:ext>
                </a:extLst>
              </a:tr>
              <a:tr h="109919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4- Four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চার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3272169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5- Five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পাঁচ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2832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364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1582"/>
          <a:ext cx="12081165" cy="717486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278584">
                  <a:extLst>
                    <a:ext uri="{9D8B030D-6E8A-4147-A177-3AD203B41FA5}">
                      <a16:colId xmlns:a16="http://schemas.microsoft.com/office/drawing/2014/main" val="2333618249"/>
                    </a:ext>
                  </a:extLst>
                </a:gridCol>
                <a:gridCol w="3674547">
                  <a:extLst>
                    <a:ext uri="{9D8B030D-6E8A-4147-A177-3AD203B41FA5}">
                      <a16:colId xmlns:a16="http://schemas.microsoft.com/office/drawing/2014/main" val="3345891109"/>
                    </a:ext>
                  </a:extLst>
                </a:gridCol>
                <a:gridCol w="3128034">
                  <a:extLst>
                    <a:ext uri="{9D8B030D-6E8A-4147-A177-3AD203B41FA5}">
                      <a16:colId xmlns:a16="http://schemas.microsoft.com/office/drawing/2014/main" val="3196571303"/>
                    </a:ext>
                  </a:extLst>
                </a:gridCol>
              </a:tblGrid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6- Six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6974908"/>
                  </a:ext>
                </a:extLst>
              </a:tr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7- Seven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8294478"/>
                  </a:ext>
                </a:extLst>
              </a:tr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8- Eight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3144554"/>
                  </a:ext>
                </a:extLst>
              </a:tr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9- Nine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2981998"/>
                  </a:ext>
                </a:extLst>
              </a:tr>
              <a:tr h="129821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10- Ten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দশ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টেন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45145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7183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9434946" y="455418"/>
            <a:ext cx="2618508" cy="64773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0870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9270" y="288147"/>
            <a:ext cx="12053454" cy="255454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বড়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3327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500256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511634" y="3237089"/>
            <a:ext cx="2223653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26729" y="1667429"/>
            <a:ext cx="1589805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619999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19999" y="1667429"/>
            <a:ext cx="159327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7628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500256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511634" y="3237089"/>
            <a:ext cx="2223653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26729" y="1667429"/>
            <a:ext cx="1589805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619999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19999" y="1667429"/>
            <a:ext cx="159327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8673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১১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0062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55416"/>
          <a:ext cx="12095019" cy="673331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15893">
                  <a:extLst>
                    <a:ext uri="{9D8B030D-6E8A-4147-A177-3AD203B41FA5}">
                      <a16:colId xmlns:a16="http://schemas.microsoft.com/office/drawing/2014/main" val="2466746010"/>
                    </a:ext>
                  </a:extLst>
                </a:gridCol>
                <a:gridCol w="2907972">
                  <a:extLst>
                    <a:ext uri="{9D8B030D-6E8A-4147-A177-3AD203B41FA5}">
                      <a16:colId xmlns:a16="http://schemas.microsoft.com/office/drawing/2014/main" val="1977683043"/>
                    </a:ext>
                  </a:extLst>
                </a:gridCol>
                <a:gridCol w="3271154">
                  <a:extLst>
                    <a:ext uri="{9D8B030D-6E8A-4147-A177-3AD203B41FA5}">
                      <a16:colId xmlns:a16="http://schemas.microsoft.com/office/drawing/2014/main" val="3717072450"/>
                    </a:ext>
                  </a:extLst>
                </a:gridCol>
              </a:tblGrid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11- Eleven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এগারো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ইলিভেন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111476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12- Twelve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টুয়েল ভ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827273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13- Thirteen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306088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14- Fourteen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চৌদ্দ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টিন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0522324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15- Fifteen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পনেরো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67830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2764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55416"/>
          <a:ext cx="12095020" cy="680637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583384">
                  <a:extLst>
                    <a:ext uri="{9D8B030D-6E8A-4147-A177-3AD203B41FA5}">
                      <a16:colId xmlns:a16="http://schemas.microsoft.com/office/drawing/2014/main" val="2944125794"/>
                    </a:ext>
                  </a:extLst>
                </a:gridCol>
                <a:gridCol w="3380015">
                  <a:extLst>
                    <a:ext uri="{9D8B030D-6E8A-4147-A177-3AD203B41FA5}">
                      <a16:colId xmlns:a16="http://schemas.microsoft.com/office/drawing/2014/main" val="809224414"/>
                    </a:ext>
                  </a:extLst>
                </a:gridCol>
                <a:gridCol w="2306959">
                  <a:extLst>
                    <a:ext uri="{9D8B030D-6E8A-4147-A177-3AD203B41FA5}">
                      <a16:colId xmlns:a16="http://schemas.microsoft.com/office/drawing/2014/main" val="1209241605"/>
                    </a:ext>
                  </a:extLst>
                </a:gridCol>
                <a:gridCol w="824662">
                  <a:extLst>
                    <a:ext uri="{9D8B030D-6E8A-4147-A177-3AD203B41FA5}">
                      <a16:colId xmlns:a16="http://schemas.microsoft.com/office/drawing/2014/main" val="2009404751"/>
                    </a:ext>
                  </a:extLst>
                </a:gridCol>
              </a:tblGrid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16- Sixteen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ষোলো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টিন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3428675"/>
                  </a:ext>
                </a:extLst>
              </a:tr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17- Seventeen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সতেরো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টিন 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6429203"/>
                  </a:ext>
                </a:extLst>
              </a:tr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18- Eighteen 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আঠারো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এইটিন 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60605383"/>
                  </a:ext>
                </a:extLst>
              </a:tr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19- Nineteen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উনিশ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টিন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6641096"/>
                  </a:ext>
                </a:extLst>
              </a:tr>
              <a:tr h="158819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20- Twenty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বিশ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68811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85273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96994"/>
          <a:ext cx="12067310" cy="665627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924990">
                  <a:extLst>
                    <a:ext uri="{9D8B030D-6E8A-4147-A177-3AD203B41FA5}">
                      <a16:colId xmlns:a16="http://schemas.microsoft.com/office/drawing/2014/main" val="2412810341"/>
                    </a:ext>
                  </a:extLst>
                </a:gridCol>
                <a:gridCol w="2017874">
                  <a:extLst>
                    <a:ext uri="{9D8B030D-6E8A-4147-A177-3AD203B41FA5}">
                      <a16:colId xmlns:a16="http://schemas.microsoft.com/office/drawing/2014/main" val="781509203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81088519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817709373"/>
                    </a:ext>
                  </a:extLst>
                </a:gridCol>
              </a:tblGrid>
              <a:tr h="123305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21- Twenty one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একুশ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7210997"/>
                  </a:ext>
                </a:extLst>
              </a:tr>
              <a:tr h="125217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22- Twenty two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বাইশ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3012488"/>
                  </a:ext>
                </a:extLst>
              </a:tr>
              <a:tr h="132671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23- Twenty three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তেইশ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910423"/>
                  </a:ext>
                </a:extLst>
              </a:tr>
              <a:tr h="130232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24- Twenty four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চব্বিশ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924122"/>
                  </a:ext>
                </a:extLst>
              </a:tr>
              <a:tr h="141593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25- Twenty five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33696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310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138546"/>
          <a:ext cx="12053454" cy="652272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786208">
                  <a:extLst>
                    <a:ext uri="{9D8B030D-6E8A-4147-A177-3AD203B41FA5}">
                      <a16:colId xmlns:a16="http://schemas.microsoft.com/office/drawing/2014/main" val="1453254905"/>
                    </a:ext>
                  </a:extLst>
                </a:gridCol>
                <a:gridCol w="2693816">
                  <a:extLst>
                    <a:ext uri="{9D8B030D-6E8A-4147-A177-3AD203B41FA5}">
                      <a16:colId xmlns:a16="http://schemas.microsoft.com/office/drawing/2014/main" val="2344152202"/>
                    </a:ext>
                  </a:extLst>
                </a:gridCol>
                <a:gridCol w="2235698">
                  <a:extLst>
                    <a:ext uri="{9D8B030D-6E8A-4147-A177-3AD203B41FA5}">
                      <a16:colId xmlns:a16="http://schemas.microsoft.com/office/drawing/2014/main" val="4084456002"/>
                    </a:ext>
                  </a:extLst>
                </a:gridCol>
                <a:gridCol w="1337732">
                  <a:extLst>
                    <a:ext uri="{9D8B030D-6E8A-4147-A177-3AD203B41FA5}">
                      <a16:colId xmlns:a16="http://schemas.microsoft.com/office/drawing/2014/main" val="3801691854"/>
                    </a:ext>
                  </a:extLst>
                </a:gridCol>
              </a:tblGrid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26- Twenty six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ছাব্বিশ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028572"/>
                  </a:ext>
                </a:extLst>
              </a:tr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27- Twenty seven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404370"/>
                  </a:ext>
                </a:extLst>
              </a:tr>
              <a:tr h="106116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28- Twenty eight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453173"/>
                  </a:ext>
                </a:extLst>
              </a:tr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29- Twenty nine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8995950"/>
                  </a:ext>
                </a:extLst>
              </a:tr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30- Thirty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5481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9580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86608"/>
          <a:ext cx="12067310" cy="664670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019942">
                  <a:extLst>
                    <a:ext uri="{9D8B030D-6E8A-4147-A177-3AD203B41FA5}">
                      <a16:colId xmlns:a16="http://schemas.microsoft.com/office/drawing/2014/main" val="2466311958"/>
                    </a:ext>
                  </a:extLst>
                </a:gridCol>
                <a:gridCol w="2922922">
                  <a:extLst>
                    <a:ext uri="{9D8B030D-6E8A-4147-A177-3AD203B41FA5}">
                      <a16:colId xmlns:a16="http://schemas.microsoft.com/office/drawing/2014/main" val="760772686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692171865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1979335058"/>
                    </a:ext>
                  </a:extLst>
                </a:gridCol>
              </a:tblGrid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31- Thirty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0402919"/>
                  </a:ext>
                </a:extLst>
              </a:tr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32- Thirty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1282989"/>
                  </a:ext>
                </a:extLst>
              </a:tr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33- Thirty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7548510"/>
                  </a:ext>
                </a:extLst>
              </a:tr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34- Thirty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চৌত্রিশ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4766809"/>
                  </a:ext>
                </a:extLst>
              </a:tr>
              <a:tr h="133698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35- Thirty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পঁয়ত্রিশ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6712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1712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5" y="96984"/>
          <a:ext cx="12053456" cy="660861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50002">
                  <a:extLst>
                    <a:ext uri="{9D8B030D-6E8A-4147-A177-3AD203B41FA5}">
                      <a16:colId xmlns:a16="http://schemas.microsoft.com/office/drawing/2014/main" val="1756645853"/>
                    </a:ext>
                  </a:extLst>
                </a:gridCol>
                <a:gridCol w="2782595">
                  <a:extLst>
                    <a:ext uri="{9D8B030D-6E8A-4147-A177-3AD203B41FA5}">
                      <a16:colId xmlns:a16="http://schemas.microsoft.com/office/drawing/2014/main" val="2489862409"/>
                    </a:ext>
                  </a:extLst>
                </a:gridCol>
                <a:gridCol w="1787688">
                  <a:extLst>
                    <a:ext uri="{9D8B030D-6E8A-4147-A177-3AD203B41FA5}">
                      <a16:colId xmlns:a16="http://schemas.microsoft.com/office/drawing/2014/main" val="1398180402"/>
                    </a:ext>
                  </a:extLst>
                </a:gridCol>
                <a:gridCol w="1333171">
                  <a:extLst>
                    <a:ext uri="{9D8B030D-6E8A-4147-A177-3AD203B41FA5}">
                      <a16:colId xmlns:a16="http://schemas.microsoft.com/office/drawing/2014/main" val="4139560527"/>
                    </a:ext>
                  </a:extLst>
                </a:gridCol>
              </a:tblGrid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36- Thirty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ছত্রিশ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5470690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37- Thirty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সাঁইত্রিশ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302846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38- Thirty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আটত্রিশ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6176660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39- Thirty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নচল্লিশ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946952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40- Forty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চল্লিশ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444179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7161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581898"/>
          <a:ext cx="12095019" cy="588022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57464">
                  <a:extLst>
                    <a:ext uri="{9D8B030D-6E8A-4147-A177-3AD203B41FA5}">
                      <a16:colId xmlns:a16="http://schemas.microsoft.com/office/drawing/2014/main" val="454959959"/>
                    </a:ext>
                  </a:extLst>
                </a:gridCol>
                <a:gridCol w="2805935">
                  <a:extLst>
                    <a:ext uri="{9D8B030D-6E8A-4147-A177-3AD203B41FA5}">
                      <a16:colId xmlns:a16="http://schemas.microsoft.com/office/drawing/2014/main" val="432141349"/>
                    </a:ext>
                  </a:extLst>
                </a:gridCol>
                <a:gridCol w="1793852">
                  <a:extLst>
                    <a:ext uri="{9D8B030D-6E8A-4147-A177-3AD203B41FA5}">
                      <a16:colId xmlns:a16="http://schemas.microsoft.com/office/drawing/2014/main" val="1053373333"/>
                    </a:ext>
                  </a:extLst>
                </a:gridCol>
                <a:gridCol w="1337768">
                  <a:extLst>
                    <a:ext uri="{9D8B030D-6E8A-4147-A177-3AD203B41FA5}">
                      <a16:colId xmlns:a16="http://schemas.microsoft.com/office/drawing/2014/main" val="1620094800"/>
                    </a:ext>
                  </a:extLst>
                </a:gridCol>
              </a:tblGrid>
              <a:tr h="38076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41- Forty one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একচল্লিশ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1389443"/>
                  </a:ext>
                </a:extLst>
              </a:tr>
              <a:tr h="38076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42- Forty two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বিয়াল্লিশ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325935"/>
                  </a:ext>
                </a:extLst>
              </a:tr>
              <a:tr h="35220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43- Forty three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তেতাল্লিশ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9493623"/>
                  </a:ext>
                </a:extLst>
              </a:tr>
              <a:tr h="39028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44- Forty four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চুয়াল্লিশ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635660"/>
                  </a:ext>
                </a:extLst>
              </a:tr>
              <a:tr h="118376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45- Forty five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পঁয়তাল্লিশ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998247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83809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5" y="83131"/>
          <a:ext cx="12081165" cy="678207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29747">
                  <a:extLst>
                    <a:ext uri="{9D8B030D-6E8A-4147-A177-3AD203B41FA5}">
                      <a16:colId xmlns:a16="http://schemas.microsoft.com/office/drawing/2014/main" val="875807907"/>
                    </a:ext>
                  </a:extLst>
                </a:gridCol>
                <a:gridCol w="3172691">
                  <a:extLst>
                    <a:ext uri="{9D8B030D-6E8A-4147-A177-3AD203B41FA5}">
                      <a16:colId xmlns:a16="http://schemas.microsoft.com/office/drawing/2014/main" val="3644050878"/>
                    </a:ext>
                  </a:extLst>
                </a:gridCol>
                <a:gridCol w="1642491">
                  <a:extLst>
                    <a:ext uri="{9D8B030D-6E8A-4147-A177-3AD203B41FA5}">
                      <a16:colId xmlns:a16="http://schemas.microsoft.com/office/drawing/2014/main" val="2910108086"/>
                    </a:ext>
                  </a:extLst>
                </a:gridCol>
                <a:gridCol w="1336236">
                  <a:extLst>
                    <a:ext uri="{9D8B030D-6E8A-4147-A177-3AD203B41FA5}">
                      <a16:colId xmlns:a16="http://schemas.microsoft.com/office/drawing/2014/main" val="4060233835"/>
                    </a:ext>
                  </a:extLst>
                </a:gridCol>
              </a:tblGrid>
              <a:tr h="119148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46- Forty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ছেচল্লিশ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7144505"/>
                  </a:ext>
                </a:extLst>
              </a:tr>
              <a:tr h="1224461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47- Forty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সাতচল্লিশ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9380707"/>
                  </a:ext>
                </a:extLst>
              </a:tr>
              <a:tr h="113274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48- Forty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আটচল্লিশ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971854"/>
                  </a:ext>
                </a:extLst>
              </a:tr>
              <a:tr h="124884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49- Forty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নপঞ্চাশ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9694007"/>
                  </a:ext>
                </a:extLst>
              </a:tr>
              <a:tr h="156389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50- Fifty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পঞ্চাশ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3741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4673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5" y="193964"/>
          <a:ext cx="12067311" cy="652937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02220">
                  <a:extLst>
                    <a:ext uri="{9D8B030D-6E8A-4147-A177-3AD203B41FA5}">
                      <a16:colId xmlns:a16="http://schemas.microsoft.com/office/drawing/2014/main" val="1157736591"/>
                    </a:ext>
                  </a:extLst>
                </a:gridCol>
                <a:gridCol w="2840645">
                  <a:extLst>
                    <a:ext uri="{9D8B030D-6E8A-4147-A177-3AD203B41FA5}">
                      <a16:colId xmlns:a16="http://schemas.microsoft.com/office/drawing/2014/main" val="3988948858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3652677562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651427616"/>
                    </a:ext>
                  </a:extLst>
                </a:gridCol>
              </a:tblGrid>
              <a:tr h="119149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51- Fifty one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3839708"/>
                  </a:ext>
                </a:extLst>
              </a:tr>
              <a:tr h="121061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52- Fifty two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বাহান্ন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103268"/>
                  </a:ext>
                </a:extLst>
              </a:tr>
              <a:tr h="120202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53- Fifty three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তিপ্পান্ন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82566"/>
                  </a:ext>
                </a:extLst>
              </a:tr>
              <a:tr h="130786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54- Fifty four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চুয়ান্ন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132853"/>
                  </a:ext>
                </a:extLst>
              </a:tr>
              <a:tr h="130786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55- Fifty five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পঞ্চান্ন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399653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4800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6" y="138546"/>
          <a:ext cx="12025745" cy="662967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02037">
                  <a:extLst>
                    <a:ext uri="{9D8B030D-6E8A-4147-A177-3AD203B41FA5}">
                      <a16:colId xmlns:a16="http://schemas.microsoft.com/office/drawing/2014/main" val="4202932978"/>
                    </a:ext>
                  </a:extLst>
                </a:gridCol>
                <a:gridCol w="3010024">
                  <a:extLst>
                    <a:ext uri="{9D8B030D-6E8A-4147-A177-3AD203B41FA5}">
                      <a16:colId xmlns:a16="http://schemas.microsoft.com/office/drawing/2014/main" val="2986017857"/>
                    </a:ext>
                  </a:extLst>
                </a:gridCol>
                <a:gridCol w="1783578">
                  <a:extLst>
                    <a:ext uri="{9D8B030D-6E8A-4147-A177-3AD203B41FA5}">
                      <a16:colId xmlns:a16="http://schemas.microsoft.com/office/drawing/2014/main" val="3455800859"/>
                    </a:ext>
                  </a:extLst>
                </a:gridCol>
                <a:gridCol w="1330106">
                  <a:extLst>
                    <a:ext uri="{9D8B030D-6E8A-4147-A177-3AD203B41FA5}">
                      <a16:colId xmlns:a16="http://schemas.microsoft.com/office/drawing/2014/main" val="1229576352"/>
                    </a:ext>
                  </a:extLst>
                </a:gridCol>
              </a:tblGrid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56- Fifty six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ছাপ্পান্ন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873449"/>
                  </a:ext>
                </a:extLst>
              </a:tr>
              <a:tr h="129401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57- Fifty seven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0716362"/>
                  </a:ext>
                </a:extLst>
              </a:tr>
              <a:tr h="131618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58- Fifty eight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691407"/>
                  </a:ext>
                </a:extLst>
              </a:tr>
              <a:tr h="120534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59- Fifty nine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নষাট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2552210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60- Sixty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ষাট 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41533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4983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0363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124690"/>
          <a:ext cx="12067310" cy="665738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622270">
                  <a:extLst>
                    <a:ext uri="{9D8B030D-6E8A-4147-A177-3AD203B41FA5}">
                      <a16:colId xmlns:a16="http://schemas.microsoft.com/office/drawing/2014/main" val="1275945225"/>
                    </a:ext>
                  </a:extLst>
                </a:gridCol>
                <a:gridCol w="3320594">
                  <a:extLst>
                    <a:ext uri="{9D8B030D-6E8A-4147-A177-3AD203B41FA5}">
                      <a16:colId xmlns:a16="http://schemas.microsoft.com/office/drawing/2014/main" val="341613816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1332093213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1317839469"/>
                    </a:ext>
                  </a:extLst>
                </a:gridCol>
              </a:tblGrid>
              <a:tr h="116378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61- Sixty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5761844"/>
                  </a:ext>
                </a:extLst>
              </a:tr>
              <a:tr h="119675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62- Sixty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7993090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63- Sixty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9756726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64- Sixty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চৌষট্টি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1550069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65- Sixty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পঁয়ষট্টি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70145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3259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9" y="55421"/>
          <a:ext cx="12067310" cy="673331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832763">
                  <a:extLst>
                    <a:ext uri="{9D8B030D-6E8A-4147-A177-3AD203B41FA5}">
                      <a16:colId xmlns:a16="http://schemas.microsoft.com/office/drawing/2014/main" val="2872743948"/>
                    </a:ext>
                  </a:extLst>
                </a:gridCol>
                <a:gridCol w="3110101">
                  <a:extLst>
                    <a:ext uri="{9D8B030D-6E8A-4147-A177-3AD203B41FA5}">
                      <a16:colId xmlns:a16="http://schemas.microsoft.com/office/drawing/2014/main" val="239671182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2657581162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2023999243"/>
                    </a:ext>
                  </a:extLst>
                </a:gridCol>
              </a:tblGrid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66- Sixty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ছেষট্টি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2151783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67- Sixty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811240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68- Sixty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520077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69- Sixty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 smtClean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 smtClean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নসত্তর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290166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70- Seventy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62460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09492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9" y="55421"/>
          <a:ext cx="12067310" cy="673331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832763">
                  <a:extLst>
                    <a:ext uri="{9D8B030D-6E8A-4147-A177-3AD203B41FA5}">
                      <a16:colId xmlns:a16="http://schemas.microsoft.com/office/drawing/2014/main" val="2113745533"/>
                    </a:ext>
                  </a:extLst>
                </a:gridCol>
                <a:gridCol w="3110101">
                  <a:extLst>
                    <a:ext uri="{9D8B030D-6E8A-4147-A177-3AD203B41FA5}">
                      <a16:colId xmlns:a16="http://schemas.microsoft.com/office/drawing/2014/main" val="3340161266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96316855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56430730"/>
                    </a:ext>
                  </a:extLst>
                </a:gridCol>
              </a:tblGrid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71- Seventy one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0605474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72- Seventy two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বাহাত্তর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352770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73- Seventy three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4137687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74- Seventy four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188813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75- Seventy five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92319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4098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9" y="152406"/>
          <a:ext cx="12011892" cy="652272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37562">
                  <a:extLst>
                    <a:ext uri="{9D8B030D-6E8A-4147-A177-3AD203B41FA5}">
                      <a16:colId xmlns:a16="http://schemas.microsoft.com/office/drawing/2014/main" val="2540779040"/>
                    </a:ext>
                  </a:extLst>
                </a:gridCol>
                <a:gridCol w="2764233">
                  <a:extLst>
                    <a:ext uri="{9D8B030D-6E8A-4147-A177-3AD203B41FA5}">
                      <a16:colId xmlns:a16="http://schemas.microsoft.com/office/drawing/2014/main" val="801344897"/>
                    </a:ext>
                  </a:extLst>
                </a:gridCol>
                <a:gridCol w="1781523">
                  <a:extLst>
                    <a:ext uri="{9D8B030D-6E8A-4147-A177-3AD203B41FA5}">
                      <a16:colId xmlns:a16="http://schemas.microsoft.com/office/drawing/2014/main" val="3337085077"/>
                    </a:ext>
                  </a:extLst>
                </a:gridCol>
                <a:gridCol w="1328574">
                  <a:extLst>
                    <a:ext uri="{9D8B030D-6E8A-4147-A177-3AD203B41FA5}">
                      <a16:colId xmlns:a16="http://schemas.microsoft.com/office/drawing/2014/main" val="4245226161"/>
                    </a:ext>
                  </a:extLst>
                </a:gridCol>
              </a:tblGrid>
              <a:tr h="77585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76- Seventy six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ছিয়াত্তর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0258395"/>
                  </a:ext>
                </a:extLst>
              </a:tr>
              <a:tr h="85898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77- Seventy seven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2859791"/>
                  </a:ext>
                </a:extLst>
              </a:tr>
              <a:tr h="83127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78- Seventy eight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4944252"/>
                  </a:ext>
                </a:extLst>
              </a:tr>
              <a:tr h="78970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79- Seventy nine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নআশি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602152"/>
                  </a:ext>
                </a:extLst>
              </a:tr>
              <a:tr h="73513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80- Eighty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4992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3939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4" y="55417"/>
          <a:ext cx="12067310" cy="682353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054435">
                  <a:extLst>
                    <a:ext uri="{9D8B030D-6E8A-4147-A177-3AD203B41FA5}">
                      <a16:colId xmlns:a16="http://schemas.microsoft.com/office/drawing/2014/main" val="2646853150"/>
                    </a:ext>
                  </a:extLst>
                </a:gridCol>
                <a:gridCol w="2888429">
                  <a:extLst>
                    <a:ext uri="{9D8B030D-6E8A-4147-A177-3AD203B41FA5}">
                      <a16:colId xmlns:a16="http://schemas.microsoft.com/office/drawing/2014/main" val="1927196197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256136207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714208340"/>
                    </a:ext>
                  </a:extLst>
                </a:gridCol>
              </a:tblGrid>
              <a:tr h="56421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81- Eighty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275285"/>
                  </a:ext>
                </a:extLst>
              </a:tr>
              <a:tr h="68230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82- Eighty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বিরাশি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5495857"/>
                  </a:ext>
                </a:extLst>
              </a:tr>
              <a:tr h="51173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83- Eighty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তিরাশি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8120308"/>
                  </a:ext>
                </a:extLst>
              </a:tr>
              <a:tr h="47409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84- Eighty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চুরাশি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7592764"/>
                  </a:ext>
                </a:extLst>
              </a:tr>
              <a:tr h="160535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85- Eighty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32573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31613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4" y="96986"/>
          <a:ext cx="12053456" cy="671771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248399">
                  <a:extLst>
                    <a:ext uri="{9D8B030D-6E8A-4147-A177-3AD203B41FA5}">
                      <a16:colId xmlns:a16="http://schemas.microsoft.com/office/drawing/2014/main" val="3557736688"/>
                    </a:ext>
                  </a:extLst>
                </a:gridCol>
                <a:gridCol w="2826327">
                  <a:extLst>
                    <a:ext uri="{9D8B030D-6E8A-4147-A177-3AD203B41FA5}">
                      <a16:colId xmlns:a16="http://schemas.microsoft.com/office/drawing/2014/main" val="1309236814"/>
                    </a:ext>
                  </a:extLst>
                </a:gridCol>
                <a:gridCol w="1645559">
                  <a:extLst>
                    <a:ext uri="{9D8B030D-6E8A-4147-A177-3AD203B41FA5}">
                      <a16:colId xmlns:a16="http://schemas.microsoft.com/office/drawing/2014/main" val="4252681040"/>
                    </a:ext>
                  </a:extLst>
                </a:gridCol>
                <a:gridCol w="1333171">
                  <a:extLst>
                    <a:ext uri="{9D8B030D-6E8A-4147-A177-3AD203B41FA5}">
                      <a16:colId xmlns:a16="http://schemas.microsoft.com/office/drawing/2014/main" val="2753853782"/>
                    </a:ext>
                  </a:extLst>
                </a:gridCol>
              </a:tblGrid>
              <a:tr h="62345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86- Eighty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ছিয়াশি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513109"/>
                  </a:ext>
                </a:extLst>
              </a:tr>
              <a:tr h="62345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87- Eighty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765162"/>
                  </a:ext>
                </a:extLst>
              </a:tr>
              <a:tr h="5680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88- Eighty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6736953"/>
                  </a:ext>
                </a:extLst>
              </a:tr>
              <a:tr h="49876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89- Eighty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ননব্বই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3265817"/>
                  </a:ext>
                </a:extLst>
              </a:tr>
              <a:tr h="149954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90- Ninety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নব্বই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524156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0038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9" y="41567"/>
          <a:ext cx="12081165" cy="676101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220690">
                  <a:extLst>
                    <a:ext uri="{9D8B030D-6E8A-4147-A177-3AD203B41FA5}">
                      <a16:colId xmlns:a16="http://schemas.microsoft.com/office/drawing/2014/main" val="2079965957"/>
                    </a:ext>
                  </a:extLst>
                </a:gridCol>
                <a:gridCol w="2732442">
                  <a:extLst>
                    <a:ext uri="{9D8B030D-6E8A-4147-A177-3AD203B41FA5}">
                      <a16:colId xmlns:a16="http://schemas.microsoft.com/office/drawing/2014/main" val="3541611705"/>
                    </a:ext>
                  </a:extLst>
                </a:gridCol>
                <a:gridCol w="1791797">
                  <a:extLst>
                    <a:ext uri="{9D8B030D-6E8A-4147-A177-3AD203B41FA5}">
                      <a16:colId xmlns:a16="http://schemas.microsoft.com/office/drawing/2014/main" val="1266912430"/>
                    </a:ext>
                  </a:extLst>
                </a:gridCol>
                <a:gridCol w="1336236">
                  <a:extLst>
                    <a:ext uri="{9D8B030D-6E8A-4147-A177-3AD203B41FA5}">
                      <a16:colId xmlns:a16="http://schemas.microsoft.com/office/drawing/2014/main" val="4021773734"/>
                    </a:ext>
                  </a:extLst>
                </a:gridCol>
              </a:tblGrid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91- Ninety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7299897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92- Ninety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1241055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93- Ninety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1358232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94- Ninety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1429952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95- Ninety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2758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7886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5" y="69270"/>
          <a:ext cx="12053456" cy="674716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91093">
                  <a:extLst>
                    <a:ext uri="{9D8B030D-6E8A-4147-A177-3AD203B41FA5}">
                      <a16:colId xmlns:a16="http://schemas.microsoft.com/office/drawing/2014/main" val="2241789206"/>
                    </a:ext>
                  </a:extLst>
                </a:gridCol>
                <a:gridCol w="2741504">
                  <a:extLst>
                    <a:ext uri="{9D8B030D-6E8A-4147-A177-3AD203B41FA5}">
                      <a16:colId xmlns:a16="http://schemas.microsoft.com/office/drawing/2014/main" val="2973567576"/>
                    </a:ext>
                  </a:extLst>
                </a:gridCol>
                <a:gridCol w="1787688">
                  <a:extLst>
                    <a:ext uri="{9D8B030D-6E8A-4147-A177-3AD203B41FA5}">
                      <a16:colId xmlns:a16="http://schemas.microsoft.com/office/drawing/2014/main" val="1311804182"/>
                    </a:ext>
                  </a:extLst>
                </a:gridCol>
                <a:gridCol w="1333171">
                  <a:extLst>
                    <a:ext uri="{9D8B030D-6E8A-4147-A177-3AD203B41FA5}">
                      <a16:colId xmlns:a16="http://schemas.microsoft.com/office/drawing/2014/main" val="3113066735"/>
                    </a:ext>
                  </a:extLst>
                </a:gridCol>
              </a:tblGrid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96- Ninety six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ছিয়ানব্বই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475327"/>
                  </a:ext>
                </a:extLst>
              </a:tr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97- Ninety seven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9679035"/>
                  </a:ext>
                </a:extLst>
              </a:tr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98- Ninety eight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8819238"/>
                  </a:ext>
                </a:extLst>
              </a:tr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99- Ninety nine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নিরানব্বই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3604310"/>
                  </a:ext>
                </a:extLst>
              </a:tr>
              <a:tr h="135286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100- One hundred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একশত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 হান ড্রেড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669650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438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9434946" y="455418"/>
            <a:ext cx="2618508" cy="64773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0980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1298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9870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চল্লিশ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8760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ঊনসত্তর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1510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2191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8551" y="0"/>
            <a:ext cx="9421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0825" y="1648698"/>
            <a:ext cx="8728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1১2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8566" y="803568"/>
            <a:ext cx="9082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11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8544" y="5763491"/>
            <a:ext cx="9421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2399" y="2466115"/>
            <a:ext cx="9282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1১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6253" y="3269682"/>
            <a:ext cx="8174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8541" y="4073249"/>
            <a:ext cx="84513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2394" y="4890671"/>
            <a:ext cx="9282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46912" y="-1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19187" y="164869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80783" y="803567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46905" y="576349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60761" y="2466114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74614" y="326968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চৌদ্দ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46903" y="4073248"/>
            <a:ext cx="37276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0756" y="4890670"/>
            <a:ext cx="37137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1918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96983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0833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1১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0831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6975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0831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4684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6973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0826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066809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80659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80657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6801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657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94510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66799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080652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5402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235527" y="-13850"/>
            <a:ext cx="30895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90952" y="85898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90950" y="167641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77094" y="247997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90950" y="322811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৩৭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04803" y="403168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7092" y="483525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90945" y="565267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48706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62556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62554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648698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62554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76407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ঊনচল্লিশ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48696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62549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3332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2" y="87283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6250" y="1690261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6250" y="3241966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149939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63789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163787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ছেচল্লিশ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149931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ঊনপঞ্চাশ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163787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77640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149929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163782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8751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124690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8540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8538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4682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8538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2391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4680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8533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74633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88483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ঊনষাট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8481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274625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88481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2334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74623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288476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4546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0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41566" y="5"/>
            <a:ext cx="30895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6991" y="87284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6989" y="169026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133" y="24938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6989" y="324197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0842" y="404553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131" y="484910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96984" y="566652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08373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ঊনসত্তর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2223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22221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08365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22221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36074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08363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22216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443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6252" y="87283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0" y="1690261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১৮৪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6250" y="3241966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74633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88483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88481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74625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88481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02334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74623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88476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2356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চৌদ্দ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9743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96975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0825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0823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6967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0823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4676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6965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২০০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0818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২০৫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71607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85457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385455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71599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385455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99308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71597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385450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080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10827" y="5"/>
            <a:ext cx="30895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6252" y="87284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6250" y="169026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2394" y="24938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250" y="324197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80103" y="404553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2392" y="484910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88482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02332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2330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88474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02330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16183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88472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02325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2596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6252" y="872839"/>
            <a:ext cx="37137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৩৮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0" y="1690261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৪৮৩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৫৮৪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6250" y="3241966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৬৮৫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৭৮৬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৮৮৯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96300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510150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510148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96292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10148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4001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496290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0143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5211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9434946" y="455418"/>
            <a:ext cx="2618508" cy="64773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306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52393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6243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6241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385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6241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80094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2383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6236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62555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76405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76403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62547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76403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690256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662545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76398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199" y="573579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43344" y="491837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-13865" y="49170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-15" y="573451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4312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3" grpId="0" animBg="1"/>
      <p:bldP spid="26" grpId="0" animBg="1"/>
      <p:bldP spid="27" grpId="0" animBg="1"/>
      <p:bldP spid="28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9270" y="288147"/>
            <a:ext cx="12053454" cy="255454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একঘর নিয়ে </a:t>
            </a:r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5867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7873278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73279" y="3250944"/>
            <a:ext cx="423948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endParaRPr lang="en-US" sz="8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73278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993021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993019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83257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4683257" y="234444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83257" y="3251000"/>
            <a:ext cx="3190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45030" y="1681278"/>
            <a:ext cx="363737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1045031" y="234440"/>
            <a:ext cx="363737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45030" y="3251451"/>
            <a:ext cx="3637368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হাজার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6637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7844702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44703" y="3250944"/>
            <a:ext cx="423948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 </a:t>
            </a:r>
            <a:endParaRPr lang="en-US" sz="8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44702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964445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964443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54681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4654681" y="234444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54681" y="3251000"/>
            <a:ext cx="3190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16454" y="1681278"/>
            <a:ext cx="363737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1016455" y="234440"/>
            <a:ext cx="363737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6454" y="3251451"/>
            <a:ext cx="3637368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হাজার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535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9352" y="5"/>
            <a:ext cx="33535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04063" y="872844"/>
            <a:ext cx="37553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93959" y="169026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7" y="24938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4063" y="3241971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21669" y="404553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93958" y="484910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07811" y="566652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62559" y="2"/>
            <a:ext cx="31449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76410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676408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62552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76408" y="3241968"/>
            <a:ext cx="36021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90261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62550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676403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71054" y="12471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845" y="12342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512614" y="92828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55405" y="92699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498757" y="177341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1548" y="177212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498757" y="250771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41548" y="250642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498757" y="331128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1548" y="330999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40317" y="412870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83108" y="412741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498756" y="493224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41547" y="493096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512607" y="569425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55398" y="56929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807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6252" y="872839"/>
            <a:ext cx="37137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১৩৮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0" y="1690261"/>
            <a:ext cx="40593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১৪৮৩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১৫৮৪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6250" y="3241966"/>
            <a:ext cx="40593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১৬৮৫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১৭৮৬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১৮৮৯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২৯৯১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31830" y="2"/>
            <a:ext cx="38931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745681" y="872841"/>
            <a:ext cx="48906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745679" y="1690263"/>
            <a:ext cx="43641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31823" y="2493830"/>
            <a:ext cx="52647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5679" y="3241968"/>
            <a:ext cx="50153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759532" y="4045535"/>
            <a:ext cx="54309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1821" y="4849102"/>
            <a:ext cx="502919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45674" y="5666524"/>
            <a:ext cx="48906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71047" y="4159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3838" y="4030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71047" y="90057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3838" y="8992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471047" y="174571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3838" y="174442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457192" y="256313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-17" y="256184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57192" y="331127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-17" y="330999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484902" y="407327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7693" y="407199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457192" y="491839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-17" y="491710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84902" y="572196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27693" y="572068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853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7873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24689" y="3"/>
            <a:ext cx="34359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২৯৯২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0830" y="872842"/>
            <a:ext cx="37692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৩৯৯৩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0103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৪৯৯৪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392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৫৯৯৫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8538" y="3241969"/>
            <a:ext cx="37692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৬৯৯৬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391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৭৯৯৯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4680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৮০০০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8533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৯০০৫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76411" y="2"/>
            <a:ext cx="6622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বিরানব্বই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90261" y="872841"/>
            <a:ext cx="68164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90259" y="1690263"/>
            <a:ext cx="70103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76403" y="2493830"/>
            <a:ext cx="71212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90259" y="3241968"/>
            <a:ext cx="80079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04112" y="4045535"/>
            <a:ext cx="76892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676401" y="4849102"/>
            <a:ext cx="71212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90254" y="5666524"/>
            <a:ext cx="80079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57192" y="6930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-17" y="6802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471047" y="94214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13838" y="94085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484902" y="174570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7693" y="174442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71047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3838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498757" y="331127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41548" y="330998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71047" y="412869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13838" y="412740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484902" y="4918395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7693" y="491711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484902" y="5735825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7693" y="573454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258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0792687" y="570576"/>
            <a:ext cx="1330037" cy="417418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16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9270" y="288147"/>
            <a:ext cx="12053454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72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অযুত-হাজার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বড়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5430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8750251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750252" y="2292561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 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750251" y="1262561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417219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417218" y="1262558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41614" y="1262558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241614" y="246348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41614" y="2292609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80077" y="1262556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3380078" y="246345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18899" y="2292996"/>
            <a:ext cx="5721609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8899" y="1262551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18899" y="246340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0014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8750251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750252" y="2292561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ছাপ্পান্ন 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750251" y="1262561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417219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417218" y="1262558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41614" y="1262558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241614" y="246348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41614" y="2292609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80077" y="1262556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3380078" y="246345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18899" y="2292996"/>
            <a:ext cx="5721609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তেইশ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8899" y="1262551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18899" y="246340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0854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১১০১৮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50481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064331" y="872841"/>
            <a:ext cx="7703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064329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050473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64329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চৌদ্দ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78182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050471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64324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06579" y="11087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49370" y="10958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665011" y="96985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07802" y="9685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20436" y="178726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63227" y="178598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789712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332503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692722" y="329742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235513" y="329613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34289" y="410099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277080" y="409970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34291" y="493224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77082" y="493096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78869" y="573581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21660" y="573452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0408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২৪১১১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814958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828808" y="872841"/>
            <a:ext cx="7703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28806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814950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828806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842659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14948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828801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06581" y="5545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49372" y="5416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0433" y="94214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63224" y="94085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20437" y="177341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63228" y="177213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817415" y="256313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304788" y="2561845"/>
            <a:ext cx="512620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75851" y="326972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318642" y="326843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61996" y="408713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304787" y="408584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803559" y="490455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63224" y="4903265"/>
            <a:ext cx="540327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720437" y="572196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63228" y="572068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6952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3য়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শ্রেণির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বইয়ের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-৫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-৪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৬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3255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6981" y="288147"/>
            <a:ext cx="11984178" cy="315471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199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অঙ্কে লেখ-</a:t>
            </a:r>
            <a:endParaRPr lang="en-US" sz="199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8632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0775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2168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6090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4601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9601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304698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96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একঘর নিয়ে </a:t>
            </a:r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ছোট হা</a:t>
            </a:r>
            <a:r>
              <a:rPr lang="en-US" sz="9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জার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96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8942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304620" y="1119190"/>
            <a:ext cx="28516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0" y="2780566"/>
            <a:ext cx="28484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4204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304620" y="1119190"/>
            <a:ext cx="28516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0" y="2780566"/>
            <a:ext cx="28484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623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304620" y="1119190"/>
            <a:ext cx="28516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0" y="2780566"/>
            <a:ext cx="28484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1646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  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bn-IN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বড়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1613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1" y="2780566"/>
            <a:ext cx="149138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305261" y="1119576"/>
            <a:ext cx="14931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305261" y="288147"/>
            <a:ext cx="285094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5804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7373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সতেরো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7117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436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একুশ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5313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1460362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3য়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শ্রেণির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বইয়ের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-৫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5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৬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4577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622539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99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স্থানীয়মান</a:t>
            </a:r>
            <a:r>
              <a:rPr lang="en-US" sz="199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-</a:t>
            </a:r>
            <a:endParaRPr lang="en-US" sz="199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706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5514" y="-221672"/>
            <a:ext cx="115645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    </a:t>
            </a:r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অংকগুলির স্থানীয় মান লিখ- 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" name="Elbow Connector 3"/>
          <p:cNvCxnSpPr/>
          <p:nvPr/>
        </p:nvCxnSpPr>
        <p:spPr>
          <a:xfrm>
            <a:off x="3246517" y="706716"/>
            <a:ext cx="1777666" cy="902730"/>
          </a:xfrm>
          <a:prstGeom prst="bentConnector3">
            <a:avLst>
              <a:gd name="adj1" fmla="val 2540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lbow Connector 13"/>
          <p:cNvCxnSpPr/>
          <p:nvPr/>
        </p:nvCxnSpPr>
        <p:spPr>
          <a:xfrm>
            <a:off x="2783115" y="706716"/>
            <a:ext cx="2199504" cy="1555474"/>
          </a:xfrm>
          <a:prstGeom prst="bentConnector3">
            <a:avLst>
              <a:gd name="adj1" fmla="val 1744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lbow Connector 22"/>
          <p:cNvCxnSpPr/>
          <p:nvPr/>
        </p:nvCxnSpPr>
        <p:spPr>
          <a:xfrm>
            <a:off x="2456533" y="706716"/>
            <a:ext cx="2526085" cy="2249882"/>
          </a:xfrm>
          <a:prstGeom prst="bentConnector3">
            <a:avLst>
              <a:gd name="adj1" fmla="val -171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23"/>
          <p:cNvCxnSpPr/>
          <p:nvPr/>
        </p:nvCxnSpPr>
        <p:spPr>
          <a:xfrm>
            <a:off x="1980016" y="706716"/>
            <a:ext cx="2988747" cy="2888738"/>
          </a:xfrm>
          <a:prstGeom prst="bentConnector3">
            <a:avLst>
              <a:gd name="adj1" fmla="val 1283"/>
            </a:avLst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lbow Connector 30"/>
          <p:cNvCxnSpPr/>
          <p:nvPr/>
        </p:nvCxnSpPr>
        <p:spPr>
          <a:xfrm rot="16200000" flipH="1">
            <a:off x="1429813" y="848130"/>
            <a:ext cx="3708143" cy="3369757"/>
          </a:xfrm>
          <a:prstGeom prst="bentConnector3">
            <a:avLst>
              <a:gd name="adj1" fmla="val 9906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40"/>
          <p:cNvCxnSpPr/>
          <p:nvPr/>
        </p:nvCxnSpPr>
        <p:spPr>
          <a:xfrm rot="16200000" flipH="1">
            <a:off x="892525" y="935808"/>
            <a:ext cx="4360886" cy="3791597"/>
          </a:xfrm>
          <a:prstGeom prst="bentConnector3">
            <a:avLst>
              <a:gd name="adj1" fmla="val 99044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45"/>
          <p:cNvCxnSpPr/>
          <p:nvPr/>
        </p:nvCxnSpPr>
        <p:spPr>
          <a:xfrm rot="16200000" flipH="1">
            <a:off x="331864" y="1055602"/>
            <a:ext cx="5013631" cy="4204748"/>
          </a:xfrm>
          <a:prstGeom prst="bentConnector3">
            <a:avLst>
              <a:gd name="adj1" fmla="val 99307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lbow Connector 50"/>
          <p:cNvCxnSpPr/>
          <p:nvPr/>
        </p:nvCxnSpPr>
        <p:spPr>
          <a:xfrm rot="16200000" flipH="1">
            <a:off x="-224184" y="1221707"/>
            <a:ext cx="5721926" cy="4580836"/>
          </a:xfrm>
          <a:prstGeom prst="bentConnector3">
            <a:avLst>
              <a:gd name="adj1" fmla="val 99272"/>
            </a:avLst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8115002" y="101138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114999" y="166202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115005" y="234529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1০০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115002" y="2995289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৫০০০</a:t>
            </a:r>
            <a:endParaRPr lang="en-US" sz="72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111964" y="375459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২০০০০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105488" y="434981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6০০০০০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107224" y="501922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1০০০০০০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8116313" y="572464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৭০০০০০০০</a:t>
            </a:r>
            <a:endParaRPr lang="en-US" sz="72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966982" y="1020909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en-US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966979" y="1671549"/>
            <a:ext cx="26053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966985" y="2354814"/>
            <a:ext cx="263131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966982" y="3004813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4978232" y="3706963"/>
            <a:ext cx="26200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971756" y="4359335"/>
            <a:ext cx="262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973492" y="5000169"/>
            <a:ext cx="25988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896853" y="5748452"/>
            <a:ext cx="24754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8" name="TextBox 50"/>
          <p:cNvSpPr txBox="1"/>
          <p:nvPr/>
        </p:nvSpPr>
        <p:spPr>
          <a:xfrm>
            <a:off x="7353212" y="9020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9" name="TextBox 50"/>
          <p:cNvSpPr txBox="1"/>
          <p:nvPr/>
        </p:nvSpPr>
        <p:spPr>
          <a:xfrm>
            <a:off x="7353210" y="1538470"/>
            <a:ext cx="902450" cy="132343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0" name="TextBox 50"/>
          <p:cNvSpPr txBox="1"/>
          <p:nvPr/>
        </p:nvSpPr>
        <p:spPr>
          <a:xfrm>
            <a:off x="7353210" y="2246351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50"/>
          <p:cNvSpPr txBox="1"/>
          <p:nvPr/>
        </p:nvSpPr>
        <p:spPr>
          <a:xfrm>
            <a:off x="7353208" y="2881933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50"/>
          <p:cNvSpPr txBox="1"/>
          <p:nvPr/>
        </p:nvSpPr>
        <p:spPr>
          <a:xfrm>
            <a:off x="7353207" y="3647395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50"/>
          <p:cNvSpPr txBox="1"/>
          <p:nvPr/>
        </p:nvSpPr>
        <p:spPr>
          <a:xfrm>
            <a:off x="7353205" y="42691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50"/>
          <p:cNvSpPr txBox="1"/>
          <p:nvPr/>
        </p:nvSpPr>
        <p:spPr>
          <a:xfrm>
            <a:off x="7353205" y="4919847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5" name="TextBox 50"/>
          <p:cNvSpPr txBox="1"/>
          <p:nvPr/>
        </p:nvSpPr>
        <p:spPr>
          <a:xfrm>
            <a:off x="7353203" y="5628168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9460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000"/>
                            </p:stCondLst>
                            <p:childTnLst>
                              <p:par>
                                <p:cTn id="8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000"/>
                            </p:stCondLst>
                            <p:childTnLst>
                              <p:par>
                                <p:cTn id="120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8000"/>
                            </p:stCondLst>
                            <p:childTnLst>
                              <p:par>
                                <p:cTn id="1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000"/>
                            </p:stCondLst>
                            <p:childTnLst>
                              <p:par>
                                <p:cTn id="152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8000"/>
                            </p:stCondLst>
                            <p:childTnLst>
                              <p:par>
                                <p:cTn id="1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000"/>
                            </p:stCondLst>
                            <p:childTnLst>
                              <p:par>
                                <p:cTn id="1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2000"/>
                            </p:stCondLst>
                            <p:childTnLst>
                              <p:par>
                                <p:cTn id="18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8000"/>
                            </p:stCondLst>
                            <p:childTnLst>
                              <p:par>
                                <p:cTn id="1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000"/>
                            </p:stCondLst>
                            <p:childTnLst>
                              <p:par>
                                <p:cTn id="2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1000"/>
                            </p:stCondLst>
                            <p:childTnLst>
                              <p:par>
                                <p:cTn id="2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000"/>
                            </p:stCondLst>
                            <p:childTnLst>
                              <p:par>
                                <p:cTn id="24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8000"/>
                            </p:stCondLst>
                            <p:childTnLst>
                              <p:par>
                                <p:cTn id="2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8" grpId="0"/>
      <p:bldP spid="39" grpId="0"/>
      <p:bldP spid="40" grpId="0"/>
      <p:bldP spid="42" grpId="0"/>
      <p:bldP spid="43" grpId="0"/>
      <p:bldP spid="44" grpId="0"/>
      <p:bldP spid="45" grpId="0"/>
      <p:bldP spid="47" grpId="0"/>
      <p:bldP spid="48" grpId="0"/>
      <p:bldP spid="49" grpId="0"/>
      <p:bldP spid="50" grpId="0"/>
      <p:bldP spid="52" grpId="0"/>
      <p:bldP spid="53" grpId="0"/>
      <p:bldP spid="54" grpId="0"/>
      <p:bldP spid="55" grpId="0"/>
      <p:bldP spid="56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5926" y="-221672"/>
            <a:ext cx="115645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    </a:t>
            </a:r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অংকগুলির স্থানীয় মান লিখ- 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" name="Elbow Connector 3"/>
          <p:cNvCxnSpPr/>
          <p:nvPr/>
        </p:nvCxnSpPr>
        <p:spPr>
          <a:xfrm>
            <a:off x="3246517" y="706716"/>
            <a:ext cx="1777666" cy="902730"/>
          </a:xfrm>
          <a:prstGeom prst="bentConnector3">
            <a:avLst>
              <a:gd name="adj1" fmla="val 2540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lbow Connector 13"/>
          <p:cNvCxnSpPr/>
          <p:nvPr/>
        </p:nvCxnSpPr>
        <p:spPr>
          <a:xfrm>
            <a:off x="2783115" y="706716"/>
            <a:ext cx="2199504" cy="1555474"/>
          </a:xfrm>
          <a:prstGeom prst="bentConnector3">
            <a:avLst>
              <a:gd name="adj1" fmla="val 1744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lbow Connector 22"/>
          <p:cNvCxnSpPr/>
          <p:nvPr/>
        </p:nvCxnSpPr>
        <p:spPr>
          <a:xfrm>
            <a:off x="2456533" y="706716"/>
            <a:ext cx="2526085" cy="2249882"/>
          </a:xfrm>
          <a:prstGeom prst="bentConnector3">
            <a:avLst>
              <a:gd name="adj1" fmla="val -171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23"/>
          <p:cNvCxnSpPr/>
          <p:nvPr/>
        </p:nvCxnSpPr>
        <p:spPr>
          <a:xfrm>
            <a:off x="1980016" y="706716"/>
            <a:ext cx="2988747" cy="2888738"/>
          </a:xfrm>
          <a:prstGeom prst="bentConnector3">
            <a:avLst>
              <a:gd name="adj1" fmla="val 1283"/>
            </a:avLst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lbow Connector 30"/>
          <p:cNvCxnSpPr/>
          <p:nvPr/>
        </p:nvCxnSpPr>
        <p:spPr>
          <a:xfrm rot="16200000" flipH="1">
            <a:off x="1429813" y="848130"/>
            <a:ext cx="3708143" cy="3369757"/>
          </a:xfrm>
          <a:prstGeom prst="bentConnector3">
            <a:avLst>
              <a:gd name="adj1" fmla="val 9906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40"/>
          <p:cNvCxnSpPr/>
          <p:nvPr/>
        </p:nvCxnSpPr>
        <p:spPr>
          <a:xfrm rot="16200000" flipH="1">
            <a:off x="892525" y="935808"/>
            <a:ext cx="4360886" cy="3791597"/>
          </a:xfrm>
          <a:prstGeom prst="bentConnector3">
            <a:avLst>
              <a:gd name="adj1" fmla="val 99044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45"/>
          <p:cNvCxnSpPr/>
          <p:nvPr/>
        </p:nvCxnSpPr>
        <p:spPr>
          <a:xfrm rot="16200000" flipH="1">
            <a:off x="331864" y="1055602"/>
            <a:ext cx="5013631" cy="4204748"/>
          </a:xfrm>
          <a:prstGeom prst="bentConnector3">
            <a:avLst>
              <a:gd name="adj1" fmla="val 99307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lbow Connector 50"/>
          <p:cNvCxnSpPr/>
          <p:nvPr/>
        </p:nvCxnSpPr>
        <p:spPr>
          <a:xfrm rot="16200000" flipH="1">
            <a:off x="-224184" y="1221707"/>
            <a:ext cx="5721926" cy="4580836"/>
          </a:xfrm>
          <a:prstGeom prst="bentConnector3">
            <a:avLst>
              <a:gd name="adj1" fmla="val 99272"/>
            </a:avLst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8115002" y="101138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114999" y="166202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115005" y="234529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115002" y="2995289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৫০০০</a:t>
            </a:r>
            <a:endParaRPr lang="en-US" sz="72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111964" y="375459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২০০০০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105488" y="434981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6০০০০০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107224" y="501922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8116313" y="572464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৫০০০০০০০</a:t>
            </a:r>
            <a:endParaRPr lang="en-US" sz="72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966982" y="1020909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en-US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966979" y="1671549"/>
            <a:ext cx="26053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966985" y="2354814"/>
            <a:ext cx="263131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966982" y="3004813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4978232" y="3706963"/>
            <a:ext cx="26200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971756" y="4359335"/>
            <a:ext cx="262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973492" y="5000169"/>
            <a:ext cx="25988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896853" y="5748452"/>
            <a:ext cx="24754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8" name="TextBox 50"/>
          <p:cNvSpPr txBox="1"/>
          <p:nvPr/>
        </p:nvSpPr>
        <p:spPr>
          <a:xfrm>
            <a:off x="7353212" y="9020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9" name="TextBox 50"/>
          <p:cNvSpPr txBox="1"/>
          <p:nvPr/>
        </p:nvSpPr>
        <p:spPr>
          <a:xfrm>
            <a:off x="7353210" y="1538470"/>
            <a:ext cx="902450" cy="132343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0" name="TextBox 50"/>
          <p:cNvSpPr txBox="1"/>
          <p:nvPr/>
        </p:nvSpPr>
        <p:spPr>
          <a:xfrm>
            <a:off x="7353210" y="2246351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50"/>
          <p:cNvSpPr txBox="1"/>
          <p:nvPr/>
        </p:nvSpPr>
        <p:spPr>
          <a:xfrm>
            <a:off x="7353208" y="2881933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50"/>
          <p:cNvSpPr txBox="1"/>
          <p:nvPr/>
        </p:nvSpPr>
        <p:spPr>
          <a:xfrm>
            <a:off x="7353207" y="3647395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50"/>
          <p:cNvSpPr txBox="1"/>
          <p:nvPr/>
        </p:nvSpPr>
        <p:spPr>
          <a:xfrm>
            <a:off x="7353205" y="42691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50"/>
          <p:cNvSpPr txBox="1"/>
          <p:nvPr/>
        </p:nvSpPr>
        <p:spPr>
          <a:xfrm>
            <a:off x="7353205" y="4919847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5" name="TextBox 50"/>
          <p:cNvSpPr txBox="1"/>
          <p:nvPr/>
        </p:nvSpPr>
        <p:spPr>
          <a:xfrm>
            <a:off x="7353203" y="5628168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4164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000"/>
                            </p:stCondLst>
                            <p:childTnLst>
                              <p:par>
                                <p:cTn id="8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000"/>
                            </p:stCondLst>
                            <p:childTnLst>
                              <p:par>
                                <p:cTn id="120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8000"/>
                            </p:stCondLst>
                            <p:childTnLst>
                              <p:par>
                                <p:cTn id="1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000"/>
                            </p:stCondLst>
                            <p:childTnLst>
                              <p:par>
                                <p:cTn id="152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8000"/>
                            </p:stCondLst>
                            <p:childTnLst>
                              <p:par>
                                <p:cTn id="1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000"/>
                            </p:stCondLst>
                            <p:childTnLst>
                              <p:par>
                                <p:cTn id="1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2000"/>
                            </p:stCondLst>
                            <p:childTnLst>
                              <p:par>
                                <p:cTn id="18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8000"/>
                            </p:stCondLst>
                            <p:childTnLst>
                              <p:par>
                                <p:cTn id="1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000"/>
                            </p:stCondLst>
                            <p:childTnLst>
                              <p:par>
                                <p:cTn id="2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1000"/>
                            </p:stCondLst>
                            <p:childTnLst>
                              <p:par>
                                <p:cTn id="2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000"/>
                            </p:stCondLst>
                            <p:childTnLst>
                              <p:par>
                                <p:cTn id="24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8000"/>
                            </p:stCondLst>
                            <p:childTnLst>
                              <p:par>
                                <p:cTn id="2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8" grpId="0"/>
      <p:bldP spid="39" grpId="0"/>
      <p:bldP spid="40" grpId="0"/>
      <p:bldP spid="42" grpId="0"/>
      <p:bldP spid="43" grpId="0"/>
      <p:bldP spid="44" grpId="0"/>
      <p:bldP spid="45" grpId="0"/>
      <p:bldP spid="47" grpId="0"/>
      <p:bldP spid="48" grpId="0"/>
      <p:bldP spid="49" grpId="0"/>
      <p:bldP spid="50" grpId="0"/>
      <p:bldP spid="52" grpId="0"/>
      <p:bldP spid="53" grpId="0"/>
      <p:bldP spid="54" grpId="0"/>
      <p:bldP spid="55" grpId="0"/>
      <p:bldP spid="56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8782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646036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ঠারো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385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2373"/>
            <a:ext cx="1219569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bn-IN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,পৃষ্ঠা-১০,স্থানীয় মান 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380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421" y="1291599"/>
            <a:ext cx="1219569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bn-IN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,পৃষ্ঠা-১৩,সংখ্যার তুলনা</a:t>
            </a:r>
          </a:p>
        </p:txBody>
      </p:sp>
    </p:spTree>
    <p:extLst>
      <p:ext uri="{BB962C8B-B14F-4D97-AF65-F5344CB8AC3E}">
        <p14:creationId xmlns:p14="http://schemas.microsoft.com/office/powerpoint/2010/main" val="3399208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/>
          <p:cNvCxnSpPr/>
          <p:nvPr/>
        </p:nvCxnSpPr>
        <p:spPr>
          <a:xfrm>
            <a:off x="803564" y="263234"/>
            <a:ext cx="651163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803559" y="471054"/>
            <a:ext cx="651163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817418" y="1302323"/>
            <a:ext cx="651163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817413" y="1496288"/>
            <a:ext cx="651163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H="1">
            <a:off x="1122219" y="4765952"/>
            <a:ext cx="152400" cy="789712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V="1">
            <a:off x="817418" y="2424534"/>
            <a:ext cx="706583" cy="374076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872838" y="2798610"/>
            <a:ext cx="692728" cy="30480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914413" y="3699151"/>
            <a:ext cx="692728" cy="30480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V="1">
            <a:off x="886699" y="3976244"/>
            <a:ext cx="706583" cy="374076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V="1">
            <a:off x="858998" y="4821368"/>
            <a:ext cx="706583" cy="374076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914418" y="5195444"/>
            <a:ext cx="692728" cy="30480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900572" y="5971291"/>
            <a:ext cx="692728" cy="304807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V="1">
            <a:off x="872858" y="6248384"/>
            <a:ext cx="706583" cy="374076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1136072" y="5902027"/>
            <a:ext cx="152400" cy="789712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1838918" y="-179912"/>
            <a:ext cx="1998791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সমান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 flipH="1">
            <a:off x="1066797" y="1025238"/>
            <a:ext cx="152400" cy="789712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1811207" y="873037"/>
            <a:ext cx="3024029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72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সমান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72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922041" y="4530636"/>
            <a:ext cx="7748432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 বা ছোট নয়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880477" y="5694418"/>
            <a:ext cx="7027996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বৃহত্তর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</a:t>
            </a:r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 বা বড় নয়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72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825058" y="2106088"/>
            <a:ext cx="5600978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ক্ষুদ্রতর, বা ছোট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866618" y="3422274"/>
            <a:ext cx="5351600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বৃহত্তর, বা বড় </a:t>
            </a:r>
            <a:endParaRPr lang="en-US" sz="72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6120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3906982" y="222265"/>
            <a:ext cx="3713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06981" y="3237089"/>
            <a:ext cx="3713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06983" y="1667429"/>
            <a:ext cx="3713016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5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703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3906982" y="222265"/>
            <a:ext cx="3713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06981" y="3237089"/>
            <a:ext cx="3713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06983" y="1667429"/>
            <a:ext cx="3713016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8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7878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3906982" y="222265"/>
            <a:ext cx="3713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06981" y="3237089"/>
            <a:ext cx="3713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06983" y="1667429"/>
            <a:ext cx="3713016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285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/>
          </p:nvPr>
        </p:nvGraphicFramePr>
        <p:xfrm>
          <a:off x="55417" y="55415"/>
          <a:ext cx="12095018" cy="717486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223165">
                  <a:extLst>
                    <a:ext uri="{9D8B030D-6E8A-4147-A177-3AD203B41FA5}">
                      <a16:colId xmlns:a16="http://schemas.microsoft.com/office/drawing/2014/main" val="3062318053"/>
                    </a:ext>
                  </a:extLst>
                </a:gridCol>
                <a:gridCol w="3740234">
                  <a:extLst>
                    <a:ext uri="{9D8B030D-6E8A-4147-A177-3AD203B41FA5}">
                      <a16:colId xmlns:a16="http://schemas.microsoft.com/office/drawing/2014/main" val="80388829"/>
                    </a:ext>
                  </a:extLst>
                </a:gridCol>
                <a:gridCol w="3131619">
                  <a:extLst>
                    <a:ext uri="{9D8B030D-6E8A-4147-A177-3AD203B41FA5}">
                      <a16:colId xmlns:a16="http://schemas.microsoft.com/office/drawing/2014/main" val="3418644443"/>
                    </a:ext>
                  </a:extLst>
                </a:gridCol>
              </a:tblGrid>
              <a:tr h="1274621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bn-IN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- </a:t>
                      </a: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One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dirty="0" smtClean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</a:t>
                      </a:r>
                      <a:endParaRPr lang="en-US" sz="8000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8000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472730"/>
                  </a:ext>
                </a:extLst>
              </a:tr>
              <a:tr h="108781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2- Two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দুই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164859"/>
                  </a:ext>
                </a:extLst>
              </a:tr>
              <a:tr h="120433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3- Three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তিন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870030"/>
                  </a:ext>
                </a:extLst>
              </a:tr>
              <a:tr h="109919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4- Four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চার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3272169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5- Five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পাঁচ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2832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0395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1582"/>
          <a:ext cx="12081165" cy="717486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278584">
                  <a:extLst>
                    <a:ext uri="{9D8B030D-6E8A-4147-A177-3AD203B41FA5}">
                      <a16:colId xmlns:a16="http://schemas.microsoft.com/office/drawing/2014/main" val="2333618249"/>
                    </a:ext>
                  </a:extLst>
                </a:gridCol>
                <a:gridCol w="3674547">
                  <a:extLst>
                    <a:ext uri="{9D8B030D-6E8A-4147-A177-3AD203B41FA5}">
                      <a16:colId xmlns:a16="http://schemas.microsoft.com/office/drawing/2014/main" val="3345891109"/>
                    </a:ext>
                  </a:extLst>
                </a:gridCol>
                <a:gridCol w="3128034">
                  <a:extLst>
                    <a:ext uri="{9D8B030D-6E8A-4147-A177-3AD203B41FA5}">
                      <a16:colId xmlns:a16="http://schemas.microsoft.com/office/drawing/2014/main" val="3196571303"/>
                    </a:ext>
                  </a:extLst>
                </a:gridCol>
              </a:tblGrid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6- Six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6974908"/>
                  </a:ext>
                </a:extLst>
              </a:tr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7- Seven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8294478"/>
                  </a:ext>
                </a:extLst>
              </a:tr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8- Eight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3144554"/>
                  </a:ext>
                </a:extLst>
              </a:tr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9- Nine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2981998"/>
                  </a:ext>
                </a:extLst>
              </a:tr>
              <a:tr h="129821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10- Ten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দশ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টেন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45145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4687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9434946" y="455418"/>
            <a:ext cx="2618508" cy="64773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2011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9270" y="288147"/>
            <a:ext cx="12053454" cy="255454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একটি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7068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১৯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3856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500256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511634" y="3237089"/>
            <a:ext cx="2223653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26729" y="1667429"/>
            <a:ext cx="1589805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619999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19999" y="1667429"/>
            <a:ext cx="159327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4473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500256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511634" y="3237089"/>
            <a:ext cx="2223653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26729" y="1667429"/>
            <a:ext cx="1589805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619999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19999" y="1667429"/>
            <a:ext cx="159327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5740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55416"/>
          <a:ext cx="12095019" cy="673331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15893">
                  <a:extLst>
                    <a:ext uri="{9D8B030D-6E8A-4147-A177-3AD203B41FA5}">
                      <a16:colId xmlns:a16="http://schemas.microsoft.com/office/drawing/2014/main" val="2466746010"/>
                    </a:ext>
                  </a:extLst>
                </a:gridCol>
                <a:gridCol w="2907972">
                  <a:extLst>
                    <a:ext uri="{9D8B030D-6E8A-4147-A177-3AD203B41FA5}">
                      <a16:colId xmlns:a16="http://schemas.microsoft.com/office/drawing/2014/main" val="1977683043"/>
                    </a:ext>
                  </a:extLst>
                </a:gridCol>
                <a:gridCol w="3271154">
                  <a:extLst>
                    <a:ext uri="{9D8B030D-6E8A-4147-A177-3AD203B41FA5}">
                      <a16:colId xmlns:a16="http://schemas.microsoft.com/office/drawing/2014/main" val="3717072450"/>
                    </a:ext>
                  </a:extLst>
                </a:gridCol>
              </a:tblGrid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11- Eleven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এগারো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ইলিভেন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111476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12- Twelve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টুয়েল ভ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827273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13- Thirteen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306088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14- Fourteen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চৌদ্দ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টিন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0522324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15- Fifteen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পনেরো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67830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2219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55416"/>
          <a:ext cx="12095020" cy="680637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583384">
                  <a:extLst>
                    <a:ext uri="{9D8B030D-6E8A-4147-A177-3AD203B41FA5}">
                      <a16:colId xmlns:a16="http://schemas.microsoft.com/office/drawing/2014/main" val="2944125794"/>
                    </a:ext>
                  </a:extLst>
                </a:gridCol>
                <a:gridCol w="3380015">
                  <a:extLst>
                    <a:ext uri="{9D8B030D-6E8A-4147-A177-3AD203B41FA5}">
                      <a16:colId xmlns:a16="http://schemas.microsoft.com/office/drawing/2014/main" val="809224414"/>
                    </a:ext>
                  </a:extLst>
                </a:gridCol>
                <a:gridCol w="2306959">
                  <a:extLst>
                    <a:ext uri="{9D8B030D-6E8A-4147-A177-3AD203B41FA5}">
                      <a16:colId xmlns:a16="http://schemas.microsoft.com/office/drawing/2014/main" val="1209241605"/>
                    </a:ext>
                  </a:extLst>
                </a:gridCol>
                <a:gridCol w="824662">
                  <a:extLst>
                    <a:ext uri="{9D8B030D-6E8A-4147-A177-3AD203B41FA5}">
                      <a16:colId xmlns:a16="http://schemas.microsoft.com/office/drawing/2014/main" val="2009404751"/>
                    </a:ext>
                  </a:extLst>
                </a:gridCol>
              </a:tblGrid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16- Sixteen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ষোলো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টিন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3428675"/>
                  </a:ext>
                </a:extLst>
              </a:tr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17- Seventeen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সতেরো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টিন 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6429203"/>
                  </a:ext>
                </a:extLst>
              </a:tr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18- Eighteen 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আঠারো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এইটিন 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60605383"/>
                  </a:ext>
                </a:extLst>
              </a:tr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19- Nineteen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উনিশ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টিন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6641096"/>
                  </a:ext>
                </a:extLst>
              </a:tr>
              <a:tr h="158819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20- Twenty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বিশ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68811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0825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96994"/>
          <a:ext cx="12067310" cy="665627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924990">
                  <a:extLst>
                    <a:ext uri="{9D8B030D-6E8A-4147-A177-3AD203B41FA5}">
                      <a16:colId xmlns:a16="http://schemas.microsoft.com/office/drawing/2014/main" val="2412810341"/>
                    </a:ext>
                  </a:extLst>
                </a:gridCol>
                <a:gridCol w="2017874">
                  <a:extLst>
                    <a:ext uri="{9D8B030D-6E8A-4147-A177-3AD203B41FA5}">
                      <a16:colId xmlns:a16="http://schemas.microsoft.com/office/drawing/2014/main" val="781509203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81088519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817709373"/>
                    </a:ext>
                  </a:extLst>
                </a:gridCol>
              </a:tblGrid>
              <a:tr h="123305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21- Twenty one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একুশ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7210997"/>
                  </a:ext>
                </a:extLst>
              </a:tr>
              <a:tr h="125217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22- Twenty two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বাইশ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3012488"/>
                  </a:ext>
                </a:extLst>
              </a:tr>
              <a:tr h="132671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23- Twenty three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তেইশ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910423"/>
                  </a:ext>
                </a:extLst>
              </a:tr>
              <a:tr h="130232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24- Twenty four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চব্বিশ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924122"/>
                  </a:ext>
                </a:extLst>
              </a:tr>
              <a:tr h="141593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25- Twenty five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33696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5738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138546"/>
          <a:ext cx="12053454" cy="652272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786208">
                  <a:extLst>
                    <a:ext uri="{9D8B030D-6E8A-4147-A177-3AD203B41FA5}">
                      <a16:colId xmlns:a16="http://schemas.microsoft.com/office/drawing/2014/main" val="1453254905"/>
                    </a:ext>
                  </a:extLst>
                </a:gridCol>
                <a:gridCol w="2693816">
                  <a:extLst>
                    <a:ext uri="{9D8B030D-6E8A-4147-A177-3AD203B41FA5}">
                      <a16:colId xmlns:a16="http://schemas.microsoft.com/office/drawing/2014/main" val="2344152202"/>
                    </a:ext>
                  </a:extLst>
                </a:gridCol>
                <a:gridCol w="2235698">
                  <a:extLst>
                    <a:ext uri="{9D8B030D-6E8A-4147-A177-3AD203B41FA5}">
                      <a16:colId xmlns:a16="http://schemas.microsoft.com/office/drawing/2014/main" val="4084456002"/>
                    </a:ext>
                  </a:extLst>
                </a:gridCol>
                <a:gridCol w="1337732">
                  <a:extLst>
                    <a:ext uri="{9D8B030D-6E8A-4147-A177-3AD203B41FA5}">
                      <a16:colId xmlns:a16="http://schemas.microsoft.com/office/drawing/2014/main" val="3801691854"/>
                    </a:ext>
                  </a:extLst>
                </a:gridCol>
              </a:tblGrid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26- Twenty six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ছাব্বিশ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028572"/>
                  </a:ext>
                </a:extLst>
              </a:tr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27- Twenty seven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404370"/>
                  </a:ext>
                </a:extLst>
              </a:tr>
              <a:tr h="106116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28- Twenty eight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453173"/>
                  </a:ext>
                </a:extLst>
              </a:tr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29- Twenty nine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8995950"/>
                  </a:ext>
                </a:extLst>
              </a:tr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30- Thirty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5481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94974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86608"/>
          <a:ext cx="12067310" cy="664670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019942">
                  <a:extLst>
                    <a:ext uri="{9D8B030D-6E8A-4147-A177-3AD203B41FA5}">
                      <a16:colId xmlns:a16="http://schemas.microsoft.com/office/drawing/2014/main" val="2466311958"/>
                    </a:ext>
                  </a:extLst>
                </a:gridCol>
                <a:gridCol w="2922922">
                  <a:extLst>
                    <a:ext uri="{9D8B030D-6E8A-4147-A177-3AD203B41FA5}">
                      <a16:colId xmlns:a16="http://schemas.microsoft.com/office/drawing/2014/main" val="760772686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692171865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1979335058"/>
                    </a:ext>
                  </a:extLst>
                </a:gridCol>
              </a:tblGrid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31- Thirty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0402919"/>
                  </a:ext>
                </a:extLst>
              </a:tr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32- Thirty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1282989"/>
                  </a:ext>
                </a:extLst>
              </a:tr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33- Thirty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7548510"/>
                  </a:ext>
                </a:extLst>
              </a:tr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34- Thirty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চৌত্রিশ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4766809"/>
                  </a:ext>
                </a:extLst>
              </a:tr>
              <a:tr h="133698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35- Thirty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পঁয়ত্রিশ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6712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0938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5" y="96984"/>
          <a:ext cx="12053456" cy="660861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50002">
                  <a:extLst>
                    <a:ext uri="{9D8B030D-6E8A-4147-A177-3AD203B41FA5}">
                      <a16:colId xmlns:a16="http://schemas.microsoft.com/office/drawing/2014/main" val="1756645853"/>
                    </a:ext>
                  </a:extLst>
                </a:gridCol>
                <a:gridCol w="2782595">
                  <a:extLst>
                    <a:ext uri="{9D8B030D-6E8A-4147-A177-3AD203B41FA5}">
                      <a16:colId xmlns:a16="http://schemas.microsoft.com/office/drawing/2014/main" val="2489862409"/>
                    </a:ext>
                  </a:extLst>
                </a:gridCol>
                <a:gridCol w="1787688">
                  <a:extLst>
                    <a:ext uri="{9D8B030D-6E8A-4147-A177-3AD203B41FA5}">
                      <a16:colId xmlns:a16="http://schemas.microsoft.com/office/drawing/2014/main" val="1398180402"/>
                    </a:ext>
                  </a:extLst>
                </a:gridCol>
                <a:gridCol w="1333171">
                  <a:extLst>
                    <a:ext uri="{9D8B030D-6E8A-4147-A177-3AD203B41FA5}">
                      <a16:colId xmlns:a16="http://schemas.microsoft.com/office/drawing/2014/main" val="4139560527"/>
                    </a:ext>
                  </a:extLst>
                </a:gridCol>
              </a:tblGrid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36- Thirty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ছত্রিশ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5470690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37- Thirty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সাঁইত্রিশ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302846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38- Thirty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আটত্রিশ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6176660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39- Thirty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নচল্লিশ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946952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40- Forty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চল্লিশ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444179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8162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581898"/>
          <a:ext cx="12095019" cy="588022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57464">
                  <a:extLst>
                    <a:ext uri="{9D8B030D-6E8A-4147-A177-3AD203B41FA5}">
                      <a16:colId xmlns:a16="http://schemas.microsoft.com/office/drawing/2014/main" val="454959959"/>
                    </a:ext>
                  </a:extLst>
                </a:gridCol>
                <a:gridCol w="2805935">
                  <a:extLst>
                    <a:ext uri="{9D8B030D-6E8A-4147-A177-3AD203B41FA5}">
                      <a16:colId xmlns:a16="http://schemas.microsoft.com/office/drawing/2014/main" val="432141349"/>
                    </a:ext>
                  </a:extLst>
                </a:gridCol>
                <a:gridCol w="1793852">
                  <a:extLst>
                    <a:ext uri="{9D8B030D-6E8A-4147-A177-3AD203B41FA5}">
                      <a16:colId xmlns:a16="http://schemas.microsoft.com/office/drawing/2014/main" val="1053373333"/>
                    </a:ext>
                  </a:extLst>
                </a:gridCol>
                <a:gridCol w="1337768">
                  <a:extLst>
                    <a:ext uri="{9D8B030D-6E8A-4147-A177-3AD203B41FA5}">
                      <a16:colId xmlns:a16="http://schemas.microsoft.com/office/drawing/2014/main" val="1620094800"/>
                    </a:ext>
                  </a:extLst>
                </a:gridCol>
              </a:tblGrid>
              <a:tr h="38076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41- Forty one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একচল্লিশ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1389443"/>
                  </a:ext>
                </a:extLst>
              </a:tr>
              <a:tr h="38076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42- Forty two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বিয়াল্লিশ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325935"/>
                  </a:ext>
                </a:extLst>
              </a:tr>
              <a:tr h="35220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43- Forty three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তেতাল্লিশ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9493623"/>
                  </a:ext>
                </a:extLst>
              </a:tr>
              <a:tr h="39028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44- Forty four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চুয়াল্লিশ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635660"/>
                  </a:ext>
                </a:extLst>
              </a:tr>
              <a:tr h="118376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45- Forty five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পঁয়তাল্লিশ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998247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7334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5" y="83131"/>
          <a:ext cx="12081165" cy="678207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29747">
                  <a:extLst>
                    <a:ext uri="{9D8B030D-6E8A-4147-A177-3AD203B41FA5}">
                      <a16:colId xmlns:a16="http://schemas.microsoft.com/office/drawing/2014/main" val="875807907"/>
                    </a:ext>
                  </a:extLst>
                </a:gridCol>
                <a:gridCol w="3172691">
                  <a:extLst>
                    <a:ext uri="{9D8B030D-6E8A-4147-A177-3AD203B41FA5}">
                      <a16:colId xmlns:a16="http://schemas.microsoft.com/office/drawing/2014/main" val="3644050878"/>
                    </a:ext>
                  </a:extLst>
                </a:gridCol>
                <a:gridCol w="1642491">
                  <a:extLst>
                    <a:ext uri="{9D8B030D-6E8A-4147-A177-3AD203B41FA5}">
                      <a16:colId xmlns:a16="http://schemas.microsoft.com/office/drawing/2014/main" val="2910108086"/>
                    </a:ext>
                  </a:extLst>
                </a:gridCol>
                <a:gridCol w="1336236">
                  <a:extLst>
                    <a:ext uri="{9D8B030D-6E8A-4147-A177-3AD203B41FA5}">
                      <a16:colId xmlns:a16="http://schemas.microsoft.com/office/drawing/2014/main" val="4060233835"/>
                    </a:ext>
                  </a:extLst>
                </a:gridCol>
              </a:tblGrid>
              <a:tr h="119148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46- Forty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ছেচল্লিশ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7144505"/>
                  </a:ext>
                </a:extLst>
              </a:tr>
              <a:tr h="1224461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47- Forty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সাতচল্লিশ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9380707"/>
                  </a:ext>
                </a:extLst>
              </a:tr>
              <a:tr h="113274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48- Forty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আটচল্লিশ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971854"/>
                  </a:ext>
                </a:extLst>
              </a:tr>
              <a:tr h="124884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49- Forty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নপঞ্চাশ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9694007"/>
                  </a:ext>
                </a:extLst>
              </a:tr>
              <a:tr h="156389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50- Fifty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পঞ্চাশ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3741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3155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54305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801101" y="-1"/>
            <a:ext cx="3390876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2084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বিশ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87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5" y="193964"/>
          <a:ext cx="12067311" cy="652937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02220">
                  <a:extLst>
                    <a:ext uri="{9D8B030D-6E8A-4147-A177-3AD203B41FA5}">
                      <a16:colId xmlns:a16="http://schemas.microsoft.com/office/drawing/2014/main" val="1157736591"/>
                    </a:ext>
                  </a:extLst>
                </a:gridCol>
                <a:gridCol w="2840645">
                  <a:extLst>
                    <a:ext uri="{9D8B030D-6E8A-4147-A177-3AD203B41FA5}">
                      <a16:colId xmlns:a16="http://schemas.microsoft.com/office/drawing/2014/main" val="3988948858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3652677562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651427616"/>
                    </a:ext>
                  </a:extLst>
                </a:gridCol>
              </a:tblGrid>
              <a:tr h="119149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51- Fifty one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3839708"/>
                  </a:ext>
                </a:extLst>
              </a:tr>
              <a:tr h="121061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52- Fifty two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বাহান্ন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103268"/>
                  </a:ext>
                </a:extLst>
              </a:tr>
              <a:tr h="120202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53- Fifty three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তিপ্পান্ন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82566"/>
                  </a:ext>
                </a:extLst>
              </a:tr>
              <a:tr h="130786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54- Fifty four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চুয়ান্ন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132853"/>
                  </a:ext>
                </a:extLst>
              </a:tr>
              <a:tr h="130786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55- Fifty five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পঞ্চান্ন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399653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54342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6" y="138546"/>
          <a:ext cx="12025745" cy="662967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02037">
                  <a:extLst>
                    <a:ext uri="{9D8B030D-6E8A-4147-A177-3AD203B41FA5}">
                      <a16:colId xmlns:a16="http://schemas.microsoft.com/office/drawing/2014/main" val="4202932978"/>
                    </a:ext>
                  </a:extLst>
                </a:gridCol>
                <a:gridCol w="3010024">
                  <a:extLst>
                    <a:ext uri="{9D8B030D-6E8A-4147-A177-3AD203B41FA5}">
                      <a16:colId xmlns:a16="http://schemas.microsoft.com/office/drawing/2014/main" val="2986017857"/>
                    </a:ext>
                  </a:extLst>
                </a:gridCol>
                <a:gridCol w="1783578">
                  <a:extLst>
                    <a:ext uri="{9D8B030D-6E8A-4147-A177-3AD203B41FA5}">
                      <a16:colId xmlns:a16="http://schemas.microsoft.com/office/drawing/2014/main" val="3455800859"/>
                    </a:ext>
                  </a:extLst>
                </a:gridCol>
                <a:gridCol w="1330106">
                  <a:extLst>
                    <a:ext uri="{9D8B030D-6E8A-4147-A177-3AD203B41FA5}">
                      <a16:colId xmlns:a16="http://schemas.microsoft.com/office/drawing/2014/main" val="1229576352"/>
                    </a:ext>
                  </a:extLst>
                </a:gridCol>
              </a:tblGrid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56- Fifty six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ছাপ্পান্ন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873449"/>
                  </a:ext>
                </a:extLst>
              </a:tr>
              <a:tr h="129401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57- Fifty seven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0716362"/>
                  </a:ext>
                </a:extLst>
              </a:tr>
              <a:tr h="131618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58- Fifty eight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691407"/>
                  </a:ext>
                </a:extLst>
              </a:tr>
              <a:tr h="120534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59- Fifty nine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নষাট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2552210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60- Sixty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ষাট 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41533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43396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124690"/>
          <a:ext cx="12067310" cy="665738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622270">
                  <a:extLst>
                    <a:ext uri="{9D8B030D-6E8A-4147-A177-3AD203B41FA5}">
                      <a16:colId xmlns:a16="http://schemas.microsoft.com/office/drawing/2014/main" val="1275945225"/>
                    </a:ext>
                  </a:extLst>
                </a:gridCol>
                <a:gridCol w="3320594">
                  <a:extLst>
                    <a:ext uri="{9D8B030D-6E8A-4147-A177-3AD203B41FA5}">
                      <a16:colId xmlns:a16="http://schemas.microsoft.com/office/drawing/2014/main" val="341613816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1332093213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1317839469"/>
                    </a:ext>
                  </a:extLst>
                </a:gridCol>
              </a:tblGrid>
              <a:tr h="116378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61- Sixty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5761844"/>
                  </a:ext>
                </a:extLst>
              </a:tr>
              <a:tr h="119675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62- Sixty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7993090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63- Sixty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9756726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64- Sixty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চৌষট্টি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1550069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65- Sixty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পঁয়ষট্টি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70145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6485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9" y="55421"/>
          <a:ext cx="12067310" cy="673331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832763">
                  <a:extLst>
                    <a:ext uri="{9D8B030D-6E8A-4147-A177-3AD203B41FA5}">
                      <a16:colId xmlns:a16="http://schemas.microsoft.com/office/drawing/2014/main" val="2872743948"/>
                    </a:ext>
                  </a:extLst>
                </a:gridCol>
                <a:gridCol w="3110101">
                  <a:extLst>
                    <a:ext uri="{9D8B030D-6E8A-4147-A177-3AD203B41FA5}">
                      <a16:colId xmlns:a16="http://schemas.microsoft.com/office/drawing/2014/main" val="239671182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2657581162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2023999243"/>
                    </a:ext>
                  </a:extLst>
                </a:gridCol>
              </a:tblGrid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66- Sixty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ছেষট্টি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2151783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67- Sixty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811240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68- Sixty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520077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69- Sixty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 smtClean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 smtClean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নসত্তর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290166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70- Seventy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62460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2654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9" y="55421"/>
          <a:ext cx="12067310" cy="673331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832763">
                  <a:extLst>
                    <a:ext uri="{9D8B030D-6E8A-4147-A177-3AD203B41FA5}">
                      <a16:colId xmlns:a16="http://schemas.microsoft.com/office/drawing/2014/main" val="2113745533"/>
                    </a:ext>
                  </a:extLst>
                </a:gridCol>
                <a:gridCol w="3110101">
                  <a:extLst>
                    <a:ext uri="{9D8B030D-6E8A-4147-A177-3AD203B41FA5}">
                      <a16:colId xmlns:a16="http://schemas.microsoft.com/office/drawing/2014/main" val="3340161266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96316855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56430730"/>
                    </a:ext>
                  </a:extLst>
                </a:gridCol>
              </a:tblGrid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71- Seventy one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0605474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72- Seventy two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বাহাত্তর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352770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73- Seventy three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4137687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74- Seventy four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188813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75- Seventy five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92319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4263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9" y="152406"/>
          <a:ext cx="12011892" cy="652272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37562">
                  <a:extLst>
                    <a:ext uri="{9D8B030D-6E8A-4147-A177-3AD203B41FA5}">
                      <a16:colId xmlns:a16="http://schemas.microsoft.com/office/drawing/2014/main" val="2540779040"/>
                    </a:ext>
                  </a:extLst>
                </a:gridCol>
                <a:gridCol w="2764233">
                  <a:extLst>
                    <a:ext uri="{9D8B030D-6E8A-4147-A177-3AD203B41FA5}">
                      <a16:colId xmlns:a16="http://schemas.microsoft.com/office/drawing/2014/main" val="801344897"/>
                    </a:ext>
                  </a:extLst>
                </a:gridCol>
                <a:gridCol w="1781523">
                  <a:extLst>
                    <a:ext uri="{9D8B030D-6E8A-4147-A177-3AD203B41FA5}">
                      <a16:colId xmlns:a16="http://schemas.microsoft.com/office/drawing/2014/main" val="3337085077"/>
                    </a:ext>
                  </a:extLst>
                </a:gridCol>
                <a:gridCol w="1328574">
                  <a:extLst>
                    <a:ext uri="{9D8B030D-6E8A-4147-A177-3AD203B41FA5}">
                      <a16:colId xmlns:a16="http://schemas.microsoft.com/office/drawing/2014/main" val="4245226161"/>
                    </a:ext>
                  </a:extLst>
                </a:gridCol>
              </a:tblGrid>
              <a:tr h="77585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76- Seventy six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ছিয়াত্তর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0258395"/>
                  </a:ext>
                </a:extLst>
              </a:tr>
              <a:tr h="85898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77- Seventy seven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2859791"/>
                  </a:ext>
                </a:extLst>
              </a:tr>
              <a:tr h="83127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78- Seventy eight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4944252"/>
                  </a:ext>
                </a:extLst>
              </a:tr>
              <a:tr h="78970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79- Seventy nine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নআশি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602152"/>
                  </a:ext>
                </a:extLst>
              </a:tr>
              <a:tr h="73513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80- Eighty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4992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78160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4" y="55417"/>
          <a:ext cx="12067310" cy="682353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054435">
                  <a:extLst>
                    <a:ext uri="{9D8B030D-6E8A-4147-A177-3AD203B41FA5}">
                      <a16:colId xmlns:a16="http://schemas.microsoft.com/office/drawing/2014/main" val="2646853150"/>
                    </a:ext>
                  </a:extLst>
                </a:gridCol>
                <a:gridCol w="2888429">
                  <a:extLst>
                    <a:ext uri="{9D8B030D-6E8A-4147-A177-3AD203B41FA5}">
                      <a16:colId xmlns:a16="http://schemas.microsoft.com/office/drawing/2014/main" val="1927196197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256136207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714208340"/>
                    </a:ext>
                  </a:extLst>
                </a:gridCol>
              </a:tblGrid>
              <a:tr h="56421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81- Eighty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275285"/>
                  </a:ext>
                </a:extLst>
              </a:tr>
              <a:tr h="68230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82- Eighty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বিরাশি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5495857"/>
                  </a:ext>
                </a:extLst>
              </a:tr>
              <a:tr h="51173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83- Eighty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তিরাশি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8120308"/>
                  </a:ext>
                </a:extLst>
              </a:tr>
              <a:tr h="47409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84- Eighty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চুরাশি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7592764"/>
                  </a:ext>
                </a:extLst>
              </a:tr>
              <a:tr h="160535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85- Eighty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32573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1423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4" y="96986"/>
          <a:ext cx="12053456" cy="671771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248399">
                  <a:extLst>
                    <a:ext uri="{9D8B030D-6E8A-4147-A177-3AD203B41FA5}">
                      <a16:colId xmlns:a16="http://schemas.microsoft.com/office/drawing/2014/main" val="3557736688"/>
                    </a:ext>
                  </a:extLst>
                </a:gridCol>
                <a:gridCol w="2826327">
                  <a:extLst>
                    <a:ext uri="{9D8B030D-6E8A-4147-A177-3AD203B41FA5}">
                      <a16:colId xmlns:a16="http://schemas.microsoft.com/office/drawing/2014/main" val="1309236814"/>
                    </a:ext>
                  </a:extLst>
                </a:gridCol>
                <a:gridCol w="1645559">
                  <a:extLst>
                    <a:ext uri="{9D8B030D-6E8A-4147-A177-3AD203B41FA5}">
                      <a16:colId xmlns:a16="http://schemas.microsoft.com/office/drawing/2014/main" val="4252681040"/>
                    </a:ext>
                  </a:extLst>
                </a:gridCol>
                <a:gridCol w="1333171">
                  <a:extLst>
                    <a:ext uri="{9D8B030D-6E8A-4147-A177-3AD203B41FA5}">
                      <a16:colId xmlns:a16="http://schemas.microsoft.com/office/drawing/2014/main" val="2753853782"/>
                    </a:ext>
                  </a:extLst>
                </a:gridCol>
              </a:tblGrid>
              <a:tr h="62345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86- Eighty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ছিয়াশি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513109"/>
                  </a:ext>
                </a:extLst>
              </a:tr>
              <a:tr h="62345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87- Eighty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765162"/>
                  </a:ext>
                </a:extLst>
              </a:tr>
              <a:tr h="5680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88- Eighty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6736953"/>
                  </a:ext>
                </a:extLst>
              </a:tr>
              <a:tr h="49876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89- Eighty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ননব্বই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3265817"/>
                  </a:ext>
                </a:extLst>
              </a:tr>
              <a:tr h="149954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90- Ninety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নব্বই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524156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5811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9" y="41567"/>
          <a:ext cx="12081165" cy="676101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220690">
                  <a:extLst>
                    <a:ext uri="{9D8B030D-6E8A-4147-A177-3AD203B41FA5}">
                      <a16:colId xmlns:a16="http://schemas.microsoft.com/office/drawing/2014/main" val="2079965957"/>
                    </a:ext>
                  </a:extLst>
                </a:gridCol>
                <a:gridCol w="2732442">
                  <a:extLst>
                    <a:ext uri="{9D8B030D-6E8A-4147-A177-3AD203B41FA5}">
                      <a16:colId xmlns:a16="http://schemas.microsoft.com/office/drawing/2014/main" val="3541611705"/>
                    </a:ext>
                  </a:extLst>
                </a:gridCol>
                <a:gridCol w="1791797">
                  <a:extLst>
                    <a:ext uri="{9D8B030D-6E8A-4147-A177-3AD203B41FA5}">
                      <a16:colId xmlns:a16="http://schemas.microsoft.com/office/drawing/2014/main" val="1266912430"/>
                    </a:ext>
                  </a:extLst>
                </a:gridCol>
                <a:gridCol w="1336236">
                  <a:extLst>
                    <a:ext uri="{9D8B030D-6E8A-4147-A177-3AD203B41FA5}">
                      <a16:colId xmlns:a16="http://schemas.microsoft.com/office/drawing/2014/main" val="4021773734"/>
                    </a:ext>
                  </a:extLst>
                </a:gridCol>
              </a:tblGrid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91- Ninety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7299897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92- Ninety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1241055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93- Ninety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1358232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94- Ninety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1429952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95- Ninety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2758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2525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5" y="69270"/>
          <a:ext cx="12053456" cy="674716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91093">
                  <a:extLst>
                    <a:ext uri="{9D8B030D-6E8A-4147-A177-3AD203B41FA5}">
                      <a16:colId xmlns:a16="http://schemas.microsoft.com/office/drawing/2014/main" val="2241789206"/>
                    </a:ext>
                  </a:extLst>
                </a:gridCol>
                <a:gridCol w="2741504">
                  <a:extLst>
                    <a:ext uri="{9D8B030D-6E8A-4147-A177-3AD203B41FA5}">
                      <a16:colId xmlns:a16="http://schemas.microsoft.com/office/drawing/2014/main" val="2973567576"/>
                    </a:ext>
                  </a:extLst>
                </a:gridCol>
                <a:gridCol w="1787688">
                  <a:extLst>
                    <a:ext uri="{9D8B030D-6E8A-4147-A177-3AD203B41FA5}">
                      <a16:colId xmlns:a16="http://schemas.microsoft.com/office/drawing/2014/main" val="1311804182"/>
                    </a:ext>
                  </a:extLst>
                </a:gridCol>
                <a:gridCol w="1333171">
                  <a:extLst>
                    <a:ext uri="{9D8B030D-6E8A-4147-A177-3AD203B41FA5}">
                      <a16:colId xmlns:a16="http://schemas.microsoft.com/office/drawing/2014/main" val="3113066735"/>
                    </a:ext>
                  </a:extLst>
                </a:gridCol>
              </a:tblGrid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96- Ninety six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ছিয়ানব্বই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475327"/>
                  </a:ext>
                </a:extLst>
              </a:tr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97- Ninety seven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9679035"/>
                  </a:ext>
                </a:extLst>
              </a:tr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98- Ninety eight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8819238"/>
                  </a:ext>
                </a:extLst>
              </a:tr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99- Ninety nine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নিরানব্বই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3604310"/>
                  </a:ext>
                </a:extLst>
              </a:tr>
              <a:tr h="135286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100- One hundred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একশত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 হান ড্রেড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669650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3724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কুশ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954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9434946" y="455418"/>
            <a:ext cx="2618508" cy="64773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-3698" y="1645898"/>
            <a:ext cx="12195698" cy="246221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5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bn-IN" sz="75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5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r>
              <a:rPr lang="en-US" sz="75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5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 </a:t>
            </a:r>
            <a:r>
              <a:rPr lang="en-US" sz="75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একটি</a:t>
            </a:r>
            <a:r>
              <a:rPr lang="en-US" sz="75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5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5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5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endParaRPr lang="en-US" sz="75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en-US" sz="8000" b="1" dirty="0" err="1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শতক</a:t>
            </a:r>
            <a:r>
              <a:rPr lang="en-US" sz="8000" b="1" dirty="0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একাই</a:t>
            </a:r>
            <a:r>
              <a:rPr lang="en-US" sz="8000" b="1" dirty="0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একটি</a:t>
            </a:r>
            <a:r>
              <a:rPr lang="en-US" sz="8000" b="1" dirty="0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সংখ্যা</a:t>
            </a:r>
            <a:r>
              <a:rPr lang="en-US" sz="8000" b="1" dirty="0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হয়</a:t>
            </a:r>
            <a:r>
              <a:rPr lang="en-US" sz="8000" b="1" dirty="0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।</a:t>
            </a:r>
            <a:endParaRPr lang="en-US" sz="8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515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4928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চল্লিশ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737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ঊনসত্তর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560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2995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8551" y="0"/>
            <a:ext cx="9421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0825" y="1648698"/>
            <a:ext cx="8728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1১2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8566" y="803568"/>
            <a:ext cx="9082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11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8544" y="5763491"/>
            <a:ext cx="9421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2399" y="2466115"/>
            <a:ext cx="9282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1১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6253" y="3269682"/>
            <a:ext cx="8174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8541" y="4073249"/>
            <a:ext cx="84513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2394" y="4890671"/>
            <a:ext cx="9282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46912" y="-1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19187" y="164869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80783" y="803567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46905" y="576349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60761" y="2466114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74614" y="326968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চৌদ্দ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46903" y="4073248"/>
            <a:ext cx="37276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0756" y="4890670"/>
            <a:ext cx="37137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4269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96983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0833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1১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0831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6975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0831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4684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6973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0826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066809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80659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80657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6801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657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94510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66799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080652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7525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235527" y="-13850"/>
            <a:ext cx="30895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90952" y="85898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90950" y="167641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77094" y="247997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90950" y="322811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৩৭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04803" y="403168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7092" y="483525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90945" y="565267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48706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62556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62554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648698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62554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76407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ঊনচল্লিশ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48696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62549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536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2" y="87283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6250" y="1690261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6250" y="3241966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149939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63789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163787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ছেচল্লিশ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149931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ঊনপঞ্চাশ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163787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77640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149929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163782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0839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124690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8540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8538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4682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8538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2391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4680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8533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74633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88483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ঊনষাট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8481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274625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88481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2334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74623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288476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1197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0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বাইশ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6207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41566" y="5"/>
            <a:ext cx="30895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6991" y="87284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6989" y="169026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133" y="24938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6989" y="324197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0842" y="404553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131" y="484910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96984" y="566652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08373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ঊনসত্তর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2223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22221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08365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22221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36074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08363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22216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4131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6252" y="87283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0" y="1690261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১৮৪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6250" y="3241966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74633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88483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88481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74625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88481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02334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74623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88476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4794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96975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0825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0823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6967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0823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4676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6965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২০০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0818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২০৫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71607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85457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385455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71599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385455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99308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71597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385450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4521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10827" y="5"/>
            <a:ext cx="30895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6252" y="87284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6250" y="169026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2394" y="24938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250" y="324197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80103" y="404553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2392" y="484910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88482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02332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2330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88474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02330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16183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88472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02325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3494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6252" y="872839"/>
            <a:ext cx="37137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৩৮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0" y="1690261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৪৮৩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৫৮৪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6250" y="3241966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৬৮৫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৭৮৬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৮৮৯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96300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510150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510148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96292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10148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4001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496290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0143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1518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9434946" y="455418"/>
            <a:ext cx="2618508" cy="64773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0714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52393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6243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6241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385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6241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80094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2383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6236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62555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76405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76403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62547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76403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690256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662545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76398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199" y="573579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43344" y="491837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-13865" y="49170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-15" y="573451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0075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3" grpId="0" animBg="1"/>
      <p:bldP spid="26" grpId="0" animBg="1"/>
      <p:bldP spid="27" grpId="0" animBg="1"/>
      <p:bldP spid="28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9270" y="288147"/>
            <a:ext cx="12053454" cy="255454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</a:t>
            </a:r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নিয়ে </a:t>
            </a:r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7598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7873278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73279" y="3250944"/>
            <a:ext cx="423948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endParaRPr lang="en-US" sz="8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73278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993021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993019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83257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4683257" y="234444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83257" y="3251000"/>
            <a:ext cx="3190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45030" y="1681278"/>
            <a:ext cx="363737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1045031" y="234440"/>
            <a:ext cx="363737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45030" y="3251451"/>
            <a:ext cx="3637368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হাজার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5542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7844702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44703" y="3250944"/>
            <a:ext cx="423948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 </a:t>
            </a:r>
            <a:endParaRPr lang="en-US" sz="8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44702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964445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964443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54681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4654681" y="234444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54681" y="3251000"/>
            <a:ext cx="3190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16454" y="1681278"/>
            <a:ext cx="363737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1016455" y="234440"/>
            <a:ext cx="363737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6454" y="3251451"/>
            <a:ext cx="3637368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হাজার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168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তেইশ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286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9352" y="5"/>
            <a:ext cx="33535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04063" y="872844"/>
            <a:ext cx="37553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93959" y="169026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7" y="24938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4063" y="3241971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21669" y="404553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93958" y="484910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07811" y="566652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62559" y="2"/>
            <a:ext cx="31449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76410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676408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62552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76408" y="3241968"/>
            <a:ext cx="36021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90261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62550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676403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71054" y="12471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845" y="12342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512614" y="92828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55405" y="92699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498757" y="177341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1548" y="177212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498757" y="250771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41548" y="250642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498757" y="331128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1548" y="330999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40317" y="412870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83108" y="412741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498756" y="493224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41547" y="493096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512607" y="569425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55398" y="56929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46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6252" y="872839"/>
            <a:ext cx="37137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১৩৮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0" y="1690261"/>
            <a:ext cx="40593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১৪৮৩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১৫৮৪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6250" y="3241966"/>
            <a:ext cx="40593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১৬৮৫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১৭৮৬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১৮৮৯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২৯৯১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31830" y="2"/>
            <a:ext cx="38931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745681" y="872841"/>
            <a:ext cx="48906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745679" y="1690263"/>
            <a:ext cx="43641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31823" y="2493830"/>
            <a:ext cx="52647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5679" y="3241968"/>
            <a:ext cx="50153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759532" y="4045535"/>
            <a:ext cx="54309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1821" y="4849102"/>
            <a:ext cx="502919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45674" y="5666524"/>
            <a:ext cx="48906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71047" y="4159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3838" y="4030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71047" y="90057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3838" y="8992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471047" y="174571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3838" y="174442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457192" y="256313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-17" y="256184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57192" y="331127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-17" y="330999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484902" y="407327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7693" y="407199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457192" y="491839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-17" y="491710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84902" y="572196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27693" y="572068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679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24689" y="3"/>
            <a:ext cx="34359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২৯৯২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0830" y="872842"/>
            <a:ext cx="37692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৩৯৯৩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0103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৪৯৯৪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392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৫৯৯৫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8538" y="3241969"/>
            <a:ext cx="37692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৬৯৯৬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391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৭৯৯৯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4680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৮০০০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8533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৯০০৫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76411" y="2"/>
            <a:ext cx="6622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বিরানব্বই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90261" y="872841"/>
            <a:ext cx="68164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90259" y="1690263"/>
            <a:ext cx="70103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76403" y="2493830"/>
            <a:ext cx="71212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90259" y="3241968"/>
            <a:ext cx="80079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04112" y="4045535"/>
            <a:ext cx="76892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676401" y="4849102"/>
            <a:ext cx="71212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90254" y="5666524"/>
            <a:ext cx="80079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57192" y="6930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-17" y="6802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471047" y="94214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13838" y="94085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484902" y="174570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7693" y="174442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71047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3838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498757" y="331127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41548" y="330998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71047" y="412869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13838" y="412740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484902" y="4918395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7693" y="491711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484902" y="5735825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7693" y="573454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6072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0792687" y="570576"/>
            <a:ext cx="1330037" cy="417418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745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9270" y="288147"/>
            <a:ext cx="12053454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72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অযুত-হাজার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নিয়ে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বড়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846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8750251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750252" y="2292561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 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750251" y="1262561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417219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417218" y="1262558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41614" y="1262558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241614" y="246348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41614" y="2292609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80077" y="1262556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3380078" y="246345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18899" y="2292996"/>
            <a:ext cx="5721609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8899" y="1262551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18899" y="246340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6832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8750251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750252" y="2292561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ছাপ্পান্ন 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750251" y="1262561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417219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417218" y="1262558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41614" y="1262558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241614" y="246348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41614" y="2292609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80077" y="1262556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3380078" y="246345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18899" y="2292996"/>
            <a:ext cx="5721609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তেইশ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8899" y="1262551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18899" y="246340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9029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8736396" y="52383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736397" y="2098594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736396" y="1068594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403364" y="52383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403363" y="1068591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27759" y="1068591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227759" y="52381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27759" y="2098642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66222" y="1068589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3366223" y="52378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8546" y="2099029"/>
            <a:ext cx="6088108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7442" y="1068584"/>
            <a:ext cx="3228036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137442" y="52373"/>
            <a:ext cx="3228036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8736393" y="3599139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736394" y="5645350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8736393" y="4615350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1" name="TextBox 50"/>
          <p:cNvSpPr txBox="1"/>
          <p:nvPr/>
        </p:nvSpPr>
        <p:spPr>
          <a:xfrm>
            <a:off x="10403361" y="3599139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403360" y="4615347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227756" y="4615347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50"/>
          <p:cNvSpPr txBox="1"/>
          <p:nvPr/>
        </p:nvSpPr>
        <p:spPr>
          <a:xfrm>
            <a:off x="6227756" y="3599137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227756" y="5645398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366219" y="4615345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50"/>
          <p:cNvSpPr txBox="1"/>
          <p:nvPr/>
        </p:nvSpPr>
        <p:spPr>
          <a:xfrm>
            <a:off x="3366220" y="3599134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38546" y="5645785"/>
            <a:ext cx="3226570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অযুত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8545" y="4615340"/>
            <a:ext cx="3226929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50"/>
          <p:cNvSpPr txBox="1"/>
          <p:nvPr/>
        </p:nvSpPr>
        <p:spPr>
          <a:xfrm>
            <a:off x="138545" y="3599129"/>
            <a:ext cx="3226930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365117" y="5659232"/>
            <a:ext cx="2862088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0953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3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3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3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3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3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3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3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 </a:t>
            </a:r>
          </a:p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অযুত = ১০ হাজার। </a:t>
            </a:r>
            <a:endParaRPr lang="en-US" sz="13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6745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১১০১৮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50481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064331" y="872841"/>
            <a:ext cx="7703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064329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050473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64329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চৌদ্দ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78182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050471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64324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06579" y="11087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49370" y="10958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665011" y="96985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07802" y="9685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20436" y="178726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63227" y="178598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789712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332503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692722" y="329742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235513" y="329613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34289" y="410099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277080" y="409970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34291" y="493224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77082" y="493096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78869" y="573581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21660" y="573452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3736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179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২৪১১১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814958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828808" y="872841"/>
            <a:ext cx="7703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28806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814950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828806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842659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14948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828801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06581" y="5545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49372" y="5416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0433" y="94214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63224" y="94085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20437" y="177341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63228" y="177213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817415" y="256313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304788" y="2561845"/>
            <a:ext cx="512620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75851" y="326972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318642" y="326843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61996" y="408713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304787" y="408584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803559" y="490455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63224" y="4903265"/>
            <a:ext cx="540327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720437" y="572196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63228" y="572068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4537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1277594" y="552744"/>
            <a:ext cx="872840" cy="329969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8385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304698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নিয়ে</a:t>
            </a:r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96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1394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ছাপ্পান্ন 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তেইশ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4801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নব্বই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1570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নব্বই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3843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নব্বই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6931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8592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50"/>
          <p:cNvSpPr txBox="1"/>
          <p:nvPr/>
        </p:nvSpPr>
        <p:spPr>
          <a:xfrm>
            <a:off x="9324505" y="3335915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9324506" y="5231436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324505" y="4282705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50"/>
          <p:cNvSpPr txBox="1"/>
          <p:nvPr/>
        </p:nvSpPr>
        <p:spPr>
          <a:xfrm>
            <a:off x="10704345" y="3335915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0704344" y="4282702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247970" y="4282702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50"/>
          <p:cNvSpPr txBox="1"/>
          <p:nvPr/>
        </p:nvSpPr>
        <p:spPr>
          <a:xfrm>
            <a:off x="7247970" y="3335913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247970" y="5231485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707154" y="4282700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50"/>
          <p:cNvSpPr txBox="1"/>
          <p:nvPr/>
        </p:nvSpPr>
        <p:spPr>
          <a:xfrm>
            <a:off x="5708069" y="3335910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706690" y="5231435"/>
            <a:ext cx="154082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327311" y="428270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2256459" y="3333915"/>
            <a:ext cx="3449780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256459" y="5252433"/>
            <a:ext cx="3443702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অযুত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56459" y="429417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7251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3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3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3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3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3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3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 </a:t>
            </a:r>
          </a:p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লক্ষ = ১০ অযুত। </a:t>
            </a:r>
            <a:endParaRPr lang="en-US" sz="13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9299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5365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 </a:t>
            </a:r>
          </a:p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লক্ষ = ১০০ হাজার। </a:t>
            </a:r>
            <a:endParaRPr lang="en-US" sz="13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8417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133610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লক্ষ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133600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147458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133602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লক্ষ 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147458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161311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133600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147453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928254" y="6930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471045" y="6802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849" y="6802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928250" y="94213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471041" y="94085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3835" y="94084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969815" y="178726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512606" y="178598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55400" y="178597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052945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95736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138530" y="253413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983670" y="328356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526461" y="328228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69255" y="328227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997525" y="410098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540316" y="409970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83110" y="409969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1025235" y="491840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568026" y="491711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10820" y="491711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928250" y="572196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471041" y="572067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3835" y="572067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3209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1028216" y="414194"/>
            <a:ext cx="1066798" cy="320092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9641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যুত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-লক্ষ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দুইঅঙ্ক নিয়ে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1058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146555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3361078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2412347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146555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2412344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2412344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1465555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3361127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2412342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1465552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3361077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2412342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1463557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34836" y="3382075"/>
            <a:ext cx="2689365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আটাশি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72691" y="2423815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172691" y="1475030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34832" y="2437666"/>
            <a:ext cx="153602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1630960" y="1488881"/>
            <a:ext cx="1539893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323596" y="634516"/>
            <a:ext cx="276059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247058" y="634565"/>
            <a:ext cx="207653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320785" y="634517"/>
            <a:ext cx="29262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637489" y="634082"/>
            <a:ext cx="268329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2109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3000"/>
                            </p:stCondLst>
                            <p:childTnLst>
                              <p:par>
                                <p:cTn id="71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1000"/>
                            </p:stCondLst>
                            <p:childTnLst>
                              <p:par>
                                <p:cTn id="83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000"/>
                            </p:stCondLst>
                            <p:childTnLst>
                              <p:par>
                                <p:cTn id="89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9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3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71598" y="2162868"/>
            <a:ext cx="2952604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72691" y="1204608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172691" y="255823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71598" y="1218459"/>
            <a:ext cx="179925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1371598" y="269674"/>
            <a:ext cx="1799256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50"/>
          <p:cNvSpPr txBox="1"/>
          <p:nvPr/>
        </p:nvSpPr>
        <p:spPr>
          <a:xfrm>
            <a:off x="9324505" y="3363628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9324506" y="5259149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324505" y="4310418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50"/>
          <p:cNvSpPr txBox="1"/>
          <p:nvPr/>
        </p:nvSpPr>
        <p:spPr>
          <a:xfrm>
            <a:off x="10704345" y="3363628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0704344" y="4310415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247970" y="4310415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7247970" y="3363626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247970" y="5259198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707154" y="4310413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5708069" y="3363623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327311" y="5259148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327311" y="4310413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50"/>
          <p:cNvSpPr txBox="1"/>
          <p:nvPr/>
        </p:nvSpPr>
        <p:spPr>
          <a:xfrm>
            <a:off x="4327311" y="3361628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371601" y="5280146"/>
            <a:ext cx="1799250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নিযুত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172688" y="4321886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8" name="TextBox 50"/>
          <p:cNvSpPr txBox="1"/>
          <p:nvPr/>
        </p:nvSpPr>
        <p:spPr>
          <a:xfrm>
            <a:off x="3172688" y="3373101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371597" y="4335737"/>
            <a:ext cx="179925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50"/>
          <p:cNvSpPr txBox="1"/>
          <p:nvPr/>
        </p:nvSpPr>
        <p:spPr>
          <a:xfrm>
            <a:off x="1371597" y="3386952"/>
            <a:ext cx="1799253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179215" y="5266291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392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3000"/>
                            </p:stCondLst>
                            <p:childTnLst>
                              <p:par>
                                <p:cTn id="71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1000"/>
                            </p:stCondLst>
                            <p:childTnLst>
                              <p:par>
                                <p:cTn id="83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000"/>
                            </p:stCondLst>
                            <p:childTnLst>
                              <p:par>
                                <p:cTn id="89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000"/>
                            </p:stCondLst>
                            <p:childTnLst>
                              <p:par>
                                <p:cTn id="172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5000"/>
                            </p:stCondLst>
                            <p:childTnLst>
                              <p:par>
                                <p:cTn id="178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9000"/>
                            </p:stCondLst>
                            <p:childTnLst>
                              <p:par>
                                <p:cTn id="184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90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17000"/>
                            </p:stCondLst>
                            <p:childTnLst>
                              <p:par>
                                <p:cTn id="196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21000"/>
                            </p:stCondLst>
                            <p:childTnLst>
                              <p:par>
                                <p:cTn id="202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5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25000"/>
                            </p:stCondLst>
                            <p:childTnLst>
                              <p:par>
                                <p:cTn id="208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3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3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3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নিযুত = ১০ লক্ষ  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337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লক্ষ = ১ মিলিয়ন 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6232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নিযুত = ১ মিলিয়ন 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4842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১১২৫০১৮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৩৩৫৩০২৪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৪৪৬৪০৪৫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90810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590800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04658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বাইশ লক্ষ 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590802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তেত্রিশ লক্ষ 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04658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চুয়াল্লিশ 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618511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পঞ্চান্ন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90800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ছেষট্টি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604653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সাতাত্তর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163781" y="5545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06572" y="5416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49366" y="5416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136071" y="90058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678862" y="89930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221656" y="89929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191491" y="174571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34282" y="174442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277076" y="174442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1316183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858974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90932" y="2534130"/>
            <a:ext cx="568038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177636" y="329741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720427" y="329613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263221" y="329612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1205346" y="405940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748137" y="405811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90931" y="405811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288476" y="490454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831267" y="490325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277077" y="4903251"/>
            <a:ext cx="554186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149926" y="568038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692717" y="567909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235511" y="56790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3903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ছাব্বিশ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909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1416146" y="414194"/>
            <a:ext cx="734287" cy="25082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ডানে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কমা দিয়েও কথায় লেখা হয়। যেমন- </a:t>
            </a:r>
          </a:p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২,১০,৩৪,৭৯০= দুই কোটি দশ লক্ষ চৌত্রিশ হাজার সাতশত নব্বই।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2109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1416146" y="414194"/>
            <a:ext cx="734287" cy="25082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ডানদিক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৩ঘর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পরে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কমা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তারপর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২ঘর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পরপর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কমা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দিয়েও কথায় লেখা হয়। যেমন- </a:t>
            </a:r>
          </a:p>
          <a:p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২,১০,৩৪,৭৯০=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কোটি দশ লক্ষ চৌত্রিশ হাজার সাতশত নব্বই।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5005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Arrow 2"/>
          <p:cNvSpPr/>
          <p:nvPr/>
        </p:nvSpPr>
        <p:spPr>
          <a:xfrm rot="10800000">
            <a:off x="11416146" y="414194"/>
            <a:ext cx="734287" cy="25082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ডানে কমা দিয়ে কথায় লেখা যায়। </a:t>
            </a:r>
          </a:p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যেমন- 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,১০,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,৭৯০= 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কোটি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চৌত্রিশ হাজার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 নব্বই।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1831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50"/>
          <p:cNvSpPr txBox="1"/>
          <p:nvPr/>
        </p:nvSpPr>
        <p:spPr>
          <a:xfrm>
            <a:off x="0" y="103631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3460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৪৭০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0" y="3137784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কোটি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ছেচল্লিশ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 </a:t>
            </a:r>
            <a:r>
              <a:rPr lang="en-US" sz="6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হাজার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সত্তর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0"/>
          <p:cNvSpPr txBox="1"/>
          <p:nvPr/>
        </p:nvSpPr>
        <p:spPr>
          <a:xfrm>
            <a:off x="0" y="1267418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3,46,0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,৪৭০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5568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একঅঙ্ক নিয়ে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470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52550" y="2780914"/>
            <a:ext cx="20440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52550" y="1950804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52550" y="1118701"/>
            <a:ext cx="2046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52551" y="287710"/>
            <a:ext cx="204640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2527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51811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51815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51811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সত্তর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51767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68800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85590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68756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85546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52550" y="2517674"/>
            <a:ext cx="20440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দুই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52550" y="1687564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52550" y="855461"/>
            <a:ext cx="2046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447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52551" y="24470"/>
            <a:ext cx="204640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6805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বাহান্ন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52550" y="2780914"/>
            <a:ext cx="20440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চার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52550" y="1950804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52550" y="1118701"/>
            <a:ext cx="2046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52551" y="287710"/>
            <a:ext cx="204640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5424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33714" y="2780914"/>
            <a:ext cx="21628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সাত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31340" y="1950804"/>
            <a:ext cx="216489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31340" y="1118701"/>
            <a:ext cx="2167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231340" y="287710"/>
            <a:ext cx="216761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5769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51811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51815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51811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51767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68800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85590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68756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85546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52550" y="2517674"/>
            <a:ext cx="20440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52550" y="1687564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52550" y="855461"/>
            <a:ext cx="2046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447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52551" y="24470"/>
            <a:ext cx="204640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9757109" y="4275196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756265" y="5937351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757109" y="5105302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50"/>
          <p:cNvSpPr txBox="1"/>
          <p:nvPr/>
        </p:nvSpPr>
        <p:spPr>
          <a:xfrm>
            <a:off x="10898309" y="4275196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898295" y="5105302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148736" y="5105302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8" name="TextBox 50"/>
          <p:cNvSpPr txBox="1"/>
          <p:nvPr/>
        </p:nvSpPr>
        <p:spPr>
          <a:xfrm>
            <a:off x="8148735" y="4275194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8149765" y="5937400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789712" y="5105300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1" name="TextBox 50"/>
          <p:cNvSpPr txBox="1"/>
          <p:nvPr/>
        </p:nvSpPr>
        <p:spPr>
          <a:xfrm>
            <a:off x="6791384" y="4275191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563646" y="5937352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564481" y="5105298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4" name="TextBox 50"/>
          <p:cNvSpPr txBox="1"/>
          <p:nvPr/>
        </p:nvSpPr>
        <p:spPr>
          <a:xfrm>
            <a:off x="5565325" y="4275577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613899" y="5936917"/>
            <a:ext cx="95077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622771" y="5107245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7" name="TextBox 50"/>
          <p:cNvSpPr txBox="1"/>
          <p:nvPr/>
        </p:nvSpPr>
        <p:spPr>
          <a:xfrm>
            <a:off x="4622773" y="4275145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390572" y="5106810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9" name="TextBox 50"/>
          <p:cNvSpPr txBox="1"/>
          <p:nvPr/>
        </p:nvSpPr>
        <p:spPr>
          <a:xfrm>
            <a:off x="1344155" y="4274709"/>
            <a:ext cx="327911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346530" y="5936915"/>
            <a:ext cx="326499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দশ নিযুত 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346530" y="5106805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7617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750"/>
                            </p:stCondLst>
                            <p:childTnLst>
                              <p:par>
                                <p:cTn id="1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500"/>
                            </p:stCondLst>
                            <p:childTnLst>
                              <p:par>
                                <p:cTn id="1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250"/>
                            </p:stCondLst>
                            <p:childTnLst>
                              <p:par>
                                <p:cTn id="1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7000"/>
                            </p:stCondLst>
                            <p:childTnLst>
                              <p:par>
                                <p:cTn id="1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8750"/>
                            </p:stCondLst>
                            <p:childTnLst>
                              <p:par>
                                <p:cTn id="1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2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2250"/>
                            </p:stCondLst>
                            <p:childTnLst>
                              <p:par>
                                <p:cTn id="2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14000"/>
                            </p:stCondLst>
                            <p:childTnLst>
                              <p:par>
                                <p:cTn id="2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6000"/>
                            </p:stCondLst>
                            <p:childTnLst>
                              <p:par>
                                <p:cTn id="2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18000"/>
                            </p:stCondLst>
                            <p:childTnLst>
                              <p:par>
                                <p:cTn id="2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2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22000"/>
                            </p:stCondLst>
                            <p:childTnLst>
                              <p:par>
                                <p:cTn id="2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26000"/>
                            </p:stCondLst>
                            <p:childTnLst>
                              <p:par>
                                <p:cTn id="2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0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1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1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8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>
                      <p:stCondLst>
                        <p:cond delay="indefinite"/>
                      </p:stCondLst>
                      <p:childTnLst>
                        <p:par>
                          <p:cTn id="271" fill="hold">
                            <p:stCondLst>
                              <p:cond delay="0"/>
                            </p:stCondLst>
                            <p:childTnLst>
                              <p:par>
                                <p:cTn id="27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5" dur="1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1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7" fill="hold">
                      <p:stCondLst>
                        <p:cond delay="indefinite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1" dur="1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2" dur="1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4" fill="hold">
                      <p:stCondLst>
                        <p:cond delay="indefinite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8" dur="1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9" dur="1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7846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কোটি = ১০ নিযুত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937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নিযুত = ১মিলিয়ন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8544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কোটি = ১০মিলিয়ন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6706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68800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85590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68756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85546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173700" y="2517054"/>
            <a:ext cx="1223367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কোটি</a:t>
            </a:r>
            <a:endParaRPr lang="en-US" sz="32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170255" y="1687564"/>
            <a:ext cx="122597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2164393" y="855461"/>
            <a:ext cx="12342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447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163362" y="24470"/>
            <a:ext cx="123559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757109" y="2776438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898295" y="2776438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148736" y="2776438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789712" y="2776436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564481" y="2776434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622771" y="2778381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629286" y="3619309"/>
            <a:ext cx="942059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লক্ষ</a:t>
            </a:r>
            <a:endParaRPr lang="en-US" sz="32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9766629" y="3857534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907815" y="3857534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8158256" y="3857534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799232" y="3857532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797405" y="4702815"/>
            <a:ext cx="1356900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হাজার</a:t>
            </a:r>
            <a:endParaRPr lang="en-US" sz="32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6142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750"/>
                            </p:stCondLst>
                            <p:childTnLst>
                              <p:par>
                                <p:cTn id="1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3500"/>
                            </p:stCondLst>
                            <p:childTnLst>
                              <p:par>
                                <p:cTn id="1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250"/>
                            </p:stCondLst>
                            <p:childTnLst>
                              <p:par>
                                <p:cTn id="1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7000"/>
                            </p:stCondLst>
                            <p:childTnLst>
                              <p:par>
                                <p:cTn id="1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8750"/>
                            </p:stCondLst>
                            <p:childTnLst>
                              <p:par>
                                <p:cTn id="1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1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" dur="1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1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1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750"/>
                            </p:stCondLst>
                            <p:childTnLst>
                              <p:par>
                                <p:cTn id="1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" dur="1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3500"/>
                            </p:stCondLst>
                            <p:childTnLst>
                              <p:par>
                                <p:cTn id="1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1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5250"/>
                            </p:stCondLst>
                            <p:childTnLst>
                              <p:par>
                                <p:cTn id="2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6" grpId="0" animBg="1"/>
      <p:bldP spid="37" grpId="0" animBg="1"/>
      <p:bldP spid="40" grpId="0" animBg="1"/>
      <p:bldP spid="43" grpId="0" animBg="1"/>
      <p:bldP spid="46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কোটি = ১০০ লক্ষ</a:t>
            </a:r>
          </a:p>
          <a:p>
            <a:pPr algn="ctr"/>
            <a:r>
              <a:rPr lang="bn-IN" sz="8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8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 ১০০ 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7411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9766629" y="3982228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907815" y="3982228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8158256" y="3982228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799232" y="3982226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797405" y="4827509"/>
            <a:ext cx="1356900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হাজার</a:t>
            </a:r>
            <a:endParaRPr lang="en-US" sz="32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5568110" y="2516622"/>
            <a:ext cx="1225242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</a:t>
            </a:r>
          </a:p>
          <a:p>
            <a:pPr algn="ctr"/>
            <a:r>
              <a:rPr lang="bn-IN" sz="3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3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9894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75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7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75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75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75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75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75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750"/>
                            </p:stCondLst>
                            <p:childTnLst>
                              <p:par>
                                <p:cTn id="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500"/>
                            </p:stCondLst>
                            <p:childTnLst>
                              <p:par>
                                <p:cTn id="9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250"/>
                            </p:stCondLst>
                            <p:childTnLst>
                              <p:par>
                                <p:cTn id="10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 animBg="1"/>
      <p:bldP spid="16" grpId="0" animBg="1"/>
      <p:bldP spid="17" grpId="0" animBg="1"/>
      <p:bldP spid="27" grpId="0" animBg="1"/>
      <p:bldP spid="28" grpId="0" animBg="1"/>
      <p:bldP spid="29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হাজার থেকে দশ হাজার 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গুণ বড়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0495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96417" y="1688004"/>
            <a:ext cx="18732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698089" y="855904"/>
            <a:ext cx="18739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00464" y="2517054"/>
            <a:ext cx="186919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700464" y="24472"/>
            <a:ext cx="18726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757109" y="40051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898295" y="40051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148736" y="40051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789712" y="40051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564481" y="40051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5562810" y="4823004"/>
            <a:ext cx="258425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9225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5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500"/>
                            </p:stCondLst>
                            <p:childTnLst>
                              <p:par>
                                <p:cTn id="1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250"/>
                            </p:stCondLst>
                            <p:childTnLst>
                              <p:par>
                                <p:cTn id="1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7000"/>
                            </p:stCondLst>
                            <p:childTnLst>
                              <p:par>
                                <p:cTn id="1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 animBg="1"/>
      <p:bldP spid="16" grpId="0" animBg="1"/>
      <p:bldP spid="17" grpId="0" animBg="1"/>
      <p:bldP spid="19" grpId="0" animBg="1"/>
      <p:bldP spid="20" grpId="0" animBg="1"/>
      <p:bldP spid="23" grpId="0" animBg="1"/>
      <p:bldP spid="27" grpId="0" animBg="1"/>
      <p:bldP spid="28" grpId="0" animBg="1"/>
      <p:bldP spid="29" grpId="0" animBg="1"/>
      <p:bldP spid="30" grpId="0" animBg="1"/>
      <p:bldP spid="34" grpId="0" animBg="1"/>
      <p:bldP spid="36" grpId="0" animBg="1"/>
      <p:bldP spid="37" grpId="0" animBg="1"/>
      <p:bldP spid="40" grpId="0" animBg="1"/>
      <p:bldP spid="43" grpId="0" animBg="1"/>
      <p:bldP spid="52" grpId="0" animBg="1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হাজার থেকে এক লক্ষ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গুণ বড়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7867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68800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85590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68756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85546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43891" y="2517054"/>
            <a:ext cx="205317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41517" y="1687564"/>
            <a:ext cx="205471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39142" y="855461"/>
            <a:ext cx="205948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447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39142" y="24470"/>
            <a:ext cx="205981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757109" y="3552293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898295" y="3552293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148736" y="3552293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789712" y="3552291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564481" y="3552289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628788" y="3544518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396589" y="3544083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398611" y="4373681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4170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750"/>
                            </p:stCondLst>
                            <p:childTnLst>
                              <p:par>
                                <p:cTn id="1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3500"/>
                            </p:stCondLst>
                            <p:childTnLst>
                              <p:par>
                                <p:cTn id="1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250"/>
                            </p:stCondLst>
                            <p:childTnLst>
                              <p:par>
                                <p:cTn id="1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7000"/>
                            </p:stCondLst>
                            <p:childTnLst>
                              <p:par>
                                <p:cTn id="1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8750"/>
                            </p:stCondLst>
                            <p:childTnLst>
                              <p:par>
                                <p:cTn id="1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2250"/>
                            </p:stCondLst>
                            <p:childTnLst>
                              <p:par>
                                <p:cTn id="1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4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6" grpId="0" animBg="1"/>
      <p:bldP spid="37" grpId="0" animBg="1"/>
      <p:bldP spid="40" grpId="0" animBg="1"/>
      <p:bldP spid="43" grpId="0" animBg="1"/>
      <p:bldP spid="35" grpId="0" animBg="1"/>
      <p:bldP spid="38" grpId="0" animBg="1"/>
      <p:bldP spid="3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আটাশ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5917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থেকে এক কোটি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গুণ বড়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9717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3124" y="288147"/>
            <a:ext cx="11998035" cy="280076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দুইঅঙ্ক মিলে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0131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278091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তেরো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89370" y="1950804"/>
            <a:ext cx="16068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786980" y="1118701"/>
            <a:ext cx="161164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129600" y="1111445"/>
            <a:ext cx="16563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7752" y="1949694"/>
            <a:ext cx="165922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2242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75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775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975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175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375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75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775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975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175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375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575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775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39750"/>
                            </p:stCondLst>
                            <p:childTnLst>
                              <p:par>
                                <p:cTn id="1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1750"/>
                            </p:stCondLst>
                            <p:childTnLst>
                              <p:par>
                                <p:cTn id="1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278091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চল্লিশ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89370" y="1950804"/>
            <a:ext cx="16068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786980" y="1118701"/>
            <a:ext cx="161164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129600" y="1111445"/>
            <a:ext cx="16563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7752" y="1949694"/>
            <a:ext cx="165922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6464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75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775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975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175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375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75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775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975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175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375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575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775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39750"/>
                            </p:stCondLst>
                            <p:childTnLst>
                              <p:par>
                                <p:cTn id="1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1750"/>
                            </p:stCondLst>
                            <p:childTnLst>
                              <p:par>
                                <p:cTn id="1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কথায়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1144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কথায়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5391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6981" y="288147"/>
            <a:ext cx="11984178" cy="315471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199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অঙ্কে লেখ-</a:t>
            </a:r>
            <a:endParaRPr lang="en-US" sz="199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6528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7300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2236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1268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নত্রিশ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9646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4851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304698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96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একঘর নিয়ে</a:t>
            </a:r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হা</a:t>
            </a:r>
            <a:r>
              <a:rPr lang="en-US" sz="9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জার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96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744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304620" y="1119190"/>
            <a:ext cx="28516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0" y="2780566"/>
            <a:ext cx="28484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1579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304620" y="1119190"/>
            <a:ext cx="28516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0" y="2780566"/>
            <a:ext cx="28484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8541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</p:bld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304620" y="1119190"/>
            <a:ext cx="28516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0" y="2780566"/>
            <a:ext cx="28484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370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</p:bld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  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bn-IN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9870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1" y="2780566"/>
            <a:ext cx="149138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305261" y="1119576"/>
            <a:ext cx="14931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305261" y="288147"/>
            <a:ext cx="285094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9388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5074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0429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একুশ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4088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54305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801101" y="-1"/>
            <a:ext cx="3390876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9258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ত্রিশ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4625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অংকে ও কথায়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7418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821382" y="1950071"/>
            <a:ext cx="333482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19711" y="2780566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821310" y="1119576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821310" y="288147"/>
            <a:ext cx="33348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0" y="287708"/>
            <a:ext cx="349630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 হাজার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0736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750"/>
                            </p:stCondLst>
                            <p:childTnLst>
                              <p:par>
                                <p:cTn id="6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  <p:bldP spid="18" grpId="0" animBg="1"/>
    </p:bld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79999" y="1382427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79155" y="2213302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79999" y="3043802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821199" y="1382427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821185" y="3043802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71626" y="3043802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071625" y="1382425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072655" y="2213351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12602" y="3043800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14274" y="1382422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738252" y="2213303"/>
            <a:ext cx="333482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736581" y="3043798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738180" y="1382808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1" y="343300"/>
            <a:ext cx="119586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 লক্ষ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3594078" y="1382806"/>
            <a:ext cx="113997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360859" y="1381938"/>
            <a:ext cx="12290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50"/>
          <p:cNvSpPr txBox="1"/>
          <p:nvPr/>
        </p:nvSpPr>
        <p:spPr>
          <a:xfrm>
            <a:off x="1129666" y="1381070"/>
            <a:ext cx="12290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589953" y="2212748"/>
            <a:ext cx="114410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56736" y="2212748"/>
            <a:ext cx="12290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36070" y="2212748"/>
            <a:ext cx="121647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589950" y="3044027"/>
            <a:ext cx="114410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356733" y="3044027"/>
            <a:ext cx="12290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136067" y="3044027"/>
            <a:ext cx="121647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1123439" y="3874555"/>
            <a:ext cx="1229095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এককোটি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7326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75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50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750"/>
                            </p:stCondLst>
                            <p:childTnLst>
                              <p:par>
                                <p:cTn id="1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79999" y="1327012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79155" y="2157887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79999" y="2988387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821199" y="1327012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821185" y="2988387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71626" y="2988387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071625" y="1327010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072655" y="2157936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12602" y="2988385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14274" y="1327007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716925" y="2157888"/>
            <a:ext cx="13561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736581" y="2988383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738180" y="1327393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1" y="343300"/>
            <a:ext cx="119586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 হাজার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3594078" y="1327391"/>
            <a:ext cx="113997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360859" y="1326523"/>
            <a:ext cx="12290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26770" y="2157333"/>
            <a:ext cx="198178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588278" y="2157333"/>
            <a:ext cx="11301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55060" y="2157333"/>
            <a:ext cx="123817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2355061" y="3818372"/>
            <a:ext cx="24014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582668" y="2988382"/>
            <a:ext cx="116080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50474" y="2988379"/>
            <a:ext cx="124307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473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6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500"/>
                            </p:stCondLst>
                            <p:childTnLst>
                              <p:par>
                                <p:cTn id="1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250"/>
                            </p:stCondLst>
                            <p:childTnLst>
                              <p:par>
                                <p:cTn id="1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33" grpId="0" animBg="1"/>
      <p:bldP spid="45" grpId="0" animBg="1"/>
      <p:bldP spid="46" grpId="0" animBg="1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79999" y="2047451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79155" y="287832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79999" y="3708826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821199" y="2047451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821185" y="3708826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71626" y="3708826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071625" y="2047449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072655" y="287837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12602" y="3708824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14274" y="2047446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716925" y="2878327"/>
            <a:ext cx="13561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736581" y="3708822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738180" y="2047832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1" y="343300"/>
            <a:ext cx="119586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১২৭ হাজার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2361884" y="2047830"/>
            <a:ext cx="237217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40625" y="2877772"/>
            <a:ext cx="198178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70515" y="2877772"/>
            <a:ext cx="236174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350474" y="3709051"/>
            <a:ext cx="238357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2370515" y="4543877"/>
            <a:ext cx="236174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লক্ষ 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4740624" y="4543876"/>
            <a:ext cx="332920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 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917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75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6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750"/>
                            </p:stCondLst>
                            <p:childTnLst>
                              <p:par>
                                <p:cTn id="10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30" grpId="0" animBg="1"/>
      <p:bldP spid="33" grpId="0" animBg="1"/>
      <p:bldP spid="25" grpId="0" animBg="1"/>
    </p:bld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79999" y="1327012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79155" y="2157887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79999" y="2988387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821199" y="1327012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821185" y="2988387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71626" y="2988387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071625" y="1327010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072655" y="2157936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12602" y="2988385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14274" y="1327007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716925" y="2157888"/>
            <a:ext cx="13561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736581" y="2988383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738180" y="1327393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1" y="343300"/>
            <a:ext cx="119586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১০লক্ষ, ১০ হাজার , ১০শত ও ১০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3594078" y="1327391"/>
            <a:ext cx="113997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360859" y="1326523"/>
            <a:ext cx="12290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26770" y="2157333"/>
            <a:ext cx="198178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588278" y="2157333"/>
            <a:ext cx="11301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55060" y="2157333"/>
            <a:ext cx="123817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2350474" y="2987275"/>
            <a:ext cx="2152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50"/>
          <p:cNvSpPr txBox="1"/>
          <p:nvPr/>
        </p:nvSpPr>
        <p:spPr>
          <a:xfrm>
            <a:off x="4734056" y="3819914"/>
            <a:ext cx="33375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666141" y="4650934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0807327" y="4650934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8057768" y="4650934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98744" y="4650932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054474" y="5480321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698744" y="5480273"/>
            <a:ext cx="13561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708589" y="5479718"/>
            <a:ext cx="198178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570097" y="5479718"/>
            <a:ext cx="11301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336879" y="5479718"/>
            <a:ext cx="123817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666139" y="5482217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7325" y="5482217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2" name="TextBox 50"/>
          <p:cNvSpPr txBox="1"/>
          <p:nvPr/>
        </p:nvSpPr>
        <p:spPr>
          <a:xfrm>
            <a:off x="2424769" y="6270632"/>
            <a:ext cx="2152253" cy="646331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36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36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3" name="TextBox 50"/>
          <p:cNvSpPr txBox="1"/>
          <p:nvPr/>
        </p:nvSpPr>
        <p:spPr>
          <a:xfrm>
            <a:off x="4886456" y="6286024"/>
            <a:ext cx="3044821" cy="646331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3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 হাজার</a:t>
            </a:r>
            <a:endParaRPr lang="en-US" sz="36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4" name="TextBox 50"/>
          <p:cNvSpPr txBox="1"/>
          <p:nvPr/>
        </p:nvSpPr>
        <p:spPr>
          <a:xfrm>
            <a:off x="9791688" y="6347579"/>
            <a:ext cx="2152253" cy="646331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3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</a:t>
            </a:r>
            <a:endParaRPr lang="en-US" sz="36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6647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6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750"/>
                            </p:stCondLst>
                            <p:childTnLst>
                              <p:par>
                                <p:cTn id="1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6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6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6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1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1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1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5" dur="1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1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1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33" grpId="0" animBg="1"/>
      <p:bldP spid="26" grpId="0" animBg="1"/>
      <p:bldP spid="27" grpId="0" animBg="1"/>
      <p:bldP spid="28" grpId="0" animBg="1"/>
      <p:bldP spid="29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304698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একঘর নিয়ে</a:t>
            </a:r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96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1981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একুশ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0364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সতেরো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বাইশ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4510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575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৩১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একত্রিশ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1326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1745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5396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যুত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-লক্ষ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9715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1073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5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75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2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6480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5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75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2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7752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5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75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2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একঘর নিয়ে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9139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তিন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8588" y="2782073"/>
            <a:ext cx="32676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8588" y="1118701"/>
            <a:ext cx="327003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4598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7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তিন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8588" y="2782073"/>
            <a:ext cx="32676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8588" y="1118701"/>
            <a:ext cx="327003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5510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7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তিন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8588" y="2782073"/>
            <a:ext cx="32676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8588" y="1118701"/>
            <a:ext cx="327003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65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7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বত্রিশ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8883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তিন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8588" y="2782073"/>
            <a:ext cx="32676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8588" y="1118701"/>
            <a:ext cx="327003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603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7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3124" y="288147"/>
            <a:ext cx="11998035" cy="280076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মিলে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1718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তেরো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89370" y="2782073"/>
            <a:ext cx="16068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786980" y="1118701"/>
            <a:ext cx="161164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129600" y="1125300"/>
            <a:ext cx="16563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7752" y="2780963"/>
            <a:ext cx="165922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2143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4000"/>
                            </p:stCondLst>
                            <p:childTnLst>
                              <p:par>
                                <p:cTn id="8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75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50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700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</a:t>
            </a:r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একুশ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চৌদ্দ</a:t>
            </a:r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এগা</a:t>
            </a:r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রো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89370" y="2782073"/>
            <a:ext cx="16068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786980" y="1118701"/>
            <a:ext cx="161164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129600" y="1125300"/>
            <a:ext cx="16563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7752" y="2780963"/>
            <a:ext cx="165922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8587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4000"/>
                            </p:stCondLst>
                            <p:childTnLst>
                              <p:par>
                                <p:cTn id="8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75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50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700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৭১১২৫০১৮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৮২২৪২০১৯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৯৩৩৫৩০২৪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১৪৪৬৪০৪৫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২৫৫৭৫০৬২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৩৬৬৮৬০৭৩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৪৭৭৯৭০৯৯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73935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কোটি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673925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কোটি এগারো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87783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কোটি বাইশ লক্ষ 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673927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কোটি তেত্রিশ লক্ষ 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87783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কোটি চুয়াল্লিশ 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701636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কোটি পঞ্চান্ন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673925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কোটি ছেষট্টি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687778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কোটি সাতাত্তর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99305" y="4159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942096" y="4030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84890" y="4030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27691" y="4030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385445" y="91443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928236" y="91314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71030" y="91314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13831" y="91314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1482430" y="174570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1025221" y="174442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568015" y="174441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10816" y="174441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565560" y="254927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108351" y="254798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540307" y="2547980"/>
            <a:ext cx="568039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83106" y="254798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399300" y="332512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942091" y="332383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484885" y="332383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27686" y="332383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454720" y="414252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997511" y="414124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540305" y="414123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/>
        </p:nvSpPr>
        <p:spPr>
          <a:xfrm>
            <a:off x="83106" y="414123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1565560" y="489068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1108351" y="488939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554163" y="4889392"/>
            <a:ext cx="554184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/>
          <p:cNvSpPr/>
          <p:nvPr/>
        </p:nvSpPr>
        <p:spPr>
          <a:xfrm>
            <a:off x="96961" y="48893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1371590" y="56665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914381" y="56652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57175" y="566523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-24" y="566523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5117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১২০০০০০০০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৩৭১১২৫০১৮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৪৮২২৪২০১৯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৫৯৩৩৫৩০২৪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৬১৪৪৬৪০৪৫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৭২৫৫৭৫০৬২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৮৩৬৬৮৬০৭৩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২৪৭৭৯৭০৯৯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798625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 কোটি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798615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 কোটি এগারো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812473" y="1690263"/>
            <a:ext cx="83681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আটচল্লিশ  কোটি বাইশ লক্ষ 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98617" y="2493830"/>
            <a:ext cx="85621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ঊনষাট  কোটি তেত্রিশ লক্ষ 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812473" y="3241968"/>
            <a:ext cx="87422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একষট্টি কোটি চুয়াল্লিশ 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826325" y="4045535"/>
            <a:ext cx="87283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বাহাত্তর কোটি পঞ্চান্ন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798614" y="4849102"/>
            <a:ext cx="87560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 কোটি ছেষট্টি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812468" y="5666524"/>
            <a:ext cx="88669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 কোটি সাতাত্তর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634838" y="4159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1177629" y="4031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0423" y="4030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63224" y="4030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648693" y="94214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1191484" y="94086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734278" y="94085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277079" y="94085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676403" y="175955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219194" y="175827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61988" y="17582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304789" y="17582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1787240" y="2549275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1330031" y="254799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761989" y="2547985"/>
            <a:ext cx="568038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318647" y="2547985"/>
            <a:ext cx="44334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690257" y="331128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233048" y="330999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775842" y="330999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318643" y="330999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662548" y="407327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205339" y="40719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748133" y="407198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290934" y="407198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884226" y="490455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1330027" y="4903265"/>
            <a:ext cx="55419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775842" y="4903260"/>
            <a:ext cx="554185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/>
        </p:nvSpPr>
        <p:spPr>
          <a:xfrm>
            <a:off x="249370" y="4903260"/>
            <a:ext cx="540319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1593273" y="569426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1136064" y="569297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678858" y="569297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/>
          <p:cNvSpPr/>
          <p:nvPr/>
        </p:nvSpPr>
        <p:spPr>
          <a:xfrm>
            <a:off x="221659" y="569297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7711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১২০০০০০০০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৩৭০০২৫০১৮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৪৮২২৪২০১৯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৫৯৩৩০০০২৪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৬১০০৬৪০৪৫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৭২৫৫৭৫০৬২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৮৩৬৬৮৬০৭৩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২৪৭৭৯৭০৯৯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743210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 কোটি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743200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 কোটি 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757058" y="1690263"/>
            <a:ext cx="83681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আটচল্লিশ  কোটি বাইশ লক্ষ 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43202" y="2493830"/>
            <a:ext cx="85621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ঊনষাট  কোটি তেত্রিশ 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757058" y="3241968"/>
            <a:ext cx="87422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একষট্টি কোটি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770910" y="4045535"/>
            <a:ext cx="87283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বাহাত্তর কোটি পঞ্চান্ন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743199" y="4849102"/>
            <a:ext cx="87560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 কোটি ছেষট্টি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7053" y="5666524"/>
            <a:ext cx="88669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 কোটি সাতাত্তর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0306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5514" y="-221672"/>
            <a:ext cx="115645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    </a:t>
            </a:r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অংকগুলির স্থানীয় মান লিখ- 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" name="Elbow Connector 3"/>
          <p:cNvCxnSpPr/>
          <p:nvPr/>
        </p:nvCxnSpPr>
        <p:spPr>
          <a:xfrm>
            <a:off x="3246517" y="706716"/>
            <a:ext cx="1777666" cy="902730"/>
          </a:xfrm>
          <a:prstGeom prst="bentConnector3">
            <a:avLst>
              <a:gd name="adj1" fmla="val 2540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lbow Connector 13"/>
          <p:cNvCxnSpPr/>
          <p:nvPr/>
        </p:nvCxnSpPr>
        <p:spPr>
          <a:xfrm>
            <a:off x="2783115" y="706716"/>
            <a:ext cx="2199504" cy="1555474"/>
          </a:xfrm>
          <a:prstGeom prst="bentConnector3">
            <a:avLst>
              <a:gd name="adj1" fmla="val 1744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lbow Connector 22"/>
          <p:cNvCxnSpPr/>
          <p:nvPr/>
        </p:nvCxnSpPr>
        <p:spPr>
          <a:xfrm>
            <a:off x="2456533" y="706716"/>
            <a:ext cx="2526085" cy="2249882"/>
          </a:xfrm>
          <a:prstGeom prst="bentConnector3">
            <a:avLst>
              <a:gd name="adj1" fmla="val -171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23"/>
          <p:cNvCxnSpPr/>
          <p:nvPr/>
        </p:nvCxnSpPr>
        <p:spPr>
          <a:xfrm>
            <a:off x="1980016" y="706716"/>
            <a:ext cx="2988747" cy="2888738"/>
          </a:xfrm>
          <a:prstGeom prst="bentConnector3">
            <a:avLst>
              <a:gd name="adj1" fmla="val 1283"/>
            </a:avLst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lbow Connector 30"/>
          <p:cNvCxnSpPr/>
          <p:nvPr/>
        </p:nvCxnSpPr>
        <p:spPr>
          <a:xfrm rot="16200000" flipH="1">
            <a:off x="1429813" y="848130"/>
            <a:ext cx="3708143" cy="3369757"/>
          </a:xfrm>
          <a:prstGeom prst="bentConnector3">
            <a:avLst>
              <a:gd name="adj1" fmla="val 9906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40"/>
          <p:cNvCxnSpPr/>
          <p:nvPr/>
        </p:nvCxnSpPr>
        <p:spPr>
          <a:xfrm rot="16200000" flipH="1">
            <a:off x="892525" y="935808"/>
            <a:ext cx="4360886" cy="3791597"/>
          </a:xfrm>
          <a:prstGeom prst="bentConnector3">
            <a:avLst>
              <a:gd name="adj1" fmla="val 99044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45"/>
          <p:cNvCxnSpPr/>
          <p:nvPr/>
        </p:nvCxnSpPr>
        <p:spPr>
          <a:xfrm rot="16200000" flipH="1">
            <a:off x="331864" y="1055602"/>
            <a:ext cx="5013631" cy="4204748"/>
          </a:xfrm>
          <a:prstGeom prst="bentConnector3">
            <a:avLst>
              <a:gd name="adj1" fmla="val 99307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lbow Connector 50"/>
          <p:cNvCxnSpPr/>
          <p:nvPr/>
        </p:nvCxnSpPr>
        <p:spPr>
          <a:xfrm rot="16200000" flipH="1">
            <a:off x="-224184" y="1221707"/>
            <a:ext cx="5721926" cy="4580836"/>
          </a:xfrm>
          <a:prstGeom prst="bentConnector3">
            <a:avLst>
              <a:gd name="adj1" fmla="val 99272"/>
            </a:avLst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8115002" y="101138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114999" y="166202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115005" y="234529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1০০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115002" y="2995289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৫০০০</a:t>
            </a:r>
            <a:endParaRPr lang="en-US" sz="72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111964" y="375459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২০০০০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105488" y="434981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6০০০০০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107224" y="501922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1০০০০০০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8116313" y="572464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৭০০০০০০০</a:t>
            </a:r>
            <a:endParaRPr lang="en-US" sz="72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966982" y="1020909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en-US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966979" y="1671549"/>
            <a:ext cx="26053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966985" y="2354814"/>
            <a:ext cx="263131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966982" y="3004813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4978232" y="3706963"/>
            <a:ext cx="26200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971756" y="4359335"/>
            <a:ext cx="262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973492" y="5000169"/>
            <a:ext cx="25988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896853" y="5748452"/>
            <a:ext cx="24754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8" name="TextBox 50"/>
          <p:cNvSpPr txBox="1"/>
          <p:nvPr/>
        </p:nvSpPr>
        <p:spPr>
          <a:xfrm>
            <a:off x="7353212" y="9020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9" name="TextBox 50"/>
          <p:cNvSpPr txBox="1"/>
          <p:nvPr/>
        </p:nvSpPr>
        <p:spPr>
          <a:xfrm>
            <a:off x="7353210" y="1538470"/>
            <a:ext cx="902450" cy="132343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0" name="TextBox 50"/>
          <p:cNvSpPr txBox="1"/>
          <p:nvPr/>
        </p:nvSpPr>
        <p:spPr>
          <a:xfrm>
            <a:off x="7353210" y="2246351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50"/>
          <p:cNvSpPr txBox="1"/>
          <p:nvPr/>
        </p:nvSpPr>
        <p:spPr>
          <a:xfrm>
            <a:off x="7353208" y="2881933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50"/>
          <p:cNvSpPr txBox="1"/>
          <p:nvPr/>
        </p:nvSpPr>
        <p:spPr>
          <a:xfrm>
            <a:off x="7353207" y="3647395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50"/>
          <p:cNvSpPr txBox="1"/>
          <p:nvPr/>
        </p:nvSpPr>
        <p:spPr>
          <a:xfrm>
            <a:off x="7353205" y="42691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50"/>
          <p:cNvSpPr txBox="1"/>
          <p:nvPr/>
        </p:nvSpPr>
        <p:spPr>
          <a:xfrm>
            <a:off x="7353205" y="4919847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5" name="TextBox 50"/>
          <p:cNvSpPr txBox="1"/>
          <p:nvPr/>
        </p:nvSpPr>
        <p:spPr>
          <a:xfrm>
            <a:off x="7353203" y="5628168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3302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000"/>
                            </p:stCondLst>
                            <p:childTnLst>
                              <p:par>
                                <p:cTn id="8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000"/>
                            </p:stCondLst>
                            <p:childTnLst>
                              <p:par>
                                <p:cTn id="120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8000"/>
                            </p:stCondLst>
                            <p:childTnLst>
                              <p:par>
                                <p:cTn id="1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000"/>
                            </p:stCondLst>
                            <p:childTnLst>
                              <p:par>
                                <p:cTn id="152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8000"/>
                            </p:stCondLst>
                            <p:childTnLst>
                              <p:par>
                                <p:cTn id="1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000"/>
                            </p:stCondLst>
                            <p:childTnLst>
                              <p:par>
                                <p:cTn id="1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2000"/>
                            </p:stCondLst>
                            <p:childTnLst>
                              <p:par>
                                <p:cTn id="18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8000"/>
                            </p:stCondLst>
                            <p:childTnLst>
                              <p:par>
                                <p:cTn id="1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000"/>
                            </p:stCondLst>
                            <p:childTnLst>
                              <p:par>
                                <p:cTn id="2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1000"/>
                            </p:stCondLst>
                            <p:childTnLst>
                              <p:par>
                                <p:cTn id="2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000"/>
                            </p:stCondLst>
                            <p:childTnLst>
                              <p:par>
                                <p:cTn id="24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8000"/>
                            </p:stCondLst>
                            <p:childTnLst>
                              <p:par>
                                <p:cTn id="2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8" grpId="0"/>
      <p:bldP spid="39" grpId="0"/>
      <p:bldP spid="40" grpId="0"/>
      <p:bldP spid="42" grpId="0"/>
      <p:bldP spid="43" grpId="0"/>
      <p:bldP spid="44" grpId="0"/>
      <p:bldP spid="45" grpId="0"/>
      <p:bldP spid="47" grpId="0"/>
      <p:bldP spid="48" grpId="0"/>
      <p:bldP spid="49" grpId="0"/>
      <p:bldP spid="50" grpId="0"/>
      <p:bldP spid="52" grpId="0"/>
      <p:bldP spid="53" grpId="0"/>
      <p:bldP spid="54" grpId="0"/>
      <p:bldP spid="55" grpId="0"/>
      <p:bldP spid="56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5926" y="-221672"/>
            <a:ext cx="115645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    </a:t>
            </a:r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অংকগুলির স্থানীয় মান লিখ- 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" name="Elbow Connector 3"/>
          <p:cNvCxnSpPr/>
          <p:nvPr/>
        </p:nvCxnSpPr>
        <p:spPr>
          <a:xfrm>
            <a:off x="3246517" y="706716"/>
            <a:ext cx="1777666" cy="902730"/>
          </a:xfrm>
          <a:prstGeom prst="bentConnector3">
            <a:avLst>
              <a:gd name="adj1" fmla="val 2540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lbow Connector 13"/>
          <p:cNvCxnSpPr/>
          <p:nvPr/>
        </p:nvCxnSpPr>
        <p:spPr>
          <a:xfrm>
            <a:off x="2783115" y="706716"/>
            <a:ext cx="2199504" cy="1555474"/>
          </a:xfrm>
          <a:prstGeom prst="bentConnector3">
            <a:avLst>
              <a:gd name="adj1" fmla="val 1744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lbow Connector 22"/>
          <p:cNvCxnSpPr/>
          <p:nvPr/>
        </p:nvCxnSpPr>
        <p:spPr>
          <a:xfrm>
            <a:off x="2456533" y="706716"/>
            <a:ext cx="2526085" cy="2249882"/>
          </a:xfrm>
          <a:prstGeom prst="bentConnector3">
            <a:avLst>
              <a:gd name="adj1" fmla="val -171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23"/>
          <p:cNvCxnSpPr/>
          <p:nvPr/>
        </p:nvCxnSpPr>
        <p:spPr>
          <a:xfrm>
            <a:off x="1980016" y="706716"/>
            <a:ext cx="2988747" cy="2888738"/>
          </a:xfrm>
          <a:prstGeom prst="bentConnector3">
            <a:avLst>
              <a:gd name="adj1" fmla="val 1283"/>
            </a:avLst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lbow Connector 30"/>
          <p:cNvCxnSpPr/>
          <p:nvPr/>
        </p:nvCxnSpPr>
        <p:spPr>
          <a:xfrm rot="16200000" flipH="1">
            <a:off x="1429813" y="848130"/>
            <a:ext cx="3708143" cy="3369757"/>
          </a:xfrm>
          <a:prstGeom prst="bentConnector3">
            <a:avLst>
              <a:gd name="adj1" fmla="val 9906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40"/>
          <p:cNvCxnSpPr/>
          <p:nvPr/>
        </p:nvCxnSpPr>
        <p:spPr>
          <a:xfrm rot="16200000" flipH="1">
            <a:off x="892525" y="935808"/>
            <a:ext cx="4360886" cy="3791597"/>
          </a:xfrm>
          <a:prstGeom prst="bentConnector3">
            <a:avLst>
              <a:gd name="adj1" fmla="val 99044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45"/>
          <p:cNvCxnSpPr/>
          <p:nvPr/>
        </p:nvCxnSpPr>
        <p:spPr>
          <a:xfrm rot="16200000" flipH="1">
            <a:off x="331864" y="1055602"/>
            <a:ext cx="5013631" cy="4204748"/>
          </a:xfrm>
          <a:prstGeom prst="bentConnector3">
            <a:avLst>
              <a:gd name="adj1" fmla="val 99307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lbow Connector 50"/>
          <p:cNvCxnSpPr/>
          <p:nvPr/>
        </p:nvCxnSpPr>
        <p:spPr>
          <a:xfrm rot="16200000" flipH="1">
            <a:off x="-224184" y="1221707"/>
            <a:ext cx="5721926" cy="4580836"/>
          </a:xfrm>
          <a:prstGeom prst="bentConnector3">
            <a:avLst>
              <a:gd name="adj1" fmla="val 99272"/>
            </a:avLst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8115002" y="101138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114999" y="166202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115005" y="234529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115002" y="2995289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৫০০০</a:t>
            </a:r>
            <a:endParaRPr lang="en-US" sz="72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111964" y="375459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২০০০০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105488" y="434981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6০০০০০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107224" y="501922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8116313" y="572464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৫০০০০০০০</a:t>
            </a:r>
            <a:endParaRPr lang="en-US" sz="72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966982" y="1020909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en-US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966979" y="1671549"/>
            <a:ext cx="26053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966985" y="2354814"/>
            <a:ext cx="263131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966982" y="3004813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4978232" y="3706963"/>
            <a:ext cx="26200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971756" y="4359335"/>
            <a:ext cx="262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973492" y="5000169"/>
            <a:ext cx="25988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896853" y="5748452"/>
            <a:ext cx="24754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8" name="TextBox 50"/>
          <p:cNvSpPr txBox="1"/>
          <p:nvPr/>
        </p:nvSpPr>
        <p:spPr>
          <a:xfrm>
            <a:off x="7353212" y="9020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9" name="TextBox 50"/>
          <p:cNvSpPr txBox="1"/>
          <p:nvPr/>
        </p:nvSpPr>
        <p:spPr>
          <a:xfrm>
            <a:off x="7353210" y="1538470"/>
            <a:ext cx="902450" cy="132343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0" name="TextBox 50"/>
          <p:cNvSpPr txBox="1"/>
          <p:nvPr/>
        </p:nvSpPr>
        <p:spPr>
          <a:xfrm>
            <a:off x="7353210" y="2246351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50"/>
          <p:cNvSpPr txBox="1"/>
          <p:nvPr/>
        </p:nvSpPr>
        <p:spPr>
          <a:xfrm>
            <a:off x="7353208" y="2881933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50"/>
          <p:cNvSpPr txBox="1"/>
          <p:nvPr/>
        </p:nvSpPr>
        <p:spPr>
          <a:xfrm>
            <a:off x="7353207" y="3647395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50"/>
          <p:cNvSpPr txBox="1"/>
          <p:nvPr/>
        </p:nvSpPr>
        <p:spPr>
          <a:xfrm>
            <a:off x="7353205" y="42691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50"/>
          <p:cNvSpPr txBox="1"/>
          <p:nvPr/>
        </p:nvSpPr>
        <p:spPr>
          <a:xfrm>
            <a:off x="7353205" y="4919847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5" name="TextBox 50"/>
          <p:cNvSpPr txBox="1"/>
          <p:nvPr/>
        </p:nvSpPr>
        <p:spPr>
          <a:xfrm>
            <a:off x="7353203" y="5628168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8617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000"/>
                            </p:stCondLst>
                            <p:childTnLst>
                              <p:par>
                                <p:cTn id="8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000"/>
                            </p:stCondLst>
                            <p:childTnLst>
                              <p:par>
                                <p:cTn id="120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8000"/>
                            </p:stCondLst>
                            <p:childTnLst>
                              <p:par>
                                <p:cTn id="1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000"/>
                            </p:stCondLst>
                            <p:childTnLst>
                              <p:par>
                                <p:cTn id="152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8000"/>
                            </p:stCondLst>
                            <p:childTnLst>
                              <p:par>
                                <p:cTn id="1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000"/>
                            </p:stCondLst>
                            <p:childTnLst>
                              <p:par>
                                <p:cTn id="1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2000"/>
                            </p:stCondLst>
                            <p:childTnLst>
                              <p:par>
                                <p:cTn id="18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8000"/>
                            </p:stCondLst>
                            <p:childTnLst>
                              <p:par>
                                <p:cTn id="1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000"/>
                            </p:stCondLst>
                            <p:childTnLst>
                              <p:par>
                                <p:cTn id="2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1000"/>
                            </p:stCondLst>
                            <p:childTnLst>
                              <p:par>
                                <p:cTn id="2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000"/>
                            </p:stCondLst>
                            <p:childTnLst>
                              <p:par>
                                <p:cTn id="24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8000"/>
                            </p:stCondLst>
                            <p:childTnLst>
                              <p:par>
                                <p:cTn id="2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8" grpId="0"/>
      <p:bldP spid="39" grpId="0"/>
      <p:bldP spid="40" grpId="0"/>
      <p:bldP spid="42" grpId="0"/>
      <p:bldP spid="43" grpId="0"/>
      <p:bldP spid="44" grpId="0"/>
      <p:bldP spid="45" grpId="0"/>
      <p:bldP spid="47" grpId="0"/>
      <p:bldP spid="48" grpId="0"/>
      <p:bldP spid="49" grpId="0"/>
      <p:bldP spid="50" grpId="0"/>
      <p:bldP spid="52" grpId="0"/>
      <p:bldP spid="53" grpId="0"/>
      <p:bldP spid="54" grpId="0"/>
      <p:bldP spid="55" grpId="0"/>
      <p:bldP spid="56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সংখ্যায়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9083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তেত্রিশ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796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4767" y="306106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অঙ্কে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441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সংখ্যার তুলনা-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 সংখ্যার অঙ্ক বেশি সেটি বড় এবং 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 সংখ্যার অঙ্ক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কম 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সেটি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ছোট।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4290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৮৩৪৫৬১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৫টা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7781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৩৪৫৬১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৫টা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895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৩টা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2946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৩টা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২টা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2530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৩টা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0154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৫৪৯৭০৪৫৬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৯০৯০৩৬১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৮টা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৭টা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6477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৫৪৯৭০৪৫৬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৯০৯০৩৬১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৮টা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৭টা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7993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৯৭০৪৫৬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৯০৯০৩৬১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৭টা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576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চৌত্রিশ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7694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সংখ্যার তুলনা-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যদি অঙ্ক সমান হয়, বামের অঙ্ক যার বড় সেটি বড়।</a:t>
            </a:r>
          </a:p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এবং বামের 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যার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ছোট 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সেটি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ছোট।</a:t>
            </a:r>
            <a:endParaRPr lang="bn-IN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2101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৫৪৯৭০৪৫৬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৭৯০৯০৩৬১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5384994" cy="132343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৮টা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5" y="176594"/>
            <a:ext cx="4981137" cy="132343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৮টা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1" y="3297843"/>
            <a:ext cx="229032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৫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2185988" cy="1107996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৭ 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774449" y="2974720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ight Arrow 11"/>
          <p:cNvSpPr/>
          <p:nvPr/>
        </p:nvSpPr>
        <p:spPr>
          <a:xfrm rot="16200000">
            <a:off x="7512803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1066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৫৪৯৭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1" y="3297843"/>
            <a:ext cx="538499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৫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৭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578020" y="2974720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524189" y="292737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3796683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৬৫৪৯৯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৫টা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৫টা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1" y="3297843"/>
            <a:ext cx="538499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৬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633439" y="2974720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482624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15930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৯৬৫৪৯৯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৬৮৭৯০৯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1" y="3297843"/>
            <a:ext cx="538499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৬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578017" y="2974720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538041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3165052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৯৬৫৪৯৯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৯ ৬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৫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563476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518058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341102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 ৩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৫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534900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489481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1661074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  ৫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৭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2119396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9055352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3557196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৯১৭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৮৩৫  ৪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৯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2562310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9498264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483716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৭৬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৮৩৫৪  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৭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2975788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9897459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1926931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পঁয়ত্রিশ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1149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৮৩৫৪৯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৮৩৫৪৯  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৮৩৫৪৯ 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3355919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10297513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590789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৮৩৫৪৯২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৮৩৫৪৯২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৮৩৫৪৯২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3755971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10711854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2577791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4767" y="306106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ঘ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অঙ্কে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4643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4767" y="306106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অঙ্কে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8175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301298" y="1393689"/>
            <a:ext cx="1847855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310387" y="2325846"/>
            <a:ext cx="1847855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310386" y="3248910"/>
            <a:ext cx="1847855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306053" y="4181066"/>
            <a:ext cx="1838333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315141" y="5099800"/>
            <a:ext cx="1838333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৮৪৩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402" y="72569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00257" y="77502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48112" y="72568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95961" y="72567"/>
            <a:ext cx="1838333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538624" y="72567"/>
            <a:ext cx="1838333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৮৪৩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401" y="1374893"/>
            <a:ext cx="9767453" cy="830997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সবাই, এই সংখ্যাগুলো ছোট থেকে বড় ক্রমে  সাজাও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2402" y="2250237"/>
            <a:ext cx="7633853" cy="830997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এই সংখ্যাগুলোকে নিচে নিচে লিখে পাই 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402" y="3111723"/>
            <a:ext cx="5538775" cy="830997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ছোট থেকে বড় সাজানো হল-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1924" y="4000923"/>
            <a:ext cx="1838333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00256" y="4000923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48111" y="4000922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691177" y="4000922"/>
            <a:ext cx="1838333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৮৪৩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524721" y="4006585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6750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65" name="Straight Connector 64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32678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0" grpId="0"/>
      <p:bldP spid="61" grpId="0"/>
      <p:bldP spid="62" grpId="0"/>
      <p:bldP spid="63" grpId="0"/>
      <p:bldP spid="64" grpId="0"/>
    </p:bld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2" y="72569"/>
            <a:ext cx="11818918" cy="341632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রেখা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কী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? </a:t>
            </a:r>
          </a:p>
          <a:p>
            <a:pPr algn="ctr"/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উত্তর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রেখায়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শূন্য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সহ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অন্যান্য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চিহ্নিত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করা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সংখ্যারেখা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66726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6" grpId="0"/>
      <p:bldP spid="7" grpId="0"/>
      <p:bldP spid="8" grpId="0"/>
      <p:bldP spid="9" grpId="0"/>
      <p:bldP spid="10" grpId="0"/>
    </p:bld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/>
          <p:cNvSpPr/>
          <p:nvPr/>
        </p:nvSpPr>
        <p:spPr>
          <a:xfrm>
            <a:off x="758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31537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3484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1626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4710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211166" y="3820249"/>
            <a:ext cx="14761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8021781" y="3819237"/>
            <a:ext cx="15092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878680" y="3820419"/>
            <a:ext cx="139260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65" name="Straight Connector 64"/>
          <p:cNvCxnSpPr/>
          <p:nvPr/>
        </p:nvCxnSpPr>
        <p:spPr>
          <a:xfrm>
            <a:off x="59619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87638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115675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22702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0" grpId="0"/>
      <p:bldP spid="61" grpId="0"/>
      <p:bldP spid="62" grpId="0"/>
      <p:bldP spid="63" grpId="0"/>
      <p:bldP spid="64" grpId="0"/>
    </p:bld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/>
          <p:cNvSpPr/>
          <p:nvPr/>
        </p:nvSpPr>
        <p:spPr>
          <a:xfrm>
            <a:off x="-21114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3056790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251432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65639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258291" y="3819587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994400" y="3820249"/>
            <a:ext cx="172065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737981" y="3819237"/>
            <a:ext cx="184851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৩০০০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40054" y="3820419"/>
            <a:ext cx="165893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৪০০০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65" name="Straight Connector 64"/>
          <p:cNvCxnSpPr/>
          <p:nvPr/>
        </p:nvCxnSpPr>
        <p:spPr>
          <a:xfrm>
            <a:off x="5864918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8666842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11470540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2296388" y="291470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9321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0" grpId="0"/>
      <p:bldP spid="61" grpId="0"/>
      <p:bldP spid="62" grpId="0"/>
      <p:bldP spid="63" grpId="0"/>
      <p:bldP spid="64" grpId="0"/>
      <p:bldP spid="13" grpId="0"/>
    </p:bld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122215" y="3958136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153372" y="291470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656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ত্রিশ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8275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3906986" y="3958136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938127" y="3094817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১৫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0608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6719463" y="3958136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750607" y="3122528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২৫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5393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0072267" y="441534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9972753" y="3814952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৩৭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5232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6982703" y="441534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976124" y="3770076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২৬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5715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3616045" y="441534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653121" y="3685558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১৪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7065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2" y="72569"/>
            <a:ext cx="11818918" cy="341632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রেখা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কী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? </a:t>
            </a:r>
          </a:p>
          <a:p>
            <a:pPr algn="ctr"/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উত্তর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রেখায়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শূন্য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সহ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অন্যান্য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চিহ্নিত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করা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সংখ্যারেখা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9377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3411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4924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569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7299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178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2015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222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69270" y="343300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  ৬  ২  ৯  ০  অঙ্ক গুলো দিয়ে বৃহত্তম 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69269" y="1410358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৫  ৯ ৬  ৮  অঙ্ক গুলো দিয়ে বৃহত্তম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0"/>
          <p:cNvSpPr txBox="1"/>
          <p:nvPr/>
        </p:nvSpPr>
        <p:spPr>
          <a:xfrm>
            <a:off x="69270" y="2477417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৭  ২  ৯  ৩  অঙ্ক গুলো দিয়ে বৃহত্তম 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50"/>
          <p:cNvSpPr txBox="1"/>
          <p:nvPr/>
        </p:nvSpPr>
        <p:spPr>
          <a:xfrm>
            <a:off x="69270" y="3502516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৬  ২  ০ ৮  অঙ্ক গুলো দিয়ে বৃহত্তম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9270" y="4527615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৬  ৮  ৯  ৩  অঙ্ক গুলো দিয়ে বৃহত্তম 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50"/>
          <p:cNvSpPr txBox="1"/>
          <p:nvPr/>
        </p:nvSpPr>
        <p:spPr>
          <a:xfrm>
            <a:off x="69270" y="5510612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৯  ২  ৫  ১  অঙ্ক গুলো দিয়ে বৃহত্তম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369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7405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2221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22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2808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8581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717245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20735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22713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50"/>
          <p:cNvSpPr txBox="1"/>
          <p:nvPr/>
        </p:nvSpPr>
        <p:spPr>
          <a:xfrm>
            <a:off x="4803707" y="3330034"/>
            <a:ext cx="3159839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শূণ্য ১ঘর ডানে চলে যায়</a:t>
            </a:r>
            <a:endParaRPr lang="en-US" sz="44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" name="Isosceles Triangle 1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7333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3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3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2" grpId="0" animBg="1"/>
    </p:bld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717245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20735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22713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50"/>
          <p:cNvSpPr txBox="1"/>
          <p:nvPr/>
        </p:nvSpPr>
        <p:spPr>
          <a:xfrm>
            <a:off x="4803707" y="3330034"/>
            <a:ext cx="3159839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শূণ্য ১ঘর ডানে চলে যায়</a:t>
            </a:r>
            <a:endParaRPr lang="en-US" sz="4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Isosceles Triangle 15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2936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3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3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আটত্রিশ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608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0516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717245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20735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22713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50"/>
          <p:cNvSpPr txBox="1"/>
          <p:nvPr/>
        </p:nvSpPr>
        <p:spPr>
          <a:xfrm>
            <a:off x="4803707" y="3330034"/>
            <a:ext cx="3159839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শূণ্য ১ঘর ডানে চলে যায়</a:t>
            </a:r>
            <a:endParaRPr lang="en-US" sz="4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Isosceles Triangle 15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0663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3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3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6" grpId="0" animBg="1"/>
    </p:bld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202147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692258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71203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38677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725897" y="4088400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221933" y="2384287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4862945" y="3330034"/>
            <a:ext cx="3100601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শূণ্য ১ঘর ডানে চলে যায়</a:t>
            </a:r>
            <a:endParaRPr lang="en-US" sz="4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Isosceles Triangle 19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2712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3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62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6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96296E-6 L 1.45833E-6 -0.25 " pathEditMode="relative" rAng="0" ptsTypes="AA">
                                      <p:cBhvr>
                                        <p:cTn id="16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6" grpId="0" animBg="1"/>
      <p:bldP spid="16" grpId="1" animBg="1"/>
      <p:bldP spid="17" grpId="0" animBg="1"/>
      <p:bldP spid="17" grpId="1" animBg="1"/>
      <p:bldP spid="19" grpId="0" animBg="1"/>
      <p:bldP spid="20" grpId="0" animBg="1"/>
    </p:bld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202147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692258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71203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38677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725897" y="4088400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221933" y="2384287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4724400" y="3330034"/>
            <a:ext cx="3239147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</a:t>
            </a:r>
            <a:r>
              <a:rPr lang="bn-IN" sz="4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শূণ্যগুলি </a:t>
            </a:r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১ঘর ডানে চলে যায়</a:t>
            </a:r>
            <a:endParaRPr lang="en-US" sz="4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Isosceles Triangle 19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7891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3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62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6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96296E-6 L 1.45833E-6 -0.25 " pathEditMode="relative" rAng="0" ptsTypes="AA">
                                      <p:cBhvr>
                                        <p:cTn id="16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6" grpId="0" animBg="1"/>
      <p:bldP spid="16" grpId="1" animBg="1"/>
      <p:bldP spid="17" grpId="0" animBg="1"/>
      <p:bldP spid="17" grpId="1" animBg="1"/>
      <p:bldP spid="19" grpId="0" animBg="1"/>
      <p:bldP spid="20" grpId="0" animBg="1"/>
    </p:bld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69270" y="343300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  ৬  ২  ৯  ৪  অঙ্ক গুলো দিয়ে ক্ষুদ্রতম 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69269" y="1410358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৫  ৯ ০  ৮  অঙ্ক গুলো দিয়ে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0"/>
          <p:cNvSpPr txBox="1"/>
          <p:nvPr/>
        </p:nvSpPr>
        <p:spPr>
          <a:xfrm>
            <a:off x="69270" y="2477417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  </a:t>
            </a:r>
            <a:r>
              <a:rPr lang="bn-IN" sz="4800" b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  ০  </a:t>
            </a:r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  ৩  অঙ্ক গুলো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দিয়ে ক্ষুদ্রতম </a:t>
            </a:r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50"/>
          <p:cNvSpPr txBox="1"/>
          <p:nvPr/>
        </p:nvSpPr>
        <p:spPr>
          <a:xfrm>
            <a:off x="69270" y="3502516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৬  ২  ০ ৮  অঙ্ক গুলো দিয়ে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9270" y="4527615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০  ৮  ৯  ৩  অঙ্ক গুলো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দিয়ে ক্ষুদ্রতম সংখ্যা </a:t>
            </a:r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50"/>
          <p:cNvSpPr txBox="1"/>
          <p:nvPr/>
        </p:nvSpPr>
        <p:spPr>
          <a:xfrm>
            <a:off x="69270" y="5510612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  ৯  ২  ৫  ১  অঙ্ক গুলো দিয়ে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6123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69408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228109" y="343300"/>
            <a:ext cx="892535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</a:t>
            </a:r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59519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239229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729340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</a:t>
            </a:r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95277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44288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97255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46266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6309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69408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228109" y="343300"/>
            <a:ext cx="892535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অঙ্কগুলো দিয়ে বৃহত্তম বি</a:t>
            </a:r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লেখ-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59519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239229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729340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</a:t>
            </a:r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952776" y="237043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44288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97255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46266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144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0 L 0.04206 0 " pathEditMode="relative" rAng="0" ptsTypes="AA">
                                      <p:cBhvr>
                                        <p:cTn id="10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6" y="0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 L -0.04023 0.00047 " pathEditMode="relative" rAng="0" ptsTypes="AA">
                                      <p:cBhvr>
                                        <p:cTn id="10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1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1" grpId="1" animBg="1"/>
      <p:bldP spid="32" grpId="0" animBg="1"/>
      <p:bldP spid="32" grpId="1" animBg="1"/>
      <p:bldP spid="34" grpId="0" animBg="1"/>
      <p:bldP spid="35" grpId="0" animBg="1"/>
    </p:bld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69408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228109" y="343300"/>
            <a:ext cx="892535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অঙ্কগুলো দিয়ে বৃহত্তম </a:t>
            </a:r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লেখ-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59519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239229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729340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</a:t>
            </a:r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952776" y="237043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44288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97255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46266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8477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0 L 0.04206 0 " pathEditMode="relative" rAng="0" ptsTypes="AA">
                                      <p:cBhvr>
                                        <p:cTn id="10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6" y="0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 L -0.04023 0.00047 " pathEditMode="relative" rAng="0" ptsTypes="AA">
                                      <p:cBhvr>
                                        <p:cTn id="10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1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1" grpId="1" animBg="1"/>
      <p:bldP spid="32" grpId="0" animBg="1"/>
      <p:bldP spid="32" grpId="1" animBg="1"/>
      <p:bldP spid="34" grpId="0" animBg="1"/>
      <p:bldP spid="35" grpId="0" animBg="1"/>
    </p:bld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69408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228109" y="343300"/>
            <a:ext cx="892535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অঙ্কগুলো দিয়ে বৃহত্তম বি</a:t>
            </a:r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লেখ-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59519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239229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729340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</a:t>
            </a:r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952776" y="237043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44288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97255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46266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766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0 L 0.04206 0 " pathEditMode="relative" rAng="0" ptsTypes="AA">
                                      <p:cBhvr>
                                        <p:cTn id="10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6" y="0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 L -0.04023 0.00047 " pathEditMode="relative" rAng="0" ptsTypes="AA">
                                      <p:cBhvr>
                                        <p:cTn id="10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1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1" grpId="1" animBg="1"/>
      <p:bldP spid="32" grpId="0" animBg="1"/>
      <p:bldP spid="32" grpId="1" animBg="1"/>
      <p:bldP spid="34" grpId="0" animBg="1"/>
      <p:bldP spid="35" grpId="0" animBg="1"/>
    </p:bld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অংকের ক্ষুদ্রতম সংখ্যা          = ১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অংকের বৃহত্তম সংখ্যা           = 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4322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057775" y="-1"/>
            <a:ext cx="71342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নচল্লিশ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0835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অংকের ক্ষুদ্রতম সংখ্যা   = ১০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অংকের বৃহত্তম সংখ্যা    = 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0753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অংকের ক্ষুদ্রতম সংখ্যা   = ১০০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অংকের বৃহত্তম সংখ্যা    = 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6037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অংকের ক্ষুদ্রতম সংখ্যা   = ১০০০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অংকের বৃহত্তম সংখ্যা    = ৯৯৯৯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4828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 অংকের ক্ষুদ্রতম সংখ্যা   = ১০০০০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 অংকের বৃহত্তম সংখ্যা    = ৯৯৯৯৯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9877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অংকের ক্ষুদ্রতম সংখ্যা   = ১০০০০০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অংকের বৃহত্তম সংখ্যা    = ৯৯৯৯৯৯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7179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৯৯৯ এর পরবর্তী/পরের সংখ্যা (৯৯৯+১)= ১০০০, উত্তর-১০০০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6985" y="2684448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 এর পূর্বের/আগের সংখ্যা (১০০-১)= ৯৯, উত্তর-৯৯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6954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৯৯৯৯ এর পরবর্তী/পরের সংখ্যা (৯৯৯৯+১)= উত্তর-১০০০০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6985" y="2684448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১০০০০ এর পূর্বের/আগের সংখ্যা (১০০০০-১)= উত্তর-৯৯৯৯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445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0"/>
          <p:cNvSpPr txBox="1"/>
          <p:nvPr/>
        </p:nvSpPr>
        <p:spPr>
          <a:xfrm>
            <a:off x="3228110" y="343300"/>
            <a:ext cx="62345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অংকের বৃহত্তম সংখ্যা লেখ-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531931" y="343300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7717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3906982" y="222265"/>
            <a:ext cx="3713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06981" y="3237089"/>
            <a:ext cx="3713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06983" y="1667429"/>
            <a:ext cx="3713016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5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970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3906982" y="222265"/>
            <a:ext cx="3713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06981" y="3237089"/>
            <a:ext cx="3713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06983" y="1667429"/>
            <a:ext cx="3713016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8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2857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54305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801101" y="-1"/>
            <a:ext cx="3390876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3113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3756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3906982" y="222265"/>
            <a:ext cx="3713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06981" y="3237089"/>
            <a:ext cx="3713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06983" y="1667429"/>
            <a:ext cx="3713016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6864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</p:bld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/>
          </p:nvPr>
        </p:nvGraphicFramePr>
        <p:xfrm>
          <a:off x="55417" y="55415"/>
          <a:ext cx="12095018" cy="717486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223165">
                  <a:extLst>
                    <a:ext uri="{9D8B030D-6E8A-4147-A177-3AD203B41FA5}">
                      <a16:colId xmlns:a16="http://schemas.microsoft.com/office/drawing/2014/main" val="3062318053"/>
                    </a:ext>
                  </a:extLst>
                </a:gridCol>
                <a:gridCol w="3740234">
                  <a:extLst>
                    <a:ext uri="{9D8B030D-6E8A-4147-A177-3AD203B41FA5}">
                      <a16:colId xmlns:a16="http://schemas.microsoft.com/office/drawing/2014/main" val="80388829"/>
                    </a:ext>
                  </a:extLst>
                </a:gridCol>
                <a:gridCol w="3131619">
                  <a:extLst>
                    <a:ext uri="{9D8B030D-6E8A-4147-A177-3AD203B41FA5}">
                      <a16:colId xmlns:a16="http://schemas.microsoft.com/office/drawing/2014/main" val="3418644443"/>
                    </a:ext>
                  </a:extLst>
                </a:gridCol>
              </a:tblGrid>
              <a:tr h="1274621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bn-IN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- </a:t>
                      </a: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One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dirty="0" smtClean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</a:t>
                      </a:r>
                      <a:endParaRPr lang="en-US" sz="8000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8000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472730"/>
                  </a:ext>
                </a:extLst>
              </a:tr>
              <a:tr h="108781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2- Two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দুই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164859"/>
                  </a:ext>
                </a:extLst>
              </a:tr>
              <a:tr h="120433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3- Three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তিন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870030"/>
                  </a:ext>
                </a:extLst>
              </a:tr>
              <a:tr h="109919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4- Four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চার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3272169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5- Five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পাঁচ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2832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9034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1582"/>
          <a:ext cx="12081165" cy="717486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278584">
                  <a:extLst>
                    <a:ext uri="{9D8B030D-6E8A-4147-A177-3AD203B41FA5}">
                      <a16:colId xmlns:a16="http://schemas.microsoft.com/office/drawing/2014/main" val="2333618249"/>
                    </a:ext>
                  </a:extLst>
                </a:gridCol>
                <a:gridCol w="3674547">
                  <a:extLst>
                    <a:ext uri="{9D8B030D-6E8A-4147-A177-3AD203B41FA5}">
                      <a16:colId xmlns:a16="http://schemas.microsoft.com/office/drawing/2014/main" val="3345891109"/>
                    </a:ext>
                  </a:extLst>
                </a:gridCol>
                <a:gridCol w="3128034">
                  <a:extLst>
                    <a:ext uri="{9D8B030D-6E8A-4147-A177-3AD203B41FA5}">
                      <a16:colId xmlns:a16="http://schemas.microsoft.com/office/drawing/2014/main" val="3196571303"/>
                    </a:ext>
                  </a:extLst>
                </a:gridCol>
              </a:tblGrid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6- Six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6974908"/>
                  </a:ext>
                </a:extLst>
              </a:tr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7- Seven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8294478"/>
                  </a:ext>
                </a:extLst>
              </a:tr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8- Eight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3144554"/>
                  </a:ext>
                </a:extLst>
              </a:tr>
              <a:tr h="135220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9- Nine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নয়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2981998"/>
                  </a:ext>
                </a:extLst>
              </a:tr>
              <a:tr h="129821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10- Ten</a:t>
                      </a:r>
                      <a:endParaRPr lang="en-US" sz="8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দশ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টেন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45145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762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9434946" y="455418"/>
            <a:ext cx="2618508" cy="64773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5412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9270" y="288147"/>
            <a:ext cx="12053454" cy="255454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একটি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4998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500256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511634" y="3237089"/>
            <a:ext cx="2223653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26729" y="1667429"/>
            <a:ext cx="1589805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619999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19999" y="1667429"/>
            <a:ext cx="159327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5754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</p:bld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500256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511634" y="3237089"/>
            <a:ext cx="2223653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26729" y="1667429"/>
            <a:ext cx="1589805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619999" y="220879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19999" y="1667429"/>
            <a:ext cx="159327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1317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</p:bld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55416"/>
          <a:ext cx="12095019" cy="673331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15893">
                  <a:extLst>
                    <a:ext uri="{9D8B030D-6E8A-4147-A177-3AD203B41FA5}">
                      <a16:colId xmlns:a16="http://schemas.microsoft.com/office/drawing/2014/main" val="2466746010"/>
                    </a:ext>
                  </a:extLst>
                </a:gridCol>
                <a:gridCol w="2907972">
                  <a:extLst>
                    <a:ext uri="{9D8B030D-6E8A-4147-A177-3AD203B41FA5}">
                      <a16:colId xmlns:a16="http://schemas.microsoft.com/office/drawing/2014/main" val="1977683043"/>
                    </a:ext>
                  </a:extLst>
                </a:gridCol>
                <a:gridCol w="3271154">
                  <a:extLst>
                    <a:ext uri="{9D8B030D-6E8A-4147-A177-3AD203B41FA5}">
                      <a16:colId xmlns:a16="http://schemas.microsoft.com/office/drawing/2014/main" val="3717072450"/>
                    </a:ext>
                  </a:extLst>
                </a:gridCol>
              </a:tblGrid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11- Eleven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এগারো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ইলিভেন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111476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12- Twelve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টুয়েল ভ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827273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13- Thirteen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306088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14- Fourteen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চৌদ্দ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টিন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0522324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8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15- Fifteen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পনেরো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টিন 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67830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23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55416"/>
          <a:ext cx="12095020" cy="680637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583384">
                  <a:extLst>
                    <a:ext uri="{9D8B030D-6E8A-4147-A177-3AD203B41FA5}">
                      <a16:colId xmlns:a16="http://schemas.microsoft.com/office/drawing/2014/main" val="2944125794"/>
                    </a:ext>
                  </a:extLst>
                </a:gridCol>
                <a:gridCol w="3380015">
                  <a:extLst>
                    <a:ext uri="{9D8B030D-6E8A-4147-A177-3AD203B41FA5}">
                      <a16:colId xmlns:a16="http://schemas.microsoft.com/office/drawing/2014/main" val="809224414"/>
                    </a:ext>
                  </a:extLst>
                </a:gridCol>
                <a:gridCol w="2306959">
                  <a:extLst>
                    <a:ext uri="{9D8B030D-6E8A-4147-A177-3AD203B41FA5}">
                      <a16:colId xmlns:a16="http://schemas.microsoft.com/office/drawing/2014/main" val="1209241605"/>
                    </a:ext>
                  </a:extLst>
                </a:gridCol>
                <a:gridCol w="824662">
                  <a:extLst>
                    <a:ext uri="{9D8B030D-6E8A-4147-A177-3AD203B41FA5}">
                      <a16:colId xmlns:a16="http://schemas.microsoft.com/office/drawing/2014/main" val="2009404751"/>
                    </a:ext>
                  </a:extLst>
                </a:gridCol>
              </a:tblGrid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16- Sixteen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ষোলো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টিন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3428675"/>
                  </a:ext>
                </a:extLst>
              </a:tr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17- Seventeen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সতেরো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টিন 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26429203"/>
                  </a:ext>
                </a:extLst>
              </a:tr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18- Eighteen 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আঠারো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এইটিন 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60605383"/>
                  </a:ext>
                </a:extLst>
              </a:tr>
              <a:tr h="12620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19- Nineteen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উনিশ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টিন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6641096"/>
                  </a:ext>
                </a:extLst>
              </a:tr>
              <a:tr h="158819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20- Twenty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বিশ</a:t>
                      </a:r>
                      <a:endParaRPr lang="en-US" sz="8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66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68811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1216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96994"/>
          <a:ext cx="12067310" cy="665627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924990">
                  <a:extLst>
                    <a:ext uri="{9D8B030D-6E8A-4147-A177-3AD203B41FA5}">
                      <a16:colId xmlns:a16="http://schemas.microsoft.com/office/drawing/2014/main" val="2412810341"/>
                    </a:ext>
                  </a:extLst>
                </a:gridCol>
                <a:gridCol w="2017874">
                  <a:extLst>
                    <a:ext uri="{9D8B030D-6E8A-4147-A177-3AD203B41FA5}">
                      <a16:colId xmlns:a16="http://schemas.microsoft.com/office/drawing/2014/main" val="781509203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81088519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817709373"/>
                    </a:ext>
                  </a:extLst>
                </a:gridCol>
              </a:tblGrid>
              <a:tr h="123305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21- Twenty one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একুশ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7210997"/>
                  </a:ext>
                </a:extLst>
              </a:tr>
              <a:tr h="125217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22- Twenty two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বাইশ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3012488"/>
                  </a:ext>
                </a:extLst>
              </a:tr>
              <a:tr h="132671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23- Twenty three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তেইশ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5910423"/>
                  </a:ext>
                </a:extLst>
              </a:tr>
              <a:tr h="130232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24- Twenty four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চব্বিশ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924122"/>
                  </a:ext>
                </a:extLst>
              </a:tr>
              <a:tr h="141593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25- Twenty five</a:t>
                      </a:r>
                      <a:endParaRPr lang="en-US" sz="72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33696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8445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৪১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672013" y="-1"/>
            <a:ext cx="7519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একচল্লিশ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267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138546"/>
          <a:ext cx="12053454" cy="652272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786208">
                  <a:extLst>
                    <a:ext uri="{9D8B030D-6E8A-4147-A177-3AD203B41FA5}">
                      <a16:colId xmlns:a16="http://schemas.microsoft.com/office/drawing/2014/main" val="1453254905"/>
                    </a:ext>
                  </a:extLst>
                </a:gridCol>
                <a:gridCol w="2693816">
                  <a:extLst>
                    <a:ext uri="{9D8B030D-6E8A-4147-A177-3AD203B41FA5}">
                      <a16:colId xmlns:a16="http://schemas.microsoft.com/office/drawing/2014/main" val="2344152202"/>
                    </a:ext>
                  </a:extLst>
                </a:gridCol>
                <a:gridCol w="2235698">
                  <a:extLst>
                    <a:ext uri="{9D8B030D-6E8A-4147-A177-3AD203B41FA5}">
                      <a16:colId xmlns:a16="http://schemas.microsoft.com/office/drawing/2014/main" val="4084456002"/>
                    </a:ext>
                  </a:extLst>
                </a:gridCol>
                <a:gridCol w="1337732">
                  <a:extLst>
                    <a:ext uri="{9D8B030D-6E8A-4147-A177-3AD203B41FA5}">
                      <a16:colId xmlns:a16="http://schemas.microsoft.com/office/drawing/2014/main" val="3801691854"/>
                    </a:ext>
                  </a:extLst>
                </a:gridCol>
              </a:tblGrid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26- Twenty six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ছাব্বিশ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028572"/>
                  </a:ext>
                </a:extLst>
              </a:tr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27- Twenty seven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404370"/>
                  </a:ext>
                </a:extLst>
              </a:tr>
              <a:tr h="106116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28- Twenty eight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453173"/>
                  </a:ext>
                </a:extLst>
              </a:tr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29- Twenty nine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টুয়েন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8995950"/>
                  </a:ext>
                </a:extLst>
              </a:tr>
              <a:tr h="9989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30- Thirty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5481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05824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86608"/>
          <a:ext cx="12067310" cy="664670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019942">
                  <a:extLst>
                    <a:ext uri="{9D8B030D-6E8A-4147-A177-3AD203B41FA5}">
                      <a16:colId xmlns:a16="http://schemas.microsoft.com/office/drawing/2014/main" val="2466311958"/>
                    </a:ext>
                  </a:extLst>
                </a:gridCol>
                <a:gridCol w="2922922">
                  <a:extLst>
                    <a:ext uri="{9D8B030D-6E8A-4147-A177-3AD203B41FA5}">
                      <a16:colId xmlns:a16="http://schemas.microsoft.com/office/drawing/2014/main" val="760772686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692171865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1979335058"/>
                    </a:ext>
                  </a:extLst>
                </a:gridCol>
              </a:tblGrid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31- Thirty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0402919"/>
                  </a:ext>
                </a:extLst>
              </a:tr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32- Thirty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1282989"/>
                  </a:ext>
                </a:extLst>
              </a:tr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33- Thirty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7548510"/>
                  </a:ext>
                </a:extLst>
              </a:tr>
              <a:tr h="132743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34- Thirty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চৌত্রিশ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4766809"/>
                  </a:ext>
                </a:extLst>
              </a:tr>
              <a:tr h="133698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35- Thirty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পঁয়ত্রিশ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6712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1419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5" y="96984"/>
          <a:ext cx="12053456" cy="660861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50002">
                  <a:extLst>
                    <a:ext uri="{9D8B030D-6E8A-4147-A177-3AD203B41FA5}">
                      <a16:colId xmlns:a16="http://schemas.microsoft.com/office/drawing/2014/main" val="1756645853"/>
                    </a:ext>
                  </a:extLst>
                </a:gridCol>
                <a:gridCol w="2782595">
                  <a:extLst>
                    <a:ext uri="{9D8B030D-6E8A-4147-A177-3AD203B41FA5}">
                      <a16:colId xmlns:a16="http://schemas.microsoft.com/office/drawing/2014/main" val="2489862409"/>
                    </a:ext>
                  </a:extLst>
                </a:gridCol>
                <a:gridCol w="1787688">
                  <a:extLst>
                    <a:ext uri="{9D8B030D-6E8A-4147-A177-3AD203B41FA5}">
                      <a16:colId xmlns:a16="http://schemas.microsoft.com/office/drawing/2014/main" val="1398180402"/>
                    </a:ext>
                  </a:extLst>
                </a:gridCol>
                <a:gridCol w="1333171">
                  <a:extLst>
                    <a:ext uri="{9D8B030D-6E8A-4147-A177-3AD203B41FA5}">
                      <a16:colId xmlns:a16="http://schemas.microsoft.com/office/drawing/2014/main" val="4139560527"/>
                    </a:ext>
                  </a:extLst>
                </a:gridCol>
              </a:tblGrid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36- Thirty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ছত্রিশ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5470690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37- Thirty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সাঁইত্রিশ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302846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38- Thirty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আটত্রিশ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6176660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39- Thirty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নচল্লিশ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থার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946952"/>
                  </a:ext>
                </a:extLst>
              </a:tr>
              <a:tr h="132172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40- Forty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72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চল্লিশ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444179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5565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6" y="581898"/>
          <a:ext cx="12095019" cy="588022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57464">
                  <a:extLst>
                    <a:ext uri="{9D8B030D-6E8A-4147-A177-3AD203B41FA5}">
                      <a16:colId xmlns:a16="http://schemas.microsoft.com/office/drawing/2014/main" val="454959959"/>
                    </a:ext>
                  </a:extLst>
                </a:gridCol>
                <a:gridCol w="2805935">
                  <a:extLst>
                    <a:ext uri="{9D8B030D-6E8A-4147-A177-3AD203B41FA5}">
                      <a16:colId xmlns:a16="http://schemas.microsoft.com/office/drawing/2014/main" val="432141349"/>
                    </a:ext>
                  </a:extLst>
                </a:gridCol>
                <a:gridCol w="1793852">
                  <a:extLst>
                    <a:ext uri="{9D8B030D-6E8A-4147-A177-3AD203B41FA5}">
                      <a16:colId xmlns:a16="http://schemas.microsoft.com/office/drawing/2014/main" val="1053373333"/>
                    </a:ext>
                  </a:extLst>
                </a:gridCol>
                <a:gridCol w="1337768">
                  <a:extLst>
                    <a:ext uri="{9D8B030D-6E8A-4147-A177-3AD203B41FA5}">
                      <a16:colId xmlns:a16="http://schemas.microsoft.com/office/drawing/2014/main" val="1620094800"/>
                    </a:ext>
                  </a:extLst>
                </a:gridCol>
              </a:tblGrid>
              <a:tr h="38076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41- Forty one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একচল্লিশ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1389443"/>
                  </a:ext>
                </a:extLst>
              </a:tr>
              <a:tr h="38076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42- Forty two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বিয়াল্লিশ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325935"/>
                  </a:ext>
                </a:extLst>
              </a:tr>
              <a:tr h="35220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43- Forty three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তেতাল্লিশ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9493623"/>
                  </a:ext>
                </a:extLst>
              </a:tr>
              <a:tr h="39028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44- Forty four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চুয়াল্লিশ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635660"/>
                  </a:ext>
                </a:extLst>
              </a:tr>
              <a:tr h="118376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45- Forty five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পঁয়তাল্লিশ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998247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01238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5" y="83131"/>
          <a:ext cx="12081165" cy="678207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29747">
                  <a:extLst>
                    <a:ext uri="{9D8B030D-6E8A-4147-A177-3AD203B41FA5}">
                      <a16:colId xmlns:a16="http://schemas.microsoft.com/office/drawing/2014/main" val="875807907"/>
                    </a:ext>
                  </a:extLst>
                </a:gridCol>
                <a:gridCol w="3172691">
                  <a:extLst>
                    <a:ext uri="{9D8B030D-6E8A-4147-A177-3AD203B41FA5}">
                      <a16:colId xmlns:a16="http://schemas.microsoft.com/office/drawing/2014/main" val="3644050878"/>
                    </a:ext>
                  </a:extLst>
                </a:gridCol>
                <a:gridCol w="1642491">
                  <a:extLst>
                    <a:ext uri="{9D8B030D-6E8A-4147-A177-3AD203B41FA5}">
                      <a16:colId xmlns:a16="http://schemas.microsoft.com/office/drawing/2014/main" val="2910108086"/>
                    </a:ext>
                  </a:extLst>
                </a:gridCol>
                <a:gridCol w="1336236">
                  <a:extLst>
                    <a:ext uri="{9D8B030D-6E8A-4147-A177-3AD203B41FA5}">
                      <a16:colId xmlns:a16="http://schemas.microsoft.com/office/drawing/2014/main" val="4060233835"/>
                    </a:ext>
                  </a:extLst>
                </a:gridCol>
              </a:tblGrid>
              <a:tr h="119148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46- Forty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ছেচল্লিশ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7144505"/>
                  </a:ext>
                </a:extLst>
              </a:tr>
              <a:tr h="1224461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47- Forty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সাতচল্লিশ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9380707"/>
                  </a:ext>
                </a:extLst>
              </a:tr>
              <a:tr h="113274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48- Forty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আটচল্লিশ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971854"/>
                  </a:ext>
                </a:extLst>
              </a:tr>
              <a:tr h="124884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49- Forty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নপঞ্চাশ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ফর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9694007"/>
                  </a:ext>
                </a:extLst>
              </a:tr>
              <a:tr h="156389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50- Fifty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পঞ্চাশ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3741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26919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5" y="193964"/>
          <a:ext cx="12067311" cy="652937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02220">
                  <a:extLst>
                    <a:ext uri="{9D8B030D-6E8A-4147-A177-3AD203B41FA5}">
                      <a16:colId xmlns:a16="http://schemas.microsoft.com/office/drawing/2014/main" val="1157736591"/>
                    </a:ext>
                  </a:extLst>
                </a:gridCol>
                <a:gridCol w="2840645">
                  <a:extLst>
                    <a:ext uri="{9D8B030D-6E8A-4147-A177-3AD203B41FA5}">
                      <a16:colId xmlns:a16="http://schemas.microsoft.com/office/drawing/2014/main" val="3988948858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3652677562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651427616"/>
                    </a:ext>
                  </a:extLst>
                </a:gridCol>
              </a:tblGrid>
              <a:tr h="119149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51- Fifty one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3839708"/>
                  </a:ext>
                </a:extLst>
              </a:tr>
              <a:tr h="121061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52- Fifty two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বাহান্ন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1103268"/>
                  </a:ext>
                </a:extLst>
              </a:tr>
              <a:tr h="120202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53- Fifty three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তিপ্পান্ন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82566"/>
                  </a:ext>
                </a:extLst>
              </a:tr>
              <a:tr h="130786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54- Fifty four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চুয়ান্ন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132853"/>
                  </a:ext>
                </a:extLst>
              </a:tr>
              <a:tr h="130786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55- Fifty five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পঞ্চান্ন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399653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3158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6" y="138546"/>
          <a:ext cx="12025745" cy="662967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902037">
                  <a:extLst>
                    <a:ext uri="{9D8B030D-6E8A-4147-A177-3AD203B41FA5}">
                      <a16:colId xmlns:a16="http://schemas.microsoft.com/office/drawing/2014/main" val="4202932978"/>
                    </a:ext>
                  </a:extLst>
                </a:gridCol>
                <a:gridCol w="3010024">
                  <a:extLst>
                    <a:ext uri="{9D8B030D-6E8A-4147-A177-3AD203B41FA5}">
                      <a16:colId xmlns:a16="http://schemas.microsoft.com/office/drawing/2014/main" val="2986017857"/>
                    </a:ext>
                  </a:extLst>
                </a:gridCol>
                <a:gridCol w="1783578">
                  <a:extLst>
                    <a:ext uri="{9D8B030D-6E8A-4147-A177-3AD203B41FA5}">
                      <a16:colId xmlns:a16="http://schemas.microsoft.com/office/drawing/2014/main" val="3455800859"/>
                    </a:ext>
                  </a:extLst>
                </a:gridCol>
                <a:gridCol w="1330106">
                  <a:extLst>
                    <a:ext uri="{9D8B030D-6E8A-4147-A177-3AD203B41FA5}">
                      <a16:colId xmlns:a16="http://schemas.microsoft.com/office/drawing/2014/main" val="1229576352"/>
                    </a:ext>
                  </a:extLst>
                </a:gridCol>
              </a:tblGrid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56- Fifty six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ছাপ্পান্ন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873449"/>
                  </a:ext>
                </a:extLst>
              </a:tr>
              <a:tr h="129401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57- Fifty seven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0716362"/>
                  </a:ext>
                </a:extLst>
              </a:tr>
              <a:tr h="131618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58- Fifty eight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আটান্ন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691407"/>
                  </a:ext>
                </a:extLst>
              </a:tr>
              <a:tr h="120534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59- Fifty nine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নষাট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ফিফ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2552210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72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60- Sixty</a:t>
                      </a:r>
                      <a:endParaRPr lang="en-US" sz="44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ষাট 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41533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05839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1" y="124690"/>
          <a:ext cx="12067310" cy="665738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622270">
                  <a:extLst>
                    <a:ext uri="{9D8B030D-6E8A-4147-A177-3AD203B41FA5}">
                      <a16:colId xmlns:a16="http://schemas.microsoft.com/office/drawing/2014/main" val="1275945225"/>
                    </a:ext>
                  </a:extLst>
                </a:gridCol>
                <a:gridCol w="3320594">
                  <a:extLst>
                    <a:ext uri="{9D8B030D-6E8A-4147-A177-3AD203B41FA5}">
                      <a16:colId xmlns:a16="http://schemas.microsoft.com/office/drawing/2014/main" val="341613816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1332093213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1317839469"/>
                    </a:ext>
                  </a:extLst>
                </a:gridCol>
              </a:tblGrid>
              <a:tr h="116378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61- Sixty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5761844"/>
                  </a:ext>
                </a:extLst>
              </a:tr>
              <a:tr h="119675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62- Sixty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7993090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63- Sixty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তেষট্টি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9756726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64- Sixty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চৌষট্টি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1550069"/>
                  </a:ext>
                </a:extLst>
              </a:tr>
              <a:tr h="134943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65- Sixty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পঁয়ষট্টি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70145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1527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9" y="55421"/>
          <a:ext cx="12067310" cy="673331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832763">
                  <a:extLst>
                    <a:ext uri="{9D8B030D-6E8A-4147-A177-3AD203B41FA5}">
                      <a16:colId xmlns:a16="http://schemas.microsoft.com/office/drawing/2014/main" val="2872743948"/>
                    </a:ext>
                  </a:extLst>
                </a:gridCol>
                <a:gridCol w="3110101">
                  <a:extLst>
                    <a:ext uri="{9D8B030D-6E8A-4147-A177-3AD203B41FA5}">
                      <a16:colId xmlns:a16="http://schemas.microsoft.com/office/drawing/2014/main" val="239671182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2657581162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2023999243"/>
                    </a:ext>
                  </a:extLst>
                </a:gridCol>
              </a:tblGrid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66- Sixty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ছেষট্টি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2151783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67- Sixty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811240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68- Sixty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আটষট্টি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520077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69- Sixty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 smtClean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 smtClean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নসত্তর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290166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70- Seventy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62460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4510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9" y="55421"/>
          <a:ext cx="12067310" cy="673331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832763">
                  <a:extLst>
                    <a:ext uri="{9D8B030D-6E8A-4147-A177-3AD203B41FA5}">
                      <a16:colId xmlns:a16="http://schemas.microsoft.com/office/drawing/2014/main" val="2113745533"/>
                    </a:ext>
                  </a:extLst>
                </a:gridCol>
                <a:gridCol w="3110101">
                  <a:extLst>
                    <a:ext uri="{9D8B030D-6E8A-4147-A177-3AD203B41FA5}">
                      <a16:colId xmlns:a16="http://schemas.microsoft.com/office/drawing/2014/main" val="3340161266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96316855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56430730"/>
                    </a:ext>
                  </a:extLst>
                </a:gridCol>
              </a:tblGrid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71- Seventy one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0605474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72- Seventy two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বাহাত্তর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3527700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73- Seventy three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4137687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74- Seventy four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188813"/>
                  </a:ext>
                </a:extLst>
              </a:tr>
              <a:tr h="134666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75- Seventy five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92319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99495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629150" y="-1"/>
            <a:ext cx="7562827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বিয়াল্লিশ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9620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9" y="152406"/>
          <a:ext cx="12011892" cy="652272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37562">
                  <a:extLst>
                    <a:ext uri="{9D8B030D-6E8A-4147-A177-3AD203B41FA5}">
                      <a16:colId xmlns:a16="http://schemas.microsoft.com/office/drawing/2014/main" val="2540779040"/>
                    </a:ext>
                  </a:extLst>
                </a:gridCol>
                <a:gridCol w="2764233">
                  <a:extLst>
                    <a:ext uri="{9D8B030D-6E8A-4147-A177-3AD203B41FA5}">
                      <a16:colId xmlns:a16="http://schemas.microsoft.com/office/drawing/2014/main" val="801344897"/>
                    </a:ext>
                  </a:extLst>
                </a:gridCol>
                <a:gridCol w="1781523">
                  <a:extLst>
                    <a:ext uri="{9D8B030D-6E8A-4147-A177-3AD203B41FA5}">
                      <a16:colId xmlns:a16="http://schemas.microsoft.com/office/drawing/2014/main" val="3337085077"/>
                    </a:ext>
                  </a:extLst>
                </a:gridCol>
                <a:gridCol w="1328574">
                  <a:extLst>
                    <a:ext uri="{9D8B030D-6E8A-4147-A177-3AD203B41FA5}">
                      <a16:colId xmlns:a16="http://schemas.microsoft.com/office/drawing/2014/main" val="4245226161"/>
                    </a:ext>
                  </a:extLst>
                </a:gridCol>
              </a:tblGrid>
              <a:tr h="77585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76- Seventy six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ছিয়াত্তর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0258395"/>
                  </a:ext>
                </a:extLst>
              </a:tr>
              <a:tr h="85898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77- Seventy seven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2859791"/>
                  </a:ext>
                </a:extLst>
              </a:tr>
              <a:tr h="83127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78- Seventy eight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আটাত্তর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4944252"/>
                  </a:ext>
                </a:extLst>
              </a:tr>
              <a:tr h="789709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79- Seventy nine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নআশি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602152"/>
                  </a:ext>
                </a:extLst>
              </a:tr>
              <a:tr h="73513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80- Eighty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4992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84521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4" y="55417"/>
          <a:ext cx="12067310" cy="682353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054435">
                  <a:extLst>
                    <a:ext uri="{9D8B030D-6E8A-4147-A177-3AD203B41FA5}">
                      <a16:colId xmlns:a16="http://schemas.microsoft.com/office/drawing/2014/main" val="2646853150"/>
                    </a:ext>
                  </a:extLst>
                </a:gridCol>
                <a:gridCol w="2888429">
                  <a:extLst>
                    <a:ext uri="{9D8B030D-6E8A-4147-A177-3AD203B41FA5}">
                      <a16:colId xmlns:a16="http://schemas.microsoft.com/office/drawing/2014/main" val="1927196197"/>
                    </a:ext>
                  </a:extLst>
                </a:gridCol>
                <a:gridCol w="1789743">
                  <a:extLst>
                    <a:ext uri="{9D8B030D-6E8A-4147-A177-3AD203B41FA5}">
                      <a16:colId xmlns:a16="http://schemas.microsoft.com/office/drawing/2014/main" val="256136207"/>
                    </a:ext>
                  </a:extLst>
                </a:gridCol>
                <a:gridCol w="1334703">
                  <a:extLst>
                    <a:ext uri="{9D8B030D-6E8A-4147-A177-3AD203B41FA5}">
                      <a16:colId xmlns:a16="http://schemas.microsoft.com/office/drawing/2014/main" val="714208340"/>
                    </a:ext>
                  </a:extLst>
                </a:gridCol>
              </a:tblGrid>
              <a:tr h="564217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81- Eighty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275285"/>
                  </a:ext>
                </a:extLst>
              </a:tr>
              <a:tr h="682308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82- Eighty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বিরাশি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5495857"/>
                  </a:ext>
                </a:extLst>
              </a:tr>
              <a:tr h="51173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83- Eighty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তিরাশি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8120308"/>
                  </a:ext>
                </a:extLst>
              </a:tr>
              <a:tr h="47409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84- Eighty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চুরাশি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7592764"/>
                  </a:ext>
                </a:extLst>
              </a:tr>
              <a:tr h="160535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85- Eighty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32573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7842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69274" y="96986"/>
          <a:ext cx="12053456" cy="671771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248399">
                  <a:extLst>
                    <a:ext uri="{9D8B030D-6E8A-4147-A177-3AD203B41FA5}">
                      <a16:colId xmlns:a16="http://schemas.microsoft.com/office/drawing/2014/main" val="3557736688"/>
                    </a:ext>
                  </a:extLst>
                </a:gridCol>
                <a:gridCol w="2826327">
                  <a:extLst>
                    <a:ext uri="{9D8B030D-6E8A-4147-A177-3AD203B41FA5}">
                      <a16:colId xmlns:a16="http://schemas.microsoft.com/office/drawing/2014/main" val="1309236814"/>
                    </a:ext>
                  </a:extLst>
                </a:gridCol>
                <a:gridCol w="1645559">
                  <a:extLst>
                    <a:ext uri="{9D8B030D-6E8A-4147-A177-3AD203B41FA5}">
                      <a16:colId xmlns:a16="http://schemas.microsoft.com/office/drawing/2014/main" val="4252681040"/>
                    </a:ext>
                  </a:extLst>
                </a:gridCol>
                <a:gridCol w="1333171">
                  <a:extLst>
                    <a:ext uri="{9D8B030D-6E8A-4147-A177-3AD203B41FA5}">
                      <a16:colId xmlns:a16="http://schemas.microsoft.com/office/drawing/2014/main" val="2753853782"/>
                    </a:ext>
                  </a:extLst>
                </a:gridCol>
              </a:tblGrid>
              <a:tr h="623452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86- Eighty six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ছিয়াশি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513109"/>
                  </a:ext>
                </a:extLst>
              </a:tr>
              <a:tr h="623455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87- Eighty seven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765162"/>
                  </a:ext>
                </a:extLst>
              </a:tr>
              <a:tr h="56803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88- Eighty eight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আটাশি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6736953"/>
                  </a:ext>
                </a:extLst>
              </a:tr>
              <a:tr h="498764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89- Eighty nine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0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ঊ</a:t>
                      </a: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ননব্বই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এইটি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3265817"/>
                  </a:ext>
                </a:extLst>
              </a:tr>
              <a:tr h="149954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90- Ninety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80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নব্বই</a:t>
                      </a:r>
                      <a:endParaRPr lang="en-US" sz="4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 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524156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4848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55419" y="41567"/>
          <a:ext cx="12081165" cy="676101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220690">
                  <a:extLst>
                    <a:ext uri="{9D8B030D-6E8A-4147-A177-3AD203B41FA5}">
                      <a16:colId xmlns:a16="http://schemas.microsoft.com/office/drawing/2014/main" val="2079965957"/>
                    </a:ext>
                  </a:extLst>
                </a:gridCol>
                <a:gridCol w="2732442">
                  <a:extLst>
                    <a:ext uri="{9D8B030D-6E8A-4147-A177-3AD203B41FA5}">
                      <a16:colId xmlns:a16="http://schemas.microsoft.com/office/drawing/2014/main" val="3541611705"/>
                    </a:ext>
                  </a:extLst>
                </a:gridCol>
                <a:gridCol w="1791797">
                  <a:extLst>
                    <a:ext uri="{9D8B030D-6E8A-4147-A177-3AD203B41FA5}">
                      <a16:colId xmlns:a16="http://schemas.microsoft.com/office/drawing/2014/main" val="1266912430"/>
                    </a:ext>
                  </a:extLst>
                </a:gridCol>
                <a:gridCol w="1336236">
                  <a:extLst>
                    <a:ext uri="{9D8B030D-6E8A-4147-A177-3AD203B41FA5}">
                      <a16:colId xmlns:a16="http://schemas.microsoft.com/office/drawing/2014/main" val="4021773734"/>
                    </a:ext>
                  </a:extLst>
                </a:gridCol>
              </a:tblGrid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91- Ninety one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7299897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92- Ninety two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বিরানব্বই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টু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1241055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93- Ninety three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তিরানব্বই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থ্রী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1358232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94- Ninety four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চুরানব্বই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ফোর 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1429952"/>
                  </a:ext>
                </a:extLst>
              </a:tr>
              <a:tr h="1352203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6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95- Ninety five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পঁচানব্বই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8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ফাইভ</a:t>
                      </a:r>
                      <a:endParaRPr lang="en-US" sz="28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2758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218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/>
          </p:nvPr>
        </p:nvGraphicFramePr>
        <p:xfrm>
          <a:off x="83125" y="69270"/>
          <a:ext cx="12053456" cy="674716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91093">
                  <a:extLst>
                    <a:ext uri="{9D8B030D-6E8A-4147-A177-3AD203B41FA5}">
                      <a16:colId xmlns:a16="http://schemas.microsoft.com/office/drawing/2014/main" val="2241789206"/>
                    </a:ext>
                  </a:extLst>
                </a:gridCol>
                <a:gridCol w="2741504">
                  <a:extLst>
                    <a:ext uri="{9D8B030D-6E8A-4147-A177-3AD203B41FA5}">
                      <a16:colId xmlns:a16="http://schemas.microsoft.com/office/drawing/2014/main" val="2973567576"/>
                    </a:ext>
                  </a:extLst>
                </a:gridCol>
                <a:gridCol w="1787688">
                  <a:extLst>
                    <a:ext uri="{9D8B030D-6E8A-4147-A177-3AD203B41FA5}">
                      <a16:colId xmlns:a16="http://schemas.microsoft.com/office/drawing/2014/main" val="1311804182"/>
                    </a:ext>
                  </a:extLst>
                </a:gridCol>
                <a:gridCol w="1333171">
                  <a:extLst>
                    <a:ext uri="{9D8B030D-6E8A-4147-A177-3AD203B41FA5}">
                      <a16:colId xmlns:a16="http://schemas.microsoft.com/office/drawing/2014/main" val="3113066735"/>
                    </a:ext>
                  </a:extLst>
                </a:gridCol>
              </a:tblGrid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96- Ninety six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ছিয়ানব্বই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সিক্স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475327"/>
                  </a:ext>
                </a:extLst>
              </a:tr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97- Ninety seven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সাতানব্বই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সেভেন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9679035"/>
                  </a:ext>
                </a:extLst>
              </a:tr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98- Ninety eight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আটানব্বই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এইট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8819238"/>
                  </a:ext>
                </a:extLst>
              </a:tr>
              <a:tr h="1348576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99- Ninety nine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নিরানব্বই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 টি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নাইন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3604310"/>
                  </a:ext>
                </a:extLst>
              </a:tr>
              <a:tr h="135286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60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100- One hundred</a:t>
                      </a:r>
                      <a:endParaRPr lang="en-US" sz="36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66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একশত</a:t>
                      </a:r>
                      <a:endParaRPr lang="en-US" sz="40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bn-IN" sz="4400" b="1" dirty="0">
                          <a:solidFill>
                            <a:srgbClr val="FF0000"/>
                          </a:solidFill>
                          <a:effectLst/>
                          <a:latin typeface="NikoshBAN" panose="02000000000000000000" pitchFamily="2" charset="0"/>
                          <a:cs typeface="NikoshBAN" panose="02000000000000000000" pitchFamily="2" charset="0"/>
                        </a:rPr>
                        <a:t>ওয়ান হান ড্রেড </a:t>
                      </a:r>
                      <a:endParaRPr lang="en-US" sz="2400" b="1" dirty="0">
                        <a:solidFill>
                          <a:srgbClr val="FF0000"/>
                        </a:solidFill>
                        <a:effectLst/>
                        <a:latin typeface="NikoshBAN" panose="02000000000000000000" pitchFamily="2" charset="0"/>
                        <a:ea typeface="Calibri" panose="020F0502020204030204" pitchFamily="34" charset="0"/>
                        <a:cs typeface="NikoshBAN" panose="02000000000000000000" pitchFamily="2" charset="0"/>
                      </a:endParaRPr>
                    </a:p>
                  </a:txBody>
                  <a:tcPr marL="68580" marR="68580" marT="0" marB="0"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669650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3678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9434946" y="455418"/>
            <a:ext cx="2618508" cy="64773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-3698" y="1645898"/>
            <a:ext cx="12195698" cy="246221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5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bn-IN" sz="75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5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r>
              <a:rPr lang="en-US" sz="75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5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 </a:t>
            </a:r>
            <a:r>
              <a:rPr lang="en-US" sz="75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একটি</a:t>
            </a:r>
            <a:r>
              <a:rPr lang="en-US" sz="75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5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5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5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endParaRPr lang="en-US" sz="75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en-US" sz="8000" b="1" dirty="0" err="1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শতক</a:t>
            </a:r>
            <a:r>
              <a:rPr lang="en-US" sz="8000" b="1" dirty="0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একাই</a:t>
            </a:r>
            <a:r>
              <a:rPr lang="en-US" sz="8000" b="1" dirty="0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একটি</a:t>
            </a:r>
            <a:r>
              <a:rPr lang="en-US" sz="8000" b="1" dirty="0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70C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সংখ্যা</a:t>
            </a:r>
            <a:r>
              <a:rPr lang="en-US" sz="8000" b="1" dirty="0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হয়</a:t>
            </a:r>
            <a:r>
              <a:rPr lang="en-US" sz="8000" b="1" dirty="0" smtClean="0">
                <a:solidFill>
                  <a:srgbClr val="00B05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।</a:t>
            </a:r>
            <a:endParaRPr lang="en-US" sz="8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0905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</p:bld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6789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চল্লিশ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9152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ঊনসত্তর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9828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5763495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763496" y="3250944"/>
            <a:ext cx="4239482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endParaRPr lang="en-US" sz="96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763495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7883238" y="224920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3236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573474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2573474" y="224918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73474" y="3260752"/>
            <a:ext cx="319001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2269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357688" y="-1"/>
            <a:ext cx="7834289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5031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8551" y="0"/>
            <a:ext cx="9421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0825" y="1648698"/>
            <a:ext cx="8728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1১2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8566" y="803568"/>
            <a:ext cx="9082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11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8544" y="5763491"/>
            <a:ext cx="9421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2399" y="2466115"/>
            <a:ext cx="9282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1১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6253" y="3269682"/>
            <a:ext cx="8174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8541" y="4073249"/>
            <a:ext cx="84513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2394" y="4890671"/>
            <a:ext cx="9282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46912" y="-1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19187" y="164869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80783" y="803567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46905" y="576349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60761" y="2466114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74614" y="326968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চৌদ্দ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46903" y="4073248"/>
            <a:ext cx="37276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0756" y="4890670"/>
            <a:ext cx="37137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2247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96983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0833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1১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0831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6975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0831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4684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6973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1২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0826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066809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80659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80657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6801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0657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94510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66799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080652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64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235527" y="-13850"/>
            <a:ext cx="30895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90952" y="85898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90950" y="167641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77094" y="247997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90950" y="322811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৩৭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04803" y="403168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7092" y="483525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90945" y="565267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48706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62556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62554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648698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62554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76407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ঊনচল্লিশ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48696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62549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4694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2" y="87283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6250" y="1690261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6250" y="3241966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149939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63789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163787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ছেচল্লিশ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149931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ঊনপঞ্চাশ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163787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77640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149929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163782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4367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124690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8540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8538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4682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8538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2391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4680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8533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74633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88483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ঊনষাট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8481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274625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88481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2334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74623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288476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7135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0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41566" y="5"/>
            <a:ext cx="30895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6991" y="87284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6989" y="169026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133" y="24938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6989" y="324197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0842" y="404553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131" y="484910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96984" y="566652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08373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ঊনসত্তর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2223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22221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08365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22221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36074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08363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22216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069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6252" y="87283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0" y="1690261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১৮৪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6250" y="3241966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74633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88483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88481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74625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88481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02334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74623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88476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5679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96975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0825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0823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6967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0823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4676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6965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২০০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0818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২০৫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71607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85457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385455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71599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385455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99308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71597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385450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1953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10827" y="5"/>
            <a:ext cx="30895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6252" y="87284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6250" y="169026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2394" y="24938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250" y="324197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80103" y="404553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2392" y="484910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88482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02332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2330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88474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02330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16183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88472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02325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523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6252" y="872839"/>
            <a:ext cx="37137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৩৮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0" y="1690261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৪৮৩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৫৮৪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6250" y="3241966"/>
            <a:ext cx="37137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৬৮৫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৭৮৬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৮৮৯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96300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510150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510148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96292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10148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4001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496290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0143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6178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053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9434946" y="455418"/>
            <a:ext cx="2618508" cy="64773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023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52393" y="3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6243" y="87284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6241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385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6241" y="3241969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80094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2383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6236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62555" y="2"/>
            <a:ext cx="3048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76405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76403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62547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76403" y="324196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690256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662545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76398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199" y="573579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43344" y="491837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-13865" y="49170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-15" y="573451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8456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3" grpId="0" animBg="1"/>
      <p:bldP spid="26" grpId="0" animBg="1"/>
      <p:bldP spid="27" grpId="0" animBg="1"/>
      <p:bldP spid="28" grpId="0" animBg="1"/>
    </p:bld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9270" y="288147"/>
            <a:ext cx="12053454" cy="255454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</a:t>
            </a:r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নিয়ে </a:t>
            </a:r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2357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7873278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73279" y="3250944"/>
            <a:ext cx="423948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endParaRPr lang="en-US" sz="8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73278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993021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993019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83257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4683257" y="234444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83257" y="3251000"/>
            <a:ext cx="3190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45030" y="1681278"/>
            <a:ext cx="363737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1045031" y="234440"/>
            <a:ext cx="363737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45030" y="3251451"/>
            <a:ext cx="3637368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হাজার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654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</p:bld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7844702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44703" y="3250944"/>
            <a:ext cx="423948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 </a:t>
            </a:r>
            <a:endParaRPr lang="en-US" sz="8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844702" y="1681284"/>
            <a:ext cx="211974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964445" y="234446"/>
            <a:ext cx="211974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964443" y="1681281"/>
            <a:ext cx="2119747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54681" y="1681281"/>
            <a:ext cx="319002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4654681" y="234444"/>
            <a:ext cx="3190023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654681" y="3251000"/>
            <a:ext cx="3190017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16454" y="1681278"/>
            <a:ext cx="363737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1016455" y="234440"/>
            <a:ext cx="3637372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6454" y="3251451"/>
            <a:ext cx="3637368" cy="144655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হাজার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3739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</p:bld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9352" y="5"/>
            <a:ext cx="33535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04063" y="872844"/>
            <a:ext cx="37553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93959" y="169026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7" y="24938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4063" y="3241971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21669" y="404553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93958" y="484910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07811" y="5666527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62559" y="2"/>
            <a:ext cx="31449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76410" y="87284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676408" y="169026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62552" y="249383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76408" y="3241968"/>
            <a:ext cx="36021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90261" y="404553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62550" y="484910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676403" y="566652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71054" y="12471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845" y="12342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512614" y="92828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55405" y="92699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498757" y="177341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1548" y="177212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498757" y="250771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41548" y="250642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498757" y="331128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1548" y="330999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40317" y="412870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83108" y="412741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498756" y="493224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41547" y="493096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512607" y="569425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55398" y="56929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096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1" y="0"/>
            <a:ext cx="33943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6252" y="872839"/>
            <a:ext cx="37137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১৩৮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6250" y="1690261"/>
            <a:ext cx="40593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১৪৮৩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2394" y="2493828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১৫৮৪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6250" y="3241966"/>
            <a:ext cx="40593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১৬৮৫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0103" y="404553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১৭৮৬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392" y="4849100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১৮৮৯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245" y="5666522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২৯৯১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31830" y="2"/>
            <a:ext cx="38931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745681" y="872841"/>
            <a:ext cx="48906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745679" y="1690263"/>
            <a:ext cx="43641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31823" y="2493830"/>
            <a:ext cx="52647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5679" y="3241968"/>
            <a:ext cx="50153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759532" y="4045535"/>
            <a:ext cx="54309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1821" y="4849102"/>
            <a:ext cx="502919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45674" y="5666524"/>
            <a:ext cx="48906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71047" y="4159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3838" y="4030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71047" y="90057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3838" y="8992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471047" y="174571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3838" y="174442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457192" y="256313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-17" y="256184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457192" y="331127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-17" y="330999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484902" y="407327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7693" y="407199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457192" y="491839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-17" y="491710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84902" y="572196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27693" y="572068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7476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24689" y="3"/>
            <a:ext cx="34359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২৯৯২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0830" y="872842"/>
            <a:ext cx="37692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৩৯৯৩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0103" y="1690264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৪৯৯৪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392" y="2493831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৫৯৯৫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8538" y="3241969"/>
            <a:ext cx="37692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৬৯৯৬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391" y="4045536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৭৯৯৯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4680" y="4849103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৮০০০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8533" y="5666525"/>
            <a:ext cx="34359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৯০০৫</a:t>
            </a:r>
            <a:endParaRPr lang="en-US" sz="4000" b="1" dirty="0">
              <a:solidFill>
                <a:srgbClr val="7030A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76411" y="2"/>
            <a:ext cx="6622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বিরানব্বই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90261" y="872841"/>
            <a:ext cx="68164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90259" y="1690263"/>
            <a:ext cx="70103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76403" y="2493830"/>
            <a:ext cx="71212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90259" y="3241968"/>
            <a:ext cx="80079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04112" y="4045535"/>
            <a:ext cx="76892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676401" y="4849102"/>
            <a:ext cx="71212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90254" y="5666524"/>
            <a:ext cx="80079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57192" y="6930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-17" y="6802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471047" y="94214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13838" y="94085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484902" y="174570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7693" y="174442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71047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3838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498757" y="331127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41548" y="330998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71047" y="412869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13838" y="412740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484902" y="4918395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7693" y="491711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484902" y="5735825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7693" y="573454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1833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0792687" y="570576"/>
            <a:ext cx="1330037" cy="417418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681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9270" y="288147"/>
            <a:ext cx="12053454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72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অযুত-হাজার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নিয়ে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বড়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5497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214813" y="-1"/>
            <a:ext cx="79771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1341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8750251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750252" y="2292561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তেতাল্লিশ 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750251" y="1262561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417219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417218" y="1262558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41614" y="1262558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241614" y="246348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41614" y="2292609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পাঁচশত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80077" y="1262556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3380078" y="246345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18899" y="2292996"/>
            <a:ext cx="5721609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8899" y="1262551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18899" y="246340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1597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8750251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750252" y="2292561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ছাপ্পান্ন 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750251" y="1262561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417219" y="246350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417218" y="1262558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41614" y="1262558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241614" y="246348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41614" y="2292609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80077" y="1262556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3380078" y="246345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18899" y="2292996"/>
            <a:ext cx="5721609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তেইশ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8899" y="1262551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18899" y="246340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9110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8736396" y="52383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736397" y="2098594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736396" y="1068594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403364" y="52383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403363" y="1068591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27759" y="1068591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227759" y="52381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227759" y="2098642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366222" y="1068589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3366223" y="52378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8546" y="2099029"/>
            <a:ext cx="6088108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7442" y="1068584"/>
            <a:ext cx="3228036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137442" y="52373"/>
            <a:ext cx="3228036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8736393" y="3599139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736394" y="5645350"/>
            <a:ext cx="3333934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8736393" y="4615350"/>
            <a:ext cx="166696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1" name="TextBox 50"/>
          <p:cNvSpPr txBox="1"/>
          <p:nvPr/>
        </p:nvSpPr>
        <p:spPr>
          <a:xfrm>
            <a:off x="10403361" y="3599139"/>
            <a:ext cx="1666972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403360" y="4615347"/>
            <a:ext cx="1666972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227756" y="4615347"/>
            <a:ext cx="2508637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50"/>
          <p:cNvSpPr txBox="1"/>
          <p:nvPr/>
        </p:nvSpPr>
        <p:spPr>
          <a:xfrm>
            <a:off x="6227756" y="3599137"/>
            <a:ext cx="2508638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227756" y="5645398"/>
            <a:ext cx="25086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366219" y="4615345"/>
            <a:ext cx="2860433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50"/>
          <p:cNvSpPr txBox="1"/>
          <p:nvPr/>
        </p:nvSpPr>
        <p:spPr>
          <a:xfrm>
            <a:off x="3366220" y="3599134"/>
            <a:ext cx="286043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38546" y="5645785"/>
            <a:ext cx="3226570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অযুত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8545" y="4615340"/>
            <a:ext cx="3226929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50"/>
          <p:cNvSpPr txBox="1"/>
          <p:nvPr/>
        </p:nvSpPr>
        <p:spPr>
          <a:xfrm>
            <a:off x="138545" y="3599129"/>
            <a:ext cx="3226930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0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365117" y="5659232"/>
            <a:ext cx="2862088" cy="10294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274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3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3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3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3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3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3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3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3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 </a:t>
            </a:r>
          </a:p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অযুত = ১০ হাজার। </a:t>
            </a:r>
            <a:endParaRPr lang="en-US" sz="13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2699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১০১১১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১১০১৮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50481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064331" y="872841"/>
            <a:ext cx="7703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064329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050473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64329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চৌদ্দ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78182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050471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ষোলো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64324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সতেরো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06579" y="11087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49370" y="10958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665011" y="96985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07802" y="9685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20436" y="178726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63227" y="178598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789712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332503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692722" y="329742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235513" y="329613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34289" y="410099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277080" y="409970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34291" y="493224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77082" y="493096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78869" y="573581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21660" y="573452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5934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২৪১১১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814958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828808" y="872841"/>
            <a:ext cx="7703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828806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814950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828806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842659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14948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828801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06581" y="5545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49372" y="5416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0433" y="94214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63224" y="94085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20437" y="177341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63228" y="177213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817415" y="256313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304788" y="2561845"/>
            <a:ext cx="512620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75851" y="326972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318642" y="326843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61996" y="408713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304787" y="408584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803559" y="490455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263224" y="4903265"/>
            <a:ext cx="540327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720437" y="572196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263228" y="572068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2508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1277594" y="552744"/>
            <a:ext cx="872840" cy="329969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5171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304698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নিয়ে</a:t>
            </a:r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96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5436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ছাপ্পান্ন 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তেইশ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357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নব্বই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4102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ছেচল্লিশ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0859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নব্বই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869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নব্বই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2960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4942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56462" y="2162868"/>
            <a:ext cx="2067738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</a:t>
            </a:r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56462" y="1204608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256462" y="25582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50"/>
          <p:cNvSpPr txBox="1"/>
          <p:nvPr/>
        </p:nvSpPr>
        <p:spPr>
          <a:xfrm>
            <a:off x="9324505" y="3335915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9324506" y="5231436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324505" y="4282705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50"/>
          <p:cNvSpPr txBox="1"/>
          <p:nvPr/>
        </p:nvSpPr>
        <p:spPr>
          <a:xfrm>
            <a:off x="10704345" y="3335915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0704344" y="4282702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247970" y="4282702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50"/>
          <p:cNvSpPr txBox="1"/>
          <p:nvPr/>
        </p:nvSpPr>
        <p:spPr>
          <a:xfrm>
            <a:off x="7247970" y="3335913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247970" y="5231485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707154" y="4282700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0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50"/>
          <p:cNvSpPr txBox="1"/>
          <p:nvPr/>
        </p:nvSpPr>
        <p:spPr>
          <a:xfrm>
            <a:off x="5708069" y="3335910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706690" y="5231435"/>
            <a:ext cx="154082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327311" y="428270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2256459" y="3333915"/>
            <a:ext cx="3449780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256459" y="5252433"/>
            <a:ext cx="3443702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অযুত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256459" y="4294173"/>
            <a:ext cx="206432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8833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3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3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3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3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3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3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3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3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 </a:t>
            </a:r>
          </a:p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লক্ষ = ১০ অযুত। </a:t>
            </a:r>
            <a:endParaRPr lang="en-US" sz="13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1046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 </a:t>
            </a:r>
          </a:p>
          <a:p>
            <a:pPr algn="ctr"/>
            <a:r>
              <a:rPr lang="bn-IN" sz="13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লক্ষ = ১০০ হাজার। </a:t>
            </a:r>
            <a:endParaRPr lang="en-US" sz="13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1193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133610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লক্ষ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133600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147458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133602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লক্ষ 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147458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161311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133600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147453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928254" y="6930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471045" y="6802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3849" y="6802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928250" y="94213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471041" y="94085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3835" y="94084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969815" y="178726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512606" y="178598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55400" y="178597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052945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95736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138530" y="253413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983670" y="328356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526461" y="328228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69255" y="328227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997525" y="410098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540316" y="409970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83110" y="409969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1025235" y="491840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568026" y="491711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10820" y="491711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928250" y="572196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471041" y="572067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3835" y="572067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4853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</p:bld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1028216" y="414194"/>
            <a:ext cx="1066798" cy="320092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2674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যুত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-লক্ষ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দুইঅঙ্ক নিয়ে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6263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146555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3361078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2412347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146555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2412344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2412344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1465555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3361127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2412342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1465552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3361077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হাজার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2412342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1463557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34836" y="3382075"/>
            <a:ext cx="2689365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আটাশি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72691" y="2423815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172691" y="1475030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34832" y="2437666"/>
            <a:ext cx="153602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1630960" y="1488881"/>
            <a:ext cx="1539893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323596" y="634516"/>
            <a:ext cx="276059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247058" y="634565"/>
            <a:ext cx="207653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320785" y="634517"/>
            <a:ext cx="29262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637489" y="634082"/>
            <a:ext cx="268329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5309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3000"/>
                            </p:stCondLst>
                            <p:childTnLst>
                              <p:par>
                                <p:cTn id="71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1000"/>
                            </p:stCondLst>
                            <p:childTnLst>
                              <p:par>
                                <p:cTn id="83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000"/>
                            </p:stCondLst>
                            <p:childTnLst>
                              <p:par>
                                <p:cTn id="89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9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3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286250" y="-1"/>
            <a:ext cx="7905727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সাতচল্লিশ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0837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32450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324509" y="2141871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324508" y="1193140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704348" y="246350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04347" y="1193137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47973" y="1193137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7247973" y="246348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247973" y="2141920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707157" y="1193135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708072" y="246345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7314" y="2141870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7314" y="1193135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327314" y="244350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71598" y="2162868"/>
            <a:ext cx="2952604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72691" y="1204608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172691" y="255823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71598" y="1218459"/>
            <a:ext cx="179925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1371598" y="269674"/>
            <a:ext cx="1799256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50"/>
          <p:cNvSpPr txBox="1"/>
          <p:nvPr/>
        </p:nvSpPr>
        <p:spPr>
          <a:xfrm>
            <a:off x="9324505" y="3363628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9324506" y="5259149"/>
            <a:ext cx="275967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324505" y="4310418"/>
            <a:ext cx="1379839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50"/>
          <p:cNvSpPr txBox="1"/>
          <p:nvPr/>
        </p:nvSpPr>
        <p:spPr>
          <a:xfrm>
            <a:off x="10704345" y="3363628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54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54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0704344" y="4310415"/>
            <a:ext cx="137984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247970" y="4310415"/>
            <a:ext cx="2076535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7247970" y="3363626"/>
            <a:ext cx="2076536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247970" y="5259198"/>
            <a:ext cx="207653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707154" y="4310413"/>
            <a:ext cx="1539901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5708069" y="3363623"/>
            <a:ext cx="1538987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327311" y="5259148"/>
            <a:ext cx="2920202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327311" y="4310413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50"/>
          <p:cNvSpPr txBox="1"/>
          <p:nvPr/>
        </p:nvSpPr>
        <p:spPr>
          <a:xfrm>
            <a:off x="4327311" y="3361628"/>
            <a:ext cx="1378928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371601" y="5280146"/>
            <a:ext cx="1799250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নিযুত</a:t>
            </a:r>
            <a:endParaRPr lang="en-US" sz="54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172688" y="4321886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8" name="TextBox 50"/>
          <p:cNvSpPr txBox="1"/>
          <p:nvPr/>
        </p:nvSpPr>
        <p:spPr>
          <a:xfrm>
            <a:off x="3172688" y="3373101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371597" y="4335737"/>
            <a:ext cx="1799253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50"/>
          <p:cNvSpPr txBox="1"/>
          <p:nvPr/>
        </p:nvSpPr>
        <p:spPr>
          <a:xfrm>
            <a:off x="1371597" y="3386952"/>
            <a:ext cx="1799253" cy="9233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54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54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54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179215" y="5266291"/>
            <a:ext cx="1148094" cy="94922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2130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3000"/>
                            </p:stCondLst>
                            <p:childTnLst>
                              <p:par>
                                <p:cTn id="71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1000"/>
                            </p:stCondLst>
                            <p:childTnLst>
                              <p:par>
                                <p:cTn id="83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000"/>
                            </p:stCondLst>
                            <p:childTnLst>
                              <p:par>
                                <p:cTn id="89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000"/>
                            </p:stCondLst>
                            <p:childTnLst>
                              <p:par>
                                <p:cTn id="172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5000"/>
                            </p:stCondLst>
                            <p:childTnLst>
                              <p:par>
                                <p:cTn id="178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9000"/>
                            </p:stCondLst>
                            <p:childTnLst>
                              <p:par>
                                <p:cTn id="184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90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17000"/>
                            </p:stCondLst>
                            <p:childTnLst>
                              <p:par>
                                <p:cTn id="196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21000"/>
                            </p:stCondLst>
                            <p:childTnLst>
                              <p:par>
                                <p:cTn id="202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5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25000"/>
                            </p:stCondLst>
                            <p:childTnLst>
                              <p:par>
                                <p:cTn id="208" presetID="42" presetClass="entr" presetSubtype="0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3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3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3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3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3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3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3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</p:bld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নিযুত = ১০ লক্ষ  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3150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লক্ষ = ১ মিলিয়ন 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6056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নিযুত = ১ মিলিয়ন 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750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১১২৫০১৮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৩৩৫৩০২৪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৪৪৬৪০৪৫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590810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590800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04658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বাইশ লক্ষ 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590802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তেত্রিশ লক্ষ 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04658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চুয়াল্লিশ 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618511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পঞ্চান্ন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90800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ছেষট্টি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604653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সাতাত্তর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163781" y="55453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06572" y="5416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249366" y="5416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136071" y="900588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678862" y="899303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221656" y="899298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191491" y="174571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34282" y="174442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277076" y="174442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1316183" y="25354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858974" y="25341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290932" y="2534130"/>
            <a:ext cx="568038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177636" y="3297419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720427" y="329613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263221" y="329612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1205346" y="405940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748137" y="405811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290931" y="405811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288476" y="4904541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831267" y="490325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277077" y="4903251"/>
            <a:ext cx="554186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149926" y="568038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692717" y="567909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235511" y="56790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5822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</p:bld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1416146" y="414194"/>
            <a:ext cx="734287" cy="25082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ডানে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কমা দিয়েও কথায় লেখা হয়। যেমন- </a:t>
            </a:r>
          </a:p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২,১০,৩৪,৭৯০= দুই কোটি দশ লক্ষ চৌত্রিশ হাজার সাতশত নব্বই।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6192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ight Arrow 2"/>
          <p:cNvSpPr/>
          <p:nvPr/>
        </p:nvSpPr>
        <p:spPr>
          <a:xfrm rot="10800000">
            <a:off x="11416146" y="414194"/>
            <a:ext cx="734287" cy="25082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ডানদিক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৩ঘর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পরে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কমা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তারপর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২ঘর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পরপর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কমা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দিয়েও কথায় লেখা হয়। যেমন- </a:t>
            </a:r>
          </a:p>
          <a:p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২,১০,৩৪,৭৯০=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কোটি দশ লক্ষ চৌত্রিশ হাজার সাতশত নব্বই।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4970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Arrow 2"/>
          <p:cNvSpPr/>
          <p:nvPr/>
        </p:nvSpPr>
        <p:spPr>
          <a:xfrm rot="10800000">
            <a:off x="11416146" y="414194"/>
            <a:ext cx="734287" cy="250824"/>
          </a:xfrm>
          <a:prstGeom prst="rightArrow">
            <a:avLst>
              <a:gd name="adj1" fmla="val 50000"/>
              <a:gd name="adj2" fmla="val 17777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ডানে কমা দিয়ে কথায় লেখা যায়। </a:t>
            </a:r>
          </a:p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যেমন- 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,১০,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,৭৯০= 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কোটি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চৌত্রিশ হাজার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সাতশত নব্বই।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6309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50"/>
          <p:cNvSpPr txBox="1"/>
          <p:nvPr/>
        </p:nvSpPr>
        <p:spPr>
          <a:xfrm>
            <a:off x="0" y="103631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3460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৪৭০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0" y="3137784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6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কোটি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ছেচল্লিশ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 </a:t>
            </a:r>
            <a:r>
              <a:rPr lang="en-US" sz="6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হাজার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 </a:t>
            </a:r>
            <a:r>
              <a:rPr lang="en-US" sz="6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সত্তর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0"/>
          <p:cNvSpPr txBox="1"/>
          <p:nvPr/>
        </p:nvSpPr>
        <p:spPr>
          <a:xfrm>
            <a:off x="0" y="1267418"/>
            <a:ext cx="1219569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3,46,0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,৪৭০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9754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একঅঙ্ক নিয়ে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072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400550" y="-1"/>
            <a:ext cx="7791427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আটচল্লিশ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7006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52550" y="2780914"/>
            <a:ext cx="20440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52550" y="1950804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52550" y="1118701"/>
            <a:ext cx="2046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52551" y="287710"/>
            <a:ext cx="204640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755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51811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51815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51811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সত্তর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51767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68800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85590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68756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85546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52550" y="2517674"/>
            <a:ext cx="20440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দুই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52550" y="1687564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52550" y="855461"/>
            <a:ext cx="2046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447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52551" y="24470"/>
            <a:ext cx="204640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9668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বাহান্ন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52550" y="2780914"/>
            <a:ext cx="20440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চার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52550" y="1950804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52550" y="1118701"/>
            <a:ext cx="2046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52551" y="287710"/>
            <a:ext cx="204640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2285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33714" y="2780914"/>
            <a:ext cx="21628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সাত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31340" y="1950804"/>
            <a:ext cx="216489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31340" y="1118701"/>
            <a:ext cx="2167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231340" y="287710"/>
            <a:ext cx="216761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96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51811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51815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51811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51767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68800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85590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68756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85546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52550" y="2517674"/>
            <a:ext cx="20440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52550" y="1687564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52550" y="855461"/>
            <a:ext cx="2046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447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52551" y="24470"/>
            <a:ext cx="204640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9757109" y="4275196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756265" y="5937351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757109" y="5105302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50"/>
          <p:cNvSpPr txBox="1"/>
          <p:nvPr/>
        </p:nvSpPr>
        <p:spPr>
          <a:xfrm>
            <a:off x="10898309" y="4275196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898295" y="5105302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148736" y="5105302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8" name="TextBox 50"/>
          <p:cNvSpPr txBox="1"/>
          <p:nvPr/>
        </p:nvSpPr>
        <p:spPr>
          <a:xfrm>
            <a:off x="8148735" y="4275194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8149765" y="5937400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789712" y="5105300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1" name="TextBox 50"/>
          <p:cNvSpPr txBox="1"/>
          <p:nvPr/>
        </p:nvSpPr>
        <p:spPr>
          <a:xfrm>
            <a:off x="6791384" y="4275191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563646" y="5937352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564481" y="5105298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4" name="TextBox 50"/>
          <p:cNvSpPr txBox="1"/>
          <p:nvPr/>
        </p:nvSpPr>
        <p:spPr>
          <a:xfrm>
            <a:off x="5565325" y="4275577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613899" y="5936917"/>
            <a:ext cx="95077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622771" y="5107245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7" name="TextBox 50"/>
          <p:cNvSpPr txBox="1"/>
          <p:nvPr/>
        </p:nvSpPr>
        <p:spPr>
          <a:xfrm>
            <a:off x="4622773" y="4275145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390572" y="5106810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9" name="TextBox 50"/>
          <p:cNvSpPr txBox="1"/>
          <p:nvPr/>
        </p:nvSpPr>
        <p:spPr>
          <a:xfrm>
            <a:off x="1344155" y="4274709"/>
            <a:ext cx="327911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346530" y="5936915"/>
            <a:ext cx="326499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দশ নিযুত 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346530" y="5106805"/>
            <a:ext cx="20436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0665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750"/>
                            </p:stCondLst>
                            <p:childTnLst>
                              <p:par>
                                <p:cTn id="1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500"/>
                            </p:stCondLst>
                            <p:childTnLst>
                              <p:par>
                                <p:cTn id="1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5250"/>
                            </p:stCondLst>
                            <p:childTnLst>
                              <p:par>
                                <p:cTn id="1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7000"/>
                            </p:stCondLst>
                            <p:childTnLst>
                              <p:par>
                                <p:cTn id="1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8750"/>
                            </p:stCondLst>
                            <p:childTnLst>
                              <p:par>
                                <p:cTn id="1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0500"/>
                            </p:stCondLst>
                            <p:childTnLst>
                              <p:par>
                                <p:cTn id="2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2250"/>
                            </p:stCondLst>
                            <p:childTnLst>
                              <p:par>
                                <p:cTn id="2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14000"/>
                            </p:stCondLst>
                            <p:childTnLst>
                              <p:par>
                                <p:cTn id="2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6000"/>
                            </p:stCondLst>
                            <p:childTnLst>
                              <p:par>
                                <p:cTn id="2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18000"/>
                            </p:stCondLst>
                            <p:childTnLst>
                              <p:par>
                                <p:cTn id="2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2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22000"/>
                            </p:stCondLst>
                            <p:childTnLst>
                              <p:par>
                                <p:cTn id="2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26000"/>
                            </p:stCondLst>
                            <p:childTnLst>
                              <p:par>
                                <p:cTn id="2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0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1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1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8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>
                      <p:stCondLst>
                        <p:cond delay="indefinite"/>
                      </p:stCondLst>
                      <p:childTnLst>
                        <p:par>
                          <p:cTn id="271" fill="hold">
                            <p:stCondLst>
                              <p:cond delay="0"/>
                            </p:stCondLst>
                            <p:childTnLst>
                              <p:par>
                                <p:cTn id="27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1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5" dur="1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1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7" fill="hold">
                      <p:stCondLst>
                        <p:cond delay="indefinite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1" dur="1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2" dur="1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4" fill="hold">
                      <p:stCondLst>
                        <p:cond delay="indefinite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8" dur="1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9" dur="1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</p:bld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কোটি = ১০ নিযুত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44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নিযুত = ১মিলিয়ন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4889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কোটি = ১০মিলিয়ন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6354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68800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85590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68756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85546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173700" y="2517054"/>
            <a:ext cx="1223367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কোটি</a:t>
            </a:r>
            <a:endParaRPr lang="en-US" sz="32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170255" y="1687564"/>
            <a:ext cx="122597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2164393" y="855461"/>
            <a:ext cx="12342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447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163362" y="24470"/>
            <a:ext cx="123559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757109" y="2776438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898295" y="2776438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148736" y="2776438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789712" y="2776436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564481" y="2776434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622771" y="2778381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629286" y="3619309"/>
            <a:ext cx="942059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লক্ষ</a:t>
            </a:r>
            <a:endParaRPr lang="en-US" sz="32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9766629" y="3857534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907815" y="3857534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8158256" y="3857534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799232" y="3857532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797405" y="4702815"/>
            <a:ext cx="1356900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হাজার</a:t>
            </a:r>
            <a:endParaRPr lang="en-US" sz="32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0467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750"/>
                            </p:stCondLst>
                            <p:childTnLst>
                              <p:par>
                                <p:cTn id="1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3500"/>
                            </p:stCondLst>
                            <p:childTnLst>
                              <p:par>
                                <p:cTn id="1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250"/>
                            </p:stCondLst>
                            <p:childTnLst>
                              <p:par>
                                <p:cTn id="1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7000"/>
                            </p:stCondLst>
                            <p:childTnLst>
                              <p:par>
                                <p:cTn id="1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8750"/>
                            </p:stCondLst>
                            <p:childTnLst>
                              <p:par>
                                <p:cTn id="1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1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" dur="1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1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1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750"/>
                            </p:stCondLst>
                            <p:childTnLst>
                              <p:par>
                                <p:cTn id="1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" dur="1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3500"/>
                            </p:stCondLst>
                            <p:childTnLst>
                              <p:par>
                                <p:cTn id="1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1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5250"/>
                            </p:stCondLst>
                            <p:childTnLst>
                              <p:par>
                                <p:cTn id="2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6" grpId="0" animBg="1"/>
      <p:bldP spid="37" grpId="0" animBg="1"/>
      <p:bldP spid="40" grpId="0" animBg="1"/>
      <p:bldP spid="43" grpId="0" animBg="1"/>
      <p:bldP spid="46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কোটি = ১০০ লক্ষ</a:t>
            </a:r>
          </a:p>
          <a:p>
            <a:pPr algn="ctr"/>
            <a:r>
              <a:rPr lang="bn-IN" sz="8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 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8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 ১০০ 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350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৪৯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371975" y="-1"/>
            <a:ext cx="7820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নপঞ্চাশ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4023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9766629" y="3982228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907815" y="3982228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8158256" y="3982228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799232" y="3982226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797405" y="4827509"/>
            <a:ext cx="1356900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হাজার</a:t>
            </a:r>
            <a:endParaRPr lang="en-US" sz="32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5568110" y="2516622"/>
            <a:ext cx="1225242" cy="107721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</a:t>
            </a:r>
          </a:p>
          <a:p>
            <a:pPr algn="ctr"/>
            <a:r>
              <a:rPr lang="bn-IN" sz="3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3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6471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75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7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75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75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75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75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75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750"/>
                            </p:stCondLst>
                            <p:childTnLst>
                              <p:par>
                                <p:cTn id="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500"/>
                            </p:stCondLst>
                            <p:childTnLst>
                              <p:par>
                                <p:cTn id="9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250"/>
                            </p:stCondLst>
                            <p:childTnLst>
                              <p:par>
                                <p:cTn id="10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 animBg="1"/>
      <p:bldP spid="16" grpId="0" animBg="1"/>
      <p:bldP spid="17" grpId="0" animBg="1"/>
      <p:bldP spid="27" grpId="0" animBg="1"/>
      <p:bldP spid="28" grpId="0" animBg="1"/>
      <p:bldP spid="29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</p:bld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হাজার থেকে দশ হাজার 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গুণ বড়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7661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96417" y="1688004"/>
            <a:ext cx="18732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698089" y="855904"/>
            <a:ext cx="18739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00464" y="2517054"/>
            <a:ext cx="186919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700464" y="24472"/>
            <a:ext cx="18726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757109" y="40051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898295" y="40051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148736" y="40051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789712" y="40051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564481" y="40051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5562810" y="4823004"/>
            <a:ext cx="2584254" cy="101566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হাজার</a:t>
            </a:r>
            <a:endParaRPr lang="en-US" sz="6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0245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5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500"/>
                            </p:stCondLst>
                            <p:childTnLst>
                              <p:par>
                                <p:cTn id="1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250"/>
                            </p:stCondLst>
                            <p:childTnLst>
                              <p:par>
                                <p:cTn id="1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7000"/>
                            </p:stCondLst>
                            <p:childTnLst>
                              <p:par>
                                <p:cTn id="1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 animBg="1"/>
      <p:bldP spid="16" grpId="0" animBg="1"/>
      <p:bldP spid="17" grpId="0" animBg="1"/>
      <p:bldP spid="19" grpId="0" animBg="1"/>
      <p:bldP spid="20" grpId="0" animBg="1"/>
      <p:bldP spid="23" grpId="0" animBg="1"/>
      <p:bldP spid="27" grpId="0" animBg="1"/>
      <p:bldP spid="28" grpId="0" animBg="1"/>
      <p:bldP spid="29" grpId="0" animBg="1"/>
      <p:bldP spid="30" grpId="0" animBg="1"/>
      <p:bldP spid="34" grpId="0" animBg="1"/>
      <p:bldP spid="36" grpId="0" animBg="1"/>
      <p:bldP spid="37" grpId="0" animBg="1"/>
      <p:bldP spid="40" grpId="0" animBg="1"/>
      <p:bldP spid="43" grpId="0" animBg="1"/>
      <p:bldP spid="52" grpId="0" animBg="1"/>
    </p:bld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হাজার থেকে এক লক্ষ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গুণ বড়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7241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85595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68606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85595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68606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68606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85595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95732" y="168605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85595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68605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85633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68800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85590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68756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85546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43891" y="2517054"/>
            <a:ext cx="205317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41517" y="1687564"/>
            <a:ext cx="205471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339142" y="855461"/>
            <a:ext cx="205948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490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495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490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447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39142" y="24470"/>
            <a:ext cx="205981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757109" y="3552293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898295" y="3552293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148736" y="3552293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789712" y="3552291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564481" y="3552289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628788" y="3544518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396589" y="3544083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398611" y="4373681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1178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6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8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40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60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80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400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00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750"/>
                            </p:stCondLst>
                            <p:childTnLst>
                              <p:par>
                                <p:cTn id="1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3500"/>
                            </p:stCondLst>
                            <p:childTnLst>
                              <p:par>
                                <p:cTn id="1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250"/>
                            </p:stCondLst>
                            <p:childTnLst>
                              <p:par>
                                <p:cTn id="1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7000"/>
                            </p:stCondLst>
                            <p:childTnLst>
                              <p:par>
                                <p:cTn id="1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8750"/>
                            </p:stCondLst>
                            <p:childTnLst>
                              <p:par>
                                <p:cTn id="1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1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2250"/>
                            </p:stCondLst>
                            <p:childTnLst>
                              <p:par>
                                <p:cTn id="1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4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13" grpId="0" animBg="1"/>
      <p:bldP spid="14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6" grpId="0" animBg="1"/>
      <p:bldP spid="37" grpId="0" animBg="1"/>
      <p:bldP spid="40" grpId="0" animBg="1"/>
      <p:bldP spid="43" grpId="0" animBg="1"/>
      <p:bldP spid="35" grpId="0" animBg="1"/>
      <p:bldP spid="38" grpId="0" animBg="1"/>
      <p:bldP spid="39" grpId="0" animBg="1"/>
    </p:bld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429495"/>
            <a:ext cx="121920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 লিখে নাও,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থেকে এক কোটি</a:t>
            </a:r>
          </a:p>
          <a:p>
            <a:pPr algn="ctr"/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গুণ বড়</a:t>
            </a:r>
            <a:endParaRPr lang="en-US" sz="88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3546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3124" y="288147"/>
            <a:ext cx="11998035" cy="280076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দুইঅঙ্ক মিলে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3297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278091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তেরো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89370" y="1950804"/>
            <a:ext cx="16068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786980" y="1118701"/>
            <a:ext cx="161164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129600" y="1111445"/>
            <a:ext cx="16563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7752" y="1949694"/>
            <a:ext cx="165922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0012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75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775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975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175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375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75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775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975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175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375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575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775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39750"/>
                            </p:stCondLst>
                            <p:childTnLst>
                              <p:par>
                                <p:cTn id="1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1750"/>
                            </p:stCondLst>
                            <p:childTnLst>
                              <p:par>
                                <p:cTn id="1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278135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1949301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1949301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1949301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278139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1949299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278135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1949297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278091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1951244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1950809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278091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চল্লিশ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89370" y="1950804"/>
            <a:ext cx="16068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786980" y="1118701"/>
            <a:ext cx="161164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5783" y="28819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129600" y="1111445"/>
            <a:ext cx="16563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7752" y="1949694"/>
            <a:ext cx="165922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1964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75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25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75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775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975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175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375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75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775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9750"/>
                            </p:stCondLst>
                            <p:childTnLst>
                              <p:par>
                                <p:cTn id="10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1750"/>
                            </p:stCondLst>
                            <p:childTnLst>
                              <p:par>
                                <p:cTn id="10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3750"/>
                            </p:stCondLst>
                            <p:childTnLst>
                              <p:par>
                                <p:cTn id="1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5750"/>
                            </p:stCondLst>
                            <p:childTnLst>
                              <p:par>
                                <p:cTn id="1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7750"/>
                            </p:stCondLst>
                            <p:childTnLst>
                              <p:par>
                                <p:cTn id="1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39750"/>
                            </p:stCondLst>
                            <p:childTnLst>
                              <p:par>
                                <p:cTn id="1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1750"/>
                            </p:stCondLst>
                            <p:childTnLst>
                              <p:par>
                                <p:cTn id="1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7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কথায়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1499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54305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801101" y="-1"/>
            <a:ext cx="3390876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0435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4883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কথায়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4786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6981" y="288147"/>
            <a:ext cx="11984178" cy="315471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199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অঙ্কে লেখ-</a:t>
            </a:r>
            <a:endParaRPr lang="en-US" sz="199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0878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8841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2428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7022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2214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304698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96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একঘর নিয়ে</a:t>
            </a:r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হা</a:t>
            </a:r>
            <a:r>
              <a:rPr lang="en-US" sz="9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জার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96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688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304620" y="1119190"/>
            <a:ext cx="28516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0" y="2780566"/>
            <a:ext cx="28484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8816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</p:bld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304620" y="1119190"/>
            <a:ext cx="28516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0" y="2780566"/>
            <a:ext cx="28484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4355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</p:bld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5304620" y="1119190"/>
            <a:ext cx="285165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0" y="2780566"/>
            <a:ext cx="28484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2742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৫১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একান্ন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9484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  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r>
              <a:rPr lang="bn-IN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3533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306292" y="1950071"/>
            <a:ext cx="28499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04621" y="2780566"/>
            <a:ext cx="149138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305261" y="1119576"/>
            <a:ext cx="14931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305261" y="288147"/>
            <a:ext cx="285094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1992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তেরো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7116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6398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একুশ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512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2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</p:bld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অংকে ও কথায়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296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821382" y="1950071"/>
            <a:ext cx="333482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19711" y="2780566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821310" y="1119576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821310" y="288147"/>
            <a:ext cx="33348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0" y="287708"/>
            <a:ext cx="3496301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 হাজার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1702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75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750"/>
                            </p:stCondLst>
                            <p:childTnLst>
                              <p:par>
                                <p:cTn id="6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500"/>
                            </p:stCondLst>
                            <p:childTnLst>
                              <p:par>
                                <p:cTn id="7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7" grpId="0" animBg="1"/>
      <p:bldP spid="28" grpId="0" animBg="1"/>
      <p:bldP spid="29" grpId="0" animBg="1"/>
      <p:bldP spid="18" grpId="0" animBg="1"/>
    </p:bld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79999" y="1382427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79155" y="2213302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79999" y="3043802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821199" y="1382427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821185" y="3043802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71626" y="3043802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071625" y="1382425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072655" y="2213351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12602" y="3043800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14274" y="1382422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738252" y="2213303"/>
            <a:ext cx="333482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736581" y="3043798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738180" y="1382808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1" y="343300"/>
            <a:ext cx="119586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 লক্ষ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3594078" y="1382806"/>
            <a:ext cx="113997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360859" y="1381938"/>
            <a:ext cx="12290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50"/>
          <p:cNvSpPr txBox="1"/>
          <p:nvPr/>
        </p:nvSpPr>
        <p:spPr>
          <a:xfrm>
            <a:off x="1129666" y="1381070"/>
            <a:ext cx="12290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589953" y="2212748"/>
            <a:ext cx="114410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56736" y="2212748"/>
            <a:ext cx="12290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36070" y="2212748"/>
            <a:ext cx="121647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589950" y="3044027"/>
            <a:ext cx="114410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356733" y="3044027"/>
            <a:ext cx="12290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136067" y="3044027"/>
            <a:ext cx="121647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1123439" y="3874555"/>
            <a:ext cx="1229095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এককোটি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2979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750"/>
                            </p:stCondLst>
                            <p:childTnLst>
                              <p:par>
                                <p:cTn id="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50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750"/>
                            </p:stCondLst>
                            <p:childTnLst>
                              <p:par>
                                <p:cTn id="1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79999" y="1327012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79155" y="2157887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79999" y="2988387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821199" y="1327012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821185" y="2988387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71626" y="2988387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071625" y="1327010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072655" y="2157936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12602" y="2988385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14274" y="1327007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716925" y="2157888"/>
            <a:ext cx="13561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736581" y="2988383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738180" y="1327393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1" y="343300"/>
            <a:ext cx="119586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 হাজার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3594078" y="1327391"/>
            <a:ext cx="113997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360859" y="1326523"/>
            <a:ext cx="12290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26770" y="2157333"/>
            <a:ext cx="198178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588278" y="2157333"/>
            <a:ext cx="11301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55060" y="2157333"/>
            <a:ext cx="123817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2355061" y="3818372"/>
            <a:ext cx="24014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582668" y="2988382"/>
            <a:ext cx="116080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350474" y="2988379"/>
            <a:ext cx="124307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7676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6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500"/>
                            </p:stCondLst>
                            <p:childTnLst>
                              <p:par>
                                <p:cTn id="1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250"/>
                            </p:stCondLst>
                            <p:childTnLst>
                              <p:par>
                                <p:cTn id="1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33" grpId="0" animBg="1"/>
      <p:bldP spid="45" grpId="0" animBg="1"/>
      <p:bldP spid="46" grpId="0" animBg="1"/>
    </p:bld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79999" y="2047451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79155" y="287832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79999" y="3708826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821199" y="2047451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821185" y="3708826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71626" y="3708826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071625" y="2047449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072655" y="2878375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12602" y="3708824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14274" y="2047446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716925" y="2878327"/>
            <a:ext cx="13561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736581" y="3708822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738180" y="2047832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1" y="343300"/>
            <a:ext cx="119586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১২৭ হাজার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2361884" y="2047830"/>
            <a:ext cx="237217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40625" y="2877772"/>
            <a:ext cx="198178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70515" y="2877772"/>
            <a:ext cx="236174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350474" y="3709051"/>
            <a:ext cx="238357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2370515" y="4543877"/>
            <a:ext cx="236174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লক্ষ 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4740624" y="4543876"/>
            <a:ext cx="332920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 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0182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750"/>
                            </p:stCondLst>
                            <p:childTnLst>
                              <p:par>
                                <p:cTn id="5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6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750"/>
                            </p:stCondLst>
                            <p:childTnLst>
                              <p:par>
                                <p:cTn id="10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30" grpId="0" animBg="1"/>
      <p:bldP spid="33" grpId="0" animBg="1"/>
      <p:bldP spid="25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বাহান্ন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779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79999" y="1327012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79155" y="2157887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79999" y="2988387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821199" y="1327012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821185" y="2988387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71626" y="2988387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071625" y="1327010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072655" y="2157936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12602" y="2988385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14274" y="1327007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716925" y="2157888"/>
            <a:ext cx="13561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736581" y="2988383"/>
            <a:ext cx="197629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4738180" y="1327393"/>
            <a:ext cx="19770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180911" y="343300"/>
            <a:ext cx="1195869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১০লক্ষ, ১০ হাজার , ১০শত ও ১০ দিয়ে তৈরি সংখ্যা-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3594078" y="1327391"/>
            <a:ext cx="113997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2360859" y="1326523"/>
            <a:ext cx="12290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26770" y="2157333"/>
            <a:ext cx="198178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588278" y="2157333"/>
            <a:ext cx="11301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55060" y="2157333"/>
            <a:ext cx="123817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3" name="TextBox 50"/>
          <p:cNvSpPr txBox="1"/>
          <p:nvPr/>
        </p:nvSpPr>
        <p:spPr>
          <a:xfrm>
            <a:off x="2350474" y="2987275"/>
            <a:ext cx="2152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48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TextBox 50"/>
          <p:cNvSpPr txBox="1"/>
          <p:nvPr/>
        </p:nvSpPr>
        <p:spPr>
          <a:xfrm>
            <a:off x="4734056" y="3819914"/>
            <a:ext cx="33375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666141" y="4650934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0807327" y="4650934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8057768" y="4650934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98744" y="4650932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054474" y="5480321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698744" y="5480273"/>
            <a:ext cx="13561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708589" y="5479718"/>
            <a:ext cx="198178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570097" y="5479718"/>
            <a:ext cx="113012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336879" y="5479718"/>
            <a:ext cx="123817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666139" y="5482217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807325" y="5482217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2" name="TextBox 50"/>
          <p:cNvSpPr txBox="1"/>
          <p:nvPr/>
        </p:nvSpPr>
        <p:spPr>
          <a:xfrm>
            <a:off x="2424769" y="6270632"/>
            <a:ext cx="2152253" cy="646331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36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লক্ষ </a:t>
            </a:r>
            <a:endParaRPr lang="en-US" sz="3600" b="1" dirty="0" smtClean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3" name="TextBox 50"/>
          <p:cNvSpPr txBox="1"/>
          <p:nvPr/>
        </p:nvSpPr>
        <p:spPr>
          <a:xfrm>
            <a:off x="4886456" y="6286024"/>
            <a:ext cx="3044821" cy="646331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3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এগারো হাজার</a:t>
            </a:r>
            <a:endParaRPr lang="en-US" sz="36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4" name="TextBox 50"/>
          <p:cNvSpPr txBox="1"/>
          <p:nvPr/>
        </p:nvSpPr>
        <p:spPr>
          <a:xfrm>
            <a:off x="9791688" y="6347579"/>
            <a:ext cx="2152253" cy="646331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36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 </a:t>
            </a:r>
            <a:endParaRPr lang="en-US" sz="36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403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25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75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6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6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750"/>
                            </p:stCondLst>
                            <p:childTnLst>
                              <p:par>
                                <p:cTn id="1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6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6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6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1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1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1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5" dur="1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1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1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33" grpId="0" animBg="1"/>
      <p:bldP spid="26" grpId="0" animBg="1"/>
      <p:bldP spid="27" grpId="0" animBg="1"/>
      <p:bldP spid="28" grpId="0" animBg="1"/>
      <p:bldP spid="29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304698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একঘর নিয়ে</a:t>
            </a:r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96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96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96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1005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একুশ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3680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সতেরো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বাইশ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2183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5518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6326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4561" y="2782513"/>
            <a:ext cx="217510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3396233" y="1119144"/>
            <a:ext cx="217581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2011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750"/>
                            </p:stCondLst>
                            <p:childTnLst>
                              <p:par>
                                <p:cTn id="7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25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যুত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-লক্ষ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নিয়ে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5835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3055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5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75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2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4103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5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75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2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তিপ্পান্ন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0667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পনেরো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4484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75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5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750"/>
                            </p:stCondLst>
                            <p:childTnLst>
                              <p:par>
                                <p:cTn id="7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2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288147"/>
            <a:ext cx="12191999" cy="230832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</a:p>
          <a:p>
            <a:pPr algn="ctr"/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একঘর নিয়ে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কোটি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4600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তিন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8588" y="2782073"/>
            <a:ext cx="32676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8588" y="1118701"/>
            <a:ext cx="327003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7901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7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তিন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8588" y="2782073"/>
            <a:ext cx="32676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8588" y="1118701"/>
            <a:ext cx="327003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9890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7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তিন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8588" y="2782073"/>
            <a:ext cx="32676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8588" y="1118701"/>
            <a:ext cx="327003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4934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7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তিন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8588" y="2782073"/>
            <a:ext cx="32676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28588" y="1118701"/>
            <a:ext cx="327003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7455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75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0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3124" y="288147"/>
            <a:ext cx="11998035" cy="280076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10 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99 </a:t>
            </a:r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পর্যন্ত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bn-IN" sz="8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algn="ctr"/>
            <a:r>
              <a:rPr lang="bn-IN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দুইঘর মিলে</a:t>
            </a:r>
            <a:r>
              <a:rPr lang="en-US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8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8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8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8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8666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তেরো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89370" y="2782073"/>
            <a:ext cx="16068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786980" y="1118701"/>
            <a:ext cx="161164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129600" y="1125300"/>
            <a:ext cx="16563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7752" y="2780963"/>
            <a:ext cx="165922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378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4000"/>
                            </p:stCondLst>
                            <p:childTnLst>
                              <p:par>
                                <p:cTn id="8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75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50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700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763129" y="1119195"/>
            <a:ext cx="114428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62285" y="1950070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পঞ্চাশ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3129" y="2780570"/>
            <a:ext cx="1139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10904329" y="1119195"/>
            <a:ext cx="12352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4315" y="2780570"/>
            <a:ext cx="123529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154756" y="2780570"/>
            <a:ext cx="160753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8154755" y="1119193"/>
            <a:ext cx="160855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শত</a:t>
            </a:r>
            <a:r>
              <a:rPr lang="en-US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155785" y="195011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</a:t>
            </a:r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য়শত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795732" y="2780568"/>
            <a:ext cx="136035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50"/>
          <p:cNvSpPr txBox="1"/>
          <p:nvPr/>
        </p:nvSpPr>
        <p:spPr>
          <a:xfrm>
            <a:off x="6797404" y="1119190"/>
            <a:ext cx="135887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69666" y="1950071"/>
            <a:ext cx="258653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একুশ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0501" y="2780566"/>
            <a:ext cx="122550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50"/>
          <p:cNvSpPr txBox="1"/>
          <p:nvPr/>
        </p:nvSpPr>
        <p:spPr>
          <a:xfrm>
            <a:off x="5571345" y="1119576"/>
            <a:ext cx="122703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96233" y="1949636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চৌদ্দ</a:t>
            </a:r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628791" y="2782513"/>
            <a:ext cx="94087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0" name="TextBox 50"/>
          <p:cNvSpPr txBox="1"/>
          <p:nvPr/>
        </p:nvSpPr>
        <p:spPr>
          <a:xfrm>
            <a:off x="4628793" y="1119144"/>
            <a:ext cx="94325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396592" y="2782078"/>
            <a:ext cx="123270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2" name="TextBox 50"/>
          <p:cNvSpPr txBox="1"/>
          <p:nvPr/>
        </p:nvSpPr>
        <p:spPr>
          <a:xfrm>
            <a:off x="3398061" y="1118708"/>
            <a:ext cx="12312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0630" y="1949634"/>
            <a:ext cx="326595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এগা</a:t>
            </a:r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রো 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89370" y="2782073"/>
            <a:ext cx="160686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5" name="TextBox 50"/>
          <p:cNvSpPr txBox="1"/>
          <p:nvPr/>
        </p:nvSpPr>
        <p:spPr>
          <a:xfrm>
            <a:off x="1786980" y="1118701"/>
            <a:ext cx="1611643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762283" y="288146"/>
            <a:ext cx="237732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 - ৯৯</a:t>
            </a:r>
            <a:endParaRPr lang="en-US" sz="4800" b="1" dirty="0">
              <a:solidFill>
                <a:srgbClr val="00B05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154758" y="287709"/>
            <a:ext cx="160752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ea typeface="Calibri" panose="020F0502020204030204" pitchFamily="34" charset="0"/>
                <a:cs typeface="NikoshBAN" panose="02000000000000000000" pitchFamily="2" charset="0"/>
              </a:rPr>
              <a:t>শত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571689" y="288147"/>
            <a:ext cx="2584514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98612" y="287712"/>
            <a:ext cx="2174465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endParaRPr lang="en-US" sz="4800" b="1" dirty="0">
              <a:solidFill>
                <a:srgbClr val="C0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0630" y="287710"/>
            <a:ext cx="326832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50"/>
          <p:cNvSpPr txBox="1"/>
          <p:nvPr/>
        </p:nvSpPr>
        <p:spPr>
          <a:xfrm>
            <a:off x="129600" y="1125300"/>
            <a:ext cx="165634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কোটি </a:t>
            </a:r>
            <a:endParaRPr lang="en-US" sz="4800" b="1" dirty="0" smtClean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7752" y="2780963"/>
            <a:ext cx="1659228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3321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25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75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75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5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225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4000"/>
                            </p:stCondLst>
                            <p:childTnLst>
                              <p:par>
                                <p:cTn id="8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750"/>
                            </p:stCondLst>
                            <p:childTnLst>
                              <p:par>
                                <p:cTn id="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50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700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৭১১২৫০১৮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৮২২৪২০১৯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৯৩৩৫৩০২৪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১৪৪৬৪০৪৫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২৫৫৭৫০৬২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৩৬৬৮৬০৭৩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৪৭৭৯৭০৯৯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73935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কোটি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673925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কোটি এগারো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87783" y="1690263"/>
            <a:ext cx="77031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কোটি বাইশ লক্ষ 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673927" y="2493830"/>
            <a:ext cx="80079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কোটি তেত্রিশ লক্ষ 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87783" y="3241968"/>
            <a:ext cx="81326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কোটি চুয়াল্লিশ 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701636" y="4045535"/>
            <a:ext cx="798021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কোটি পঞ্চান্ন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673925" y="4849102"/>
            <a:ext cx="81464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কোটি ছেষট্টি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687778" y="5666524"/>
            <a:ext cx="83681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কোটি সাতাত্তর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99305" y="4159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942096" y="4030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84890" y="4030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27691" y="4030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385445" y="91443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928236" y="91314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471030" y="91314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13831" y="91314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1482430" y="174570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1025221" y="174442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568015" y="174441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10816" y="174441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565560" y="254927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108351" y="254798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540307" y="2547980"/>
            <a:ext cx="568039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83106" y="254798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399300" y="332512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942091" y="332383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484885" y="332383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27686" y="332383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454720" y="414252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997511" y="414124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540305" y="414123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/>
        </p:nvSpPr>
        <p:spPr>
          <a:xfrm>
            <a:off x="83106" y="414123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1565560" y="4890682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1108351" y="488939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554163" y="4889392"/>
            <a:ext cx="554184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/>
          <p:cNvSpPr/>
          <p:nvPr/>
        </p:nvSpPr>
        <p:spPr>
          <a:xfrm>
            <a:off x="96961" y="48893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1371590" y="566652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914381" y="566523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57175" y="566523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>
            <a:off x="-24" y="566523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3882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62" grpId="0" animBg="1"/>
      <p:bldP spid="63" grpId="0" animBg="1"/>
      <p:bldP spid="64" grpId="0" animBg="1"/>
      <p:bldP spid="65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চুয়ান্ন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8358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১২০০০০০০০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৩৭১১২৫০১৮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৪৮২২৪২০১৯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৫৯৩৩৫৩০২৪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৬১৪৪৬৪০৪৫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৭২৫৫৭৫০৬২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৮৩৬৬৮৬০৭৩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২৪৭৭৯৭০৯৯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798625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 কোটি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798615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 কোটি এগারো </a:t>
            </a:r>
            <a:r>
              <a:rPr lang="bn-IN" sz="4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 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812473" y="1690263"/>
            <a:ext cx="83681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আটচল্লিশ  কোটি বাইশ লক্ষ 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98617" y="2493830"/>
            <a:ext cx="85621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ঊনষাট  কোটি তেত্রিশ লক্ষ তিপ্পান্ন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812473" y="3241968"/>
            <a:ext cx="87422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একষট্টি কোটি চুয়াল্লিশ 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826325" y="4045535"/>
            <a:ext cx="87283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বাহাত্তর কোটি পঞ্চান্ন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798614" y="4849102"/>
            <a:ext cx="87560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 কোটি ছেষট্টি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812468" y="5666524"/>
            <a:ext cx="88669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 কোটি সাতাত্তর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634838" y="4159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1177629" y="4031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0423" y="4030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263224" y="4030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648693" y="942146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1191484" y="940861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734278" y="94085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277079" y="940856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1676403" y="175955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219194" y="175827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761988" y="17582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304789" y="175826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1787240" y="2549275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1330031" y="254799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761989" y="2547985"/>
            <a:ext cx="568038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318647" y="2547985"/>
            <a:ext cx="44334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690257" y="3311284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233048" y="3309999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775842" y="330999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318643" y="3309994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662548" y="4073277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205339" y="4071992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748133" y="407198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290934" y="4071987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884226" y="490455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1330027" y="4903265"/>
            <a:ext cx="55419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775842" y="4903260"/>
            <a:ext cx="554185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/>
        </p:nvSpPr>
        <p:spPr>
          <a:xfrm>
            <a:off x="249370" y="4903260"/>
            <a:ext cx="540319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1593273" y="5694260"/>
            <a:ext cx="734292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1136064" y="5692975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/>
        </p:nvSpPr>
        <p:spPr>
          <a:xfrm>
            <a:off x="678858" y="569297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/>
          <p:cNvSpPr/>
          <p:nvPr/>
        </p:nvSpPr>
        <p:spPr>
          <a:xfrm>
            <a:off x="221659" y="5692970"/>
            <a:ext cx="457201" cy="554167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8206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76359" y="5"/>
            <a:ext cx="37414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১২০০০০০০০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356" y="872844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৩৭০০২৫০১৮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1070" y="1690266"/>
            <a:ext cx="37306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৪৮২২৪২০১৯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07814" y="2493833"/>
            <a:ext cx="38515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৫৯৩৩০০০২৪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1070" y="3241971"/>
            <a:ext cx="41324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৬১০০৬৪০৪৫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04817" y="4045538"/>
            <a:ext cx="382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৭২৫৫৭৫০৬২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106" y="4849105"/>
            <a:ext cx="38762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৮৩৬৬৮৬০৭৩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245" y="5666527"/>
            <a:ext cx="38377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২৪৭৭৯৭০৯৯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743210" y="2"/>
            <a:ext cx="81464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বারো  কোটি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743200" y="872841"/>
            <a:ext cx="8880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সাঁইত্রিশ কোটি পঁচিশ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আঠারো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757058" y="1690263"/>
            <a:ext cx="83681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আটচল্লিশ  কোটি বাইশ লক্ষ বিয়াল্লিশ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উনিশ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43202" y="2493830"/>
            <a:ext cx="85621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ঊনষাট  কোটি তেত্রিশ লক্ষ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757058" y="3241968"/>
            <a:ext cx="87422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একষট্টি কোটি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</a:t>
            </a:r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পঁয়তাল্লিশ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770910" y="4045535"/>
            <a:ext cx="87283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বাহাত্তর কোটি পঞ্চান্ন লক্ষ পঁচাত্তর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743199" y="4849102"/>
            <a:ext cx="87560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 কোটি ছেষট্টি লক্ষ ছিয়াশি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7053" y="5666524"/>
            <a:ext cx="88669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চব্বিশ কোটি সাতাত্তর লক্ষ সাতানব্বই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</a:t>
            </a:r>
            <a:r>
              <a:rPr lang="en-US" sz="4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9101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5514" y="-221672"/>
            <a:ext cx="115645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    </a:t>
            </a:r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অংকগুলির স্থানীয় মান লিখ- 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" name="Elbow Connector 3"/>
          <p:cNvCxnSpPr/>
          <p:nvPr/>
        </p:nvCxnSpPr>
        <p:spPr>
          <a:xfrm>
            <a:off x="3246517" y="706716"/>
            <a:ext cx="1777666" cy="902730"/>
          </a:xfrm>
          <a:prstGeom prst="bentConnector3">
            <a:avLst>
              <a:gd name="adj1" fmla="val 2540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lbow Connector 13"/>
          <p:cNvCxnSpPr/>
          <p:nvPr/>
        </p:nvCxnSpPr>
        <p:spPr>
          <a:xfrm>
            <a:off x="2783115" y="706716"/>
            <a:ext cx="2199504" cy="1555474"/>
          </a:xfrm>
          <a:prstGeom prst="bentConnector3">
            <a:avLst>
              <a:gd name="adj1" fmla="val 1744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lbow Connector 22"/>
          <p:cNvCxnSpPr/>
          <p:nvPr/>
        </p:nvCxnSpPr>
        <p:spPr>
          <a:xfrm>
            <a:off x="2456533" y="706716"/>
            <a:ext cx="2526085" cy="2249882"/>
          </a:xfrm>
          <a:prstGeom prst="bentConnector3">
            <a:avLst>
              <a:gd name="adj1" fmla="val -171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23"/>
          <p:cNvCxnSpPr/>
          <p:nvPr/>
        </p:nvCxnSpPr>
        <p:spPr>
          <a:xfrm>
            <a:off x="1980016" y="706716"/>
            <a:ext cx="2988747" cy="2888738"/>
          </a:xfrm>
          <a:prstGeom prst="bentConnector3">
            <a:avLst>
              <a:gd name="adj1" fmla="val 1283"/>
            </a:avLst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lbow Connector 30"/>
          <p:cNvCxnSpPr/>
          <p:nvPr/>
        </p:nvCxnSpPr>
        <p:spPr>
          <a:xfrm rot="16200000" flipH="1">
            <a:off x="1429813" y="848130"/>
            <a:ext cx="3708143" cy="3369757"/>
          </a:xfrm>
          <a:prstGeom prst="bentConnector3">
            <a:avLst>
              <a:gd name="adj1" fmla="val 9906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40"/>
          <p:cNvCxnSpPr/>
          <p:nvPr/>
        </p:nvCxnSpPr>
        <p:spPr>
          <a:xfrm rot="16200000" flipH="1">
            <a:off x="892525" y="935808"/>
            <a:ext cx="4360886" cy="3791597"/>
          </a:xfrm>
          <a:prstGeom prst="bentConnector3">
            <a:avLst>
              <a:gd name="adj1" fmla="val 99044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45"/>
          <p:cNvCxnSpPr/>
          <p:nvPr/>
        </p:nvCxnSpPr>
        <p:spPr>
          <a:xfrm rot="16200000" flipH="1">
            <a:off x="331864" y="1055602"/>
            <a:ext cx="5013631" cy="4204748"/>
          </a:xfrm>
          <a:prstGeom prst="bentConnector3">
            <a:avLst>
              <a:gd name="adj1" fmla="val 99307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lbow Connector 50"/>
          <p:cNvCxnSpPr/>
          <p:nvPr/>
        </p:nvCxnSpPr>
        <p:spPr>
          <a:xfrm rot="16200000" flipH="1">
            <a:off x="-224184" y="1221707"/>
            <a:ext cx="5721926" cy="4580836"/>
          </a:xfrm>
          <a:prstGeom prst="bentConnector3">
            <a:avLst>
              <a:gd name="adj1" fmla="val 99272"/>
            </a:avLst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8115002" y="101138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114999" y="166202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115005" y="234529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1০০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115002" y="2995289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৫০০০</a:t>
            </a:r>
            <a:endParaRPr lang="en-US" sz="72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111964" y="375459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২০০০০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105488" y="434981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6০০০০০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107224" y="501922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1০০০০০০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8116313" y="572464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৭০০০০০০০</a:t>
            </a:r>
            <a:endParaRPr lang="en-US" sz="72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966982" y="1020909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en-US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966979" y="1671549"/>
            <a:ext cx="26053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966985" y="2354814"/>
            <a:ext cx="263131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966982" y="3004813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4978232" y="3706963"/>
            <a:ext cx="26200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971756" y="4359335"/>
            <a:ext cx="262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973492" y="5000169"/>
            <a:ext cx="25988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1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896853" y="5748452"/>
            <a:ext cx="24754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8" name="TextBox 50"/>
          <p:cNvSpPr txBox="1"/>
          <p:nvPr/>
        </p:nvSpPr>
        <p:spPr>
          <a:xfrm>
            <a:off x="7353212" y="9020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9" name="TextBox 50"/>
          <p:cNvSpPr txBox="1"/>
          <p:nvPr/>
        </p:nvSpPr>
        <p:spPr>
          <a:xfrm>
            <a:off x="7353210" y="1538470"/>
            <a:ext cx="902450" cy="132343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0" name="TextBox 50"/>
          <p:cNvSpPr txBox="1"/>
          <p:nvPr/>
        </p:nvSpPr>
        <p:spPr>
          <a:xfrm>
            <a:off x="7353210" y="2246351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50"/>
          <p:cNvSpPr txBox="1"/>
          <p:nvPr/>
        </p:nvSpPr>
        <p:spPr>
          <a:xfrm>
            <a:off x="7353208" y="2881933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50"/>
          <p:cNvSpPr txBox="1"/>
          <p:nvPr/>
        </p:nvSpPr>
        <p:spPr>
          <a:xfrm>
            <a:off x="7353207" y="3647395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50"/>
          <p:cNvSpPr txBox="1"/>
          <p:nvPr/>
        </p:nvSpPr>
        <p:spPr>
          <a:xfrm>
            <a:off x="7353205" y="42691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50"/>
          <p:cNvSpPr txBox="1"/>
          <p:nvPr/>
        </p:nvSpPr>
        <p:spPr>
          <a:xfrm>
            <a:off x="7353205" y="4919847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5" name="TextBox 50"/>
          <p:cNvSpPr txBox="1"/>
          <p:nvPr/>
        </p:nvSpPr>
        <p:spPr>
          <a:xfrm>
            <a:off x="7353203" y="5628168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5584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000"/>
                            </p:stCondLst>
                            <p:childTnLst>
                              <p:par>
                                <p:cTn id="8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000"/>
                            </p:stCondLst>
                            <p:childTnLst>
                              <p:par>
                                <p:cTn id="120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8000"/>
                            </p:stCondLst>
                            <p:childTnLst>
                              <p:par>
                                <p:cTn id="1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000"/>
                            </p:stCondLst>
                            <p:childTnLst>
                              <p:par>
                                <p:cTn id="152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8000"/>
                            </p:stCondLst>
                            <p:childTnLst>
                              <p:par>
                                <p:cTn id="1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000"/>
                            </p:stCondLst>
                            <p:childTnLst>
                              <p:par>
                                <p:cTn id="1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2000"/>
                            </p:stCondLst>
                            <p:childTnLst>
                              <p:par>
                                <p:cTn id="18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8000"/>
                            </p:stCondLst>
                            <p:childTnLst>
                              <p:par>
                                <p:cTn id="1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000"/>
                            </p:stCondLst>
                            <p:childTnLst>
                              <p:par>
                                <p:cTn id="2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1000"/>
                            </p:stCondLst>
                            <p:childTnLst>
                              <p:par>
                                <p:cTn id="2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000"/>
                            </p:stCondLst>
                            <p:childTnLst>
                              <p:par>
                                <p:cTn id="24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8000"/>
                            </p:stCondLst>
                            <p:childTnLst>
                              <p:par>
                                <p:cTn id="2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8" grpId="0"/>
      <p:bldP spid="39" grpId="0"/>
      <p:bldP spid="40" grpId="0"/>
      <p:bldP spid="42" grpId="0"/>
      <p:bldP spid="43" grpId="0"/>
      <p:bldP spid="44" grpId="0"/>
      <p:bldP spid="45" grpId="0"/>
      <p:bldP spid="47" grpId="0"/>
      <p:bldP spid="48" grpId="0"/>
      <p:bldP spid="49" grpId="0"/>
      <p:bldP spid="50" grpId="0"/>
      <p:bldP spid="52" grpId="0"/>
      <p:bldP spid="53" grpId="0"/>
      <p:bldP spid="54" grpId="0"/>
      <p:bldP spid="55" grpId="0"/>
      <p:bldP spid="56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5926" y="-221672"/>
            <a:ext cx="115645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    </a:t>
            </a:r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 অংকগুলির স্থানীয় মান লিখ- 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" name="Elbow Connector 3"/>
          <p:cNvCxnSpPr/>
          <p:nvPr/>
        </p:nvCxnSpPr>
        <p:spPr>
          <a:xfrm>
            <a:off x="3246517" y="706716"/>
            <a:ext cx="1777666" cy="902730"/>
          </a:xfrm>
          <a:prstGeom prst="bentConnector3">
            <a:avLst>
              <a:gd name="adj1" fmla="val 2540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lbow Connector 13"/>
          <p:cNvCxnSpPr/>
          <p:nvPr/>
        </p:nvCxnSpPr>
        <p:spPr>
          <a:xfrm>
            <a:off x="2783115" y="706716"/>
            <a:ext cx="2199504" cy="1555474"/>
          </a:xfrm>
          <a:prstGeom prst="bentConnector3">
            <a:avLst>
              <a:gd name="adj1" fmla="val 1744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lbow Connector 22"/>
          <p:cNvCxnSpPr/>
          <p:nvPr/>
        </p:nvCxnSpPr>
        <p:spPr>
          <a:xfrm>
            <a:off x="2456533" y="706716"/>
            <a:ext cx="2526085" cy="2249882"/>
          </a:xfrm>
          <a:prstGeom prst="bentConnector3">
            <a:avLst>
              <a:gd name="adj1" fmla="val -171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23"/>
          <p:cNvCxnSpPr/>
          <p:nvPr/>
        </p:nvCxnSpPr>
        <p:spPr>
          <a:xfrm>
            <a:off x="1980016" y="706716"/>
            <a:ext cx="2988747" cy="2888738"/>
          </a:xfrm>
          <a:prstGeom prst="bentConnector3">
            <a:avLst>
              <a:gd name="adj1" fmla="val 1283"/>
            </a:avLst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lbow Connector 30"/>
          <p:cNvCxnSpPr/>
          <p:nvPr/>
        </p:nvCxnSpPr>
        <p:spPr>
          <a:xfrm rot="16200000" flipH="1">
            <a:off x="1429813" y="848130"/>
            <a:ext cx="3708143" cy="3369757"/>
          </a:xfrm>
          <a:prstGeom prst="bentConnector3">
            <a:avLst>
              <a:gd name="adj1" fmla="val 99064"/>
            </a:avLst>
          </a:prstGeom>
          <a:ln w="762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40"/>
          <p:cNvCxnSpPr/>
          <p:nvPr/>
        </p:nvCxnSpPr>
        <p:spPr>
          <a:xfrm rot="16200000" flipH="1">
            <a:off x="892525" y="935808"/>
            <a:ext cx="4360886" cy="3791597"/>
          </a:xfrm>
          <a:prstGeom prst="bentConnector3">
            <a:avLst>
              <a:gd name="adj1" fmla="val 99044"/>
            </a:avLst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45"/>
          <p:cNvCxnSpPr/>
          <p:nvPr/>
        </p:nvCxnSpPr>
        <p:spPr>
          <a:xfrm rot="16200000" flipH="1">
            <a:off x="331864" y="1055602"/>
            <a:ext cx="5013631" cy="4204748"/>
          </a:xfrm>
          <a:prstGeom prst="bentConnector3">
            <a:avLst>
              <a:gd name="adj1" fmla="val 99307"/>
            </a:avLst>
          </a:prstGeom>
          <a:ln w="762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Elbow Connector 50"/>
          <p:cNvCxnSpPr/>
          <p:nvPr/>
        </p:nvCxnSpPr>
        <p:spPr>
          <a:xfrm rot="16200000" flipH="1">
            <a:off x="-224184" y="1221707"/>
            <a:ext cx="5721926" cy="4580836"/>
          </a:xfrm>
          <a:prstGeom prst="bentConnector3">
            <a:avLst>
              <a:gd name="adj1" fmla="val 99272"/>
            </a:avLst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8115002" y="101138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114999" y="1662025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72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115005" y="234529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115002" y="2995289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৫০০০</a:t>
            </a:r>
            <a:endParaRPr lang="en-US" sz="72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111964" y="375459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২০০০০</a:t>
            </a:r>
            <a:endParaRPr lang="en-US" sz="72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105488" y="434981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6০০০০০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107224" y="5019221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72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8116313" y="5724640"/>
            <a:ext cx="40769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৫০০০০০০০</a:t>
            </a:r>
            <a:endParaRPr lang="en-US" sz="72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966982" y="1020909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en-US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একক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966979" y="1671549"/>
            <a:ext cx="26053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দশক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966985" y="2354814"/>
            <a:ext cx="263131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শতক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966982" y="3004813"/>
            <a:ext cx="26313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হাজার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4978232" y="3706963"/>
            <a:ext cx="26200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latin typeface="NikoshBAN" panose="02000000000000000000" pitchFamily="2" charset="0"/>
                <a:cs typeface="NikoshBAN" panose="02000000000000000000" pitchFamily="2" charset="0"/>
              </a:rPr>
              <a:t>অযুত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971756" y="4359335"/>
            <a:ext cx="262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6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r>
              <a:rPr lang="en-US" sz="66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লক্ষ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973492" y="5000169"/>
            <a:ext cx="259888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r>
              <a:rPr lang="en-US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নিযুত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896853" y="5748452"/>
            <a:ext cx="24754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66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কোটি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8" name="TextBox 50"/>
          <p:cNvSpPr txBox="1"/>
          <p:nvPr/>
        </p:nvSpPr>
        <p:spPr>
          <a:xfrm>
            <a:off x="7353212" y="9020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9" name="TextBox 50"/>
          <p:cNvSpPr txBox="1"/>
          <p:nvPr/>
        </p:nvSpPr>
        <p:spPr>
          <a:xfrm>
            <a:off x="7353210" y="1538470"/>
            <a:ext cx="902450" cy="132343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0" name="TextBox 50"/>
          <p:cNvSpPr txBox="1"/>
          <p:nvPr/>
        </p:nvSpPr>
        <p:spPr>
          <a:xfrm>
            <a:off x="7353210" y="2246351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50"/>
          <p:cNvSpPr txBox="1"/>
          <p:nvPr/>
        </p:nvSpPr>
        <p:spPr>
          <a:xfrm>
            <a:off x="7353208" y="2881933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C0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C0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50"/>
          <p:cNvSpPr txBox="1"/>
          <p:nvPr/>
        </p:nvSpPr>
        <p:spPr>
          <a:xfrm>
            <a:off x="7353207" y="3647395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50"/>
          <p:cNvSpPr txBox="1"/>
          <p:nvPr/>
        </p:nvSpPr>
        <p:spPr>
          <a:xfrm>
            <a:off x="7353205" y="4269122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50"/>
          <p:cNvSpPr txBox="1"/>
          <p:nvPr/>
        </p:nvSpPr>
        <p:spPr>
          <a:xfrm>
            <a:off x="7353205" y="4919847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F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F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5" name="TextBox 50"/>
          <p:cNvSpPr txBox="1"/>
          <p:nvPr/>
        </p:nvSpPr>
        <p:spPr>
          <a:xfrm>
            <a:off x="7353203" y="5628168"/>
            <a:ext cx="9024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8000" b="1" dirty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8000" b="1" dirty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4322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000"/>
                            </p:stCondLst>
                            <p:childTnLst>
                              <p:par>
                                <p:cTn id="8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000"/>
                            </p:stCondLst>
                            <p:childTnLst>
                              <p:par>
                                <p:cTn id="9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2000"/>
                            </p:stCondLst>
                            <p:childTnLst>
                              <p:par>
                                <p:cTn id="120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8000"/>
                            </p:stCondLst>
                            <p:childTnLst>
                              <p:par>
                                <p:cTn id="1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000"/>
                            </p:stCondLst>
                            <p:childTnLst>
                              <p:par>
                                <p:cTn id="152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8000"/>
                            </p:stCondLst>
                            <p:childTnLst>
                              <p:par>
                                <p:cTn id="15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000"/>
                            </p:stCondLst>
                            <p:childTnLst>
                              <p:par>
                                <p:cTn id="1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2000"/>
                            </p:stCondLst>
                            <p:childTnLst>
                              <p:par>
                                <p:cTn id="184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8000"/>
                            </p:stCondLst>
                            <p:childTnLst>
                              <p:par>
                                <p:cTn id="19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1000"/>
                            </p:stCondLst>
                            <p:childTnLst>
                              <p:par>
                                <p:cTn id="2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"/>
                            </p:stCondLst>
                            <p:childTnLst>
                              <p:par>
                                <p:cTn id="216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1000"/>
                            </p:stCondLst>
                            <p:childTnLst>
                              <p:par>
                                <p:cTn id="2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000"/>
                            </p:stCondLst>
                            <p:childTnLst>
                              <p:par>
                                <p:cTn id="248" presetID="42" presetClass="entr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8000"/>
                            </p:stCondLst>
                            <p:childTnLst>
                              <p:par>
                                <p:cTn id="2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8" grpId="0"/>
      <p:bldP spid="39" grpId="0"/>
      <p:bldP spid="40" grpId="0"/>
      <p:bldP spid="42" grpId="0"/>
      <p:bldP spid="43" grpId="0"/>
      <p:bldP spid="44" grpId="0"/>
      <p:bldP spid="45" grpId="0"/>
      <p:bldP spid="47" grpId="0"/>
      <p:bldP spid="48" grpId="0"/>
      <p:bldP spid="49" grpId="0"/>
      <p:bldP spid="50" grpId="0"/>
      <p:bldP spid="52" grpId="0"/>
      <p:bldP spid="53" grpId="0"/>
      <p:bldP spid="54" grpId="0"/>
      <p:bldP spid="55" grpId="0"/>
      <p:bldP spid="56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110839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সংখ্যায়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339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4767" y="306106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১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অঙ্কে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43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সংখ্যার তুলনা-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 সংখ্যার অঙ্ক বেশি সেটি বড় এবং 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 সংখ্যার অঙ্ক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কম 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সেটি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ছোট। 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1466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৮৩৪৫৬১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৫টা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1082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৩৪৫৬১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৫টা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378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৩টা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0161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পঞ্চান্ন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9427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৩টা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২টা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6372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৩টা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073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৫৪৯৭০৪৫৬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৯০৯০৩৬১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৮টা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৭টা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1855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৫৪৯৭০৪৫৬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৯০৯০৩৬১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৮টা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৭টা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448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8550" y="3420844"/>
            <a:ext cx="4036693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৯৭০৪৫৬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016758" y="3420845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৯০৯০৩৬১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8551" y="1858334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16758" y="1862528"/>
            <a:ext cx="4036692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৭টা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23330" y="3273090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0320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</p:bldLst>
  </p:timing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-3698" y="56010"/>
            <a:ext cx="121956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সংখ্যার তুলনা-</a:t>
            </a:r>
            <a:endParaRPr lang="en-US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0" y="1322835"/>
            <a:ext cx="1219569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যদি অঙ্ক সমান হয়, বামের অঙ্ক যার বড় সেটি বড়।</a:t>
            </a:r>
          </a:p>
          <a:p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এবং বামের 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যার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ছোট </a:t>
            </a:r>
            <a:r>
              <a:rPr lang="bn-IN" sz="60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সেটি </a:t>
            </a:r>
            <a:r>
              <a:rPr lang="bn-IN" sz="6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ছোট।</a:t>
            </a:r>
            <a:endParaRPr lang="bn-IN" sz="6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1225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৫৪৯৭০৪৫৬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32343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৭৯০৯০৩৬১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5384994" cy="132343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৮টা</a:t>
            </a:r>
            <a:endParaRPr lang="en-US" sz="80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5" y="176594"/>
            <a:ext cx="4981137" cy="132343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8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৮টা </a:t>
            </a:r>
            <a:endParaRPr lang="en-US" sz="80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1" y="3297843"/>
            <a:ext cx="229032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৫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2185988" cy="1107996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6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৭ </a:t>
            </a:r>
            <a:endParaRPr lang="en-US" sz="6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569660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96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96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774449" y="2974720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ight Arrow 11"/>
          <p:cNvSpPr/>
          <p:nvPr/>
        </p:nvSpPr>
        <p:spPr>
          <a:xfrm rot="16200000">
            <a:off x="7512803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757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৫৪৯৭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৪টা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1" y="3297843"/>
            <a:ext cx="538499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৫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৭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578020" y="2974720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524189" y="292737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2144820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৬৫৪৯৯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৫টা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৫টা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1" y="3297843"/>
            <a:ext cx="538499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৬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633439" y="2974720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482624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2647896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৯৬৫৪৯৯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৬৮৭৯০৯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1" y="3297843"/>
            <a:ext cx="538499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৬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578017" y="2974720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538041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2655805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r>
              <a:rPr lang="en-US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ছাপ্পান্ন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6820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৯৬৫৪৯৯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৯ ৬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৫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563476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518058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2628058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 ৩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৫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1534900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8489481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2502727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৭৯০৯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  ৫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৭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2119396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9055352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3960326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৯১৭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৮৩৫  ৪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৯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2562310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9498264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3796549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৭৬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&gt;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৮৩৫৪  ৯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৭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2975788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9897459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2832707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৮৩৫৪৯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&lt;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৮৩৫৪৯  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৮৩৫৪৯ 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3355919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10297513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3016228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24262" y="1734910"/>
            <a:ext cx="5384995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৮৩৫৪৯২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058025" y="1734911"/>
            <a:ext cx="4981137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   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৮৩৫৪৯২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63" y="172400"/>
            <a:ext cx="3433325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58026" y="176594"/>
            <a:ext cx="3257550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৬টা 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83158" y="1611799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4260" y="3297843"/>
            <a:ext cx="5384997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৮৩৫৪৯২</a:t>
            </a:r>
            <a:endParaRPr lang="en-US" sz="7200" b="1" dirty="0">
              <a:solidFill>
                <a:srgbClr val="00206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58026" y="3297844"/>
            <a:ext cx="4981136" cy="1200329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</a:t>
            </a:r>
            <a:r>
              <a:rPr lang="bn-IN" sz="72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৮৩৫৪৯২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27840" y="-2381"/>
            <a:ext cx="711600" cy="1200329"/>
          </a:xfrm>
          <a:prstGeom prst="rect">
            <a:avLst/>
          </a:prstGeom>
          <a:noFill/>
          <a:ln w="38100">
            <a:noFill/>
          </a:ln>
        </p:spPr>
        <p:txBody>
          <a:bodyPr wrap="square" rtlCol="0">
            <a:spAutoFit/>
          </a:bodyPr>
          <a:lstStyle/>
          <a:p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=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" name="Right Arrow 1"/>
          <p:cNvSpPr/>
          <p:nvPr/>
        </p:nvSpPr>
        <p:spPr>
          <a:xfrm rot="16200000">
            <a:off x="3755971" y="2960431"/>
            <a:ext cx="808548" cy="385762"/>
          </a:xfrm>
          <a:prstGeom prst="rightArrow">
            <a:avLst>
              <a:gd name="adj1" fmla="val 50000"/>
              <a:gd name="adj2" fmla="val 111346"/>
            </a:avLst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  <p:sp>
        <p:nvSpPr>
          <p:cNvPr id="12" name="Right Arrow 11"/>
          <p:cNvSpPr/>
          <p:nvPr/>
        </p:nvSpPr>
        <p:spPr>
          <a:xfrm rot="16200000">
            <a:off x="10711854" y="2955080"/>
            <a:ext cx="808550" cy="396461"/>
          </a:xfrm>
          <a:prstGeom prst="rightArrow">
            <a:avLst>
              <a:gd name="adj1" fmla="val 50000"/>
              <a:gd name="adj2" fmla="val 104299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7200"/>
          </a:p>
        </p:txBody>
      </p:sp>
    </p:spTree>
    <p:extLst>
      <p:ext uri="{BB962C8B-B14F-4D97-AF65-F5344CB8AC3E}">
        <p14:creationId xmlns:p14="http://schemas.microsoft.com/office/powerpoint/2010/main" val="3849883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5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repeatCount="5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 animBg="1"/>
      <p:bldP spid="10" grpId="0" animBg="1"/>
      <p:bldP spid="11" grpId="0"/>
      <p:bldP spid="2" grpId="0" animBg="1"/>
      <p:bldP spid="12" grpId="0" animBg="1"/>
    </p:bldLst>
  </p:timing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4767" y="306106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ঘ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অঙ্কে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0207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4767" y="306106"/>
            <a:ext cx="12192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এখন সবাই, </a:t>
            </a:r>
          </a:p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৪র্থ শ্রেণি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গণিত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১৩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পৃষ্ঠা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থেকে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অঙ্কে লে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খ</a:t>
            </a:r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3217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301298" y="1393689"/>
            <a:ext cx="1847855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310387" y="2325846"/>
            <a:ext cx="1847855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310386" y="3248910"/>
            <a:ext cx="1847855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306053" y="4181066"/>
            <a:ext cx="1838333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৩০৫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315141" y="5099800"/>
            <a:ext cx="1838333" cy="92333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5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৮৪৩</a:t>
            </a:r>
            <a:endParaRPr lang="en-US" sz="5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2402" y="72569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00257" y="77502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48112" y="72568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695961" y="72567"/>
            <a:ext cx="1838333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538624" y="72567"/>
            <a:ext cx="1838333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৮৪৩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401" y="1374893"/>
            <a:ext cx="9767453" cy="830997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সবাই, এই সংখ্যাগুলো ছোট থেকে বড় ক্রমে  সাজাও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2402" y="2250237"/>
            <a:ext cx="7633853" cy="830997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এই সংখ্যাগুলোকে নিচে নিচে লিখে পাই 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402" y="3111723"/>
            <a:ext cx="5538775" cy="830997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ছোট থেকে বড় সাজানো হল-</a:t>
            </a:r>
            <a:endParaRPr lang="en-US" sz="48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1924" y="4000923"/>
            <a:ext cx="1838333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৩০৫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00256" y="4000923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৩৯৫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48111" y="4000922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691177" y="4000922"/>
            <a:ext cx="1838333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৮৪৩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524721" y="4006585"/>
            <a:ext cx="1847855" cy="120032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৯৪৫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832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সাতান্ন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8341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65" name="Straight Connector 64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2920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0" grpId="0"/>
      <p:bldP spid="61" grpId="0"/>
      <p:bldP spid="62" grpId="0"/>
      <p:bldP spid="63" grpId="0"/>
      <p:bldP spid="64" grpId="0"/>
    </p:bldLst>
  </p:timing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2" y="72569"/>
            <a:ext cx="11818918" cy="341632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রেখা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কী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? </a:t>
            </a:r>
          </a:p>
          <a:p>
            <a:pPr algn="ctr"/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উত্তর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রেখায়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শূন্য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সহ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অন্যান্য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চিহ্নিত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করা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সংখ্যারেখা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4315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6" grpId="0"/>
      <p:bldP spid="7" grpId="0"/>
      <p:bldP spid="8" grpId="0"/>
      <p:bldP spid="9" grpId="0"/>
      <p:bldP spid="10" grpId="0"/>
    </p:bldLst>
  </p:timing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/>
          <p:cNvSpPr/>
          <p:nvPr/>
        </p:nvSpPr>
        <p:spPr>
          <a:xfrm>
            <a:off x="758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31537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3484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1626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4710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211166" y="3820249"/>
            <a:ext cx="14761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8021781" y="3819237"/>
            <a:ext cx="15092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878680" y="3820419"/>
            <a:ext cx="139260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65" name="Straight Connector 64"/>
          <p:cNvCxnSpPr/>
          <p:nvPr/>
        </p:nvCxnSpPr>
        <p:spPr>
          <a:xfrm>
            <a:off x="59619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87638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115675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49599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0" grpId="0"/>
      <p:bldP spid="61" grpId="0"/>
      <p:bldP spid="62" grpId="0"/>
      <p:bldP spid="63" grpId="0"/>
      <p:bldP spid="64" grpId="0"/>
    </p:bldLst>
  </p:timing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/>
          <p:cNvSpPr/>
          <p:nvPr/>
        </p:nvSpPr>
        <p:spPr>
          <a:xfrm>
            <a:off x="-21114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3056790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251432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65639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258291" y="3819587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994400" y="3820249"/>
            <a:ext cx="172065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</a:t>
            </a:r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737981" y="3819237"/>
            <a:ext cx="184851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৩০০০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640054" y="3820419"/>
            <a:ext cx="165893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৪০০০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65" name="Straight Connector 64"/>
          <p:cNvCxnSpPr/>
          <p:nvPr/>
        </p:nvCxnSpPr>
        <p:spPr>
          <a:xfrm>
            <a:off x="5864918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8666842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11470540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2296388" y="291470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১০০০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0751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0" grpId="0"/>
      <p:bldP spid="61" grpId="0"/>
      <p:bldP spid="62" grpId="0"/>
      <p:bldP spid="63" grpId="0"/>
      <p:bldP spid="64" grpId="0"/>
      <p:bldP spid="13" grpId="0"/>
    </p:bldLst>
  </p:timing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122215" y="3958136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153372" y="291470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7608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9" grpId="0"/>
    </p:bld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3906986" y="3958136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938127" y="3094817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১৫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8024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6719463" y="3958136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750607" y="3122528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২৫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8636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0072267" y="441534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9972753" y="3814952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৩৭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0061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6982703" y="441534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976124" y="3770076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২৬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7417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28271" y="5365449"/>
            <a:ext cx="11743049" cy="4571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1892548" y="5012068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765416" y="51922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1054169" y="51922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1330645" y="51922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1613255" y="51922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3306175" y="4768591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2184630" y="51922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2473385" y="519223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2749859" y="51922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3032471" y="51922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00817" y="4785739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15024" y="3820599"/>
            <a:ext cx="38363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623468" y="3819587"/>
            <a:ext cx="13653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642107" y="3820249"/>
            <a:ext cx="92054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2০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366852" y="3819237"/>
            <a:ext cx="11088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255955" y="3820419"/>
            <a:ext cx="9183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r>
              <a:rPr lang="en-US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4700676" y="5010571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573544" y="519074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3862297" y="519074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138773" y="519074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421383" y="51907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114303" y="4767094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4992758" y="519074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281513" y="519073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557987" y="519074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840599" y="51907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7502600" y="5011664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6375468" y="519183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664221" y="5191833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940697" y="519183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3307" y="519183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916227" y="4768187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7794682" y="5191836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8083437" y="5191830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8359911" y="519183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642523" y="519182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0306298" y="5008893"/>
            <a:ext cx="3338" cy="39102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9179166" y="518906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9467919" y="5189062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9744395" y="5189067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10027005" y="5189061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11719925" y="4765416"/>
            <a:ext cx="0" cy="63449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10598380" y="5189065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10887135" y="5189059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1163609" y="5189064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11446221" y="5189058"/>
            <a:ext cx="1662" cy="21230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3616045" y="4415345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?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653121" y="3685558"/>
            <a:ext cx="15642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6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koshBAN" panose="02000000000000000000" pitchFamily="2" charset="0"/>
                <a:cs typeface="NikoshBAN" panose="02000000000000000000" pitchFamily="2" charset="0"/>
              </a:rPr>
              <a:t>১৪</a:t>
            </a:r>
            <a:endParaRPr lang="en-US" sz="6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676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7000"/>
                            </p:stCondLst>
                            <p:childTnLst>
                              <p:par>
                                <p:cTn id="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8000"/>
                            </p:stCondLst>
                            <p:childTnLst>
                              <p:par>
                                <p:cTn id="8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8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1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0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4000"/>
                            </p:stCondLst>
                            <p:childTnLst>
                              <p:par>
                                <p:cTn id="1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0"/>
                            </p:stCondLst>
                            <p:childTnLst>
                              <p:par>
                                <p:cTn id="1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8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9000"/>
                            </p:stCondLst>
                            <p:childTnLst>
                              <p:par>
                                <p:cTn id="1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31000"/>
                            </p:stCondLst>
                            <p:childTnLst>
                              <p:par>
                                <p:cTn id="1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33000"/>
                            </p:stCondLst>
                            <p:childTnLst>
                              <p:par>
                                <p:cTn id="17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4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6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38000"/>
                            </p:stCondLst>
                            <p:childTnLst>
                              <p:par>
                                <p:cTn id="20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40000"/>
                            </p:stCondLst>
                            <p:childTnLst>
                              <p:par>
                                <p:cTn id="2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41000"/>
                            </p:stCondLst>
                            <p:childTnLst>
                              <p:par>
                                <p:cTn id="2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2000"/>
                            </p:stCondLst>
                            <p:childTnLst>
                              <p:par>
                                <p:cTn id="2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43000"/>
                            </p:stCondLst>
                            <p:childTnLst>
                              <p:par>
                                <p:cTn id="2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4000"/>
                            </p:stCondLst>
                            <p:childTnLst>
                              <p:par>
                                <p:cTn id="23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5000"/>
                            </p:stCondLst>
                            <p:childTnLst>
                              <p:par>
                                <p:cTn id="2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46000"/>
                            </p:stCondLst>
                            <p:childTnLst>
                              <p:par>
                                <p:cTn id="2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47000"/>
                            </p:stCondLst>
                            <p:childTnLst>
                              <p:par>
                                <p:cTn id="25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48000"/>
                            </p:stCondLst>
                            <p:childTnLst>
                              <p:par>
                                <p:cTn id="26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49000"/>
                            </p:stCondLst>
                            <p:childTnLst>
                              <p:par>
                                <p:cTn id="26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7" grpId="0"/>
      <p:bldP spid="8" grpId="0"/>
      <p:bldP spid="9" grpId="0"/>
      <p:bldP spid="10" grpId="0"/>
      <p:bldP spid="58" grpId="0"/>
      <p:bldP spid="57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আটান্ন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9530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2" y="72569"/>
            <a:ext cx="11818918" cy="341632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রেখা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কী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? </a:t>
            </a:r>
          </a:p>
          <a:p>
            <a:pPr algn="ctr"/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উত্তর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-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যে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রেখায়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শূন্য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সহ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অন্যান্য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চিহ্নিত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করা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হয়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en-US" sz="7200" b="1" dirty="0" err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সংখ্যারেখা</a:t>
            </a:r>
            <a:r>
              <a:rPr lang="en-US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।</a:t>
            </a:r>
            <a:endParaRPr lang="en-US" sz="72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7326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8571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1067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8488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249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6253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253083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4230840" y="343300"/>
            <a:ext cx="7922620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43194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222904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13015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574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69270" y="343300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  ৬  ২  ৯  ০  অঙ্ক গুলো দিয়ে বৃহত্তম 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69269" y="1410358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৫  ৯ ৬  ৮  অঙ্ক গুলো দিয়ে বৃহত্তম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0"/>
          <p:cNvSpPr txBox="1"/>
          <p:nvPr/>
        </p:nvSpPr>
        <p:spPr>
          <a:xfrm>
            <a:off x="69270" y="2477417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৭  ২  ৯  ৩  অঙ্ক গুলো দিয়ে বৃহত্তম 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50"/>
          <p:cNvSpPr txBox="1"/>
          <p:nvPr/>
        </p:nvSpPr>
        <p:spPr>
          <a:xfrm>
            <a:off x="69270" y="3502516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৬  ২  ০ ৮  অঙ্ক গুলো দিয়ে বৃহত্তম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9270" y="4527615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৬  ৮  ৯  ৩  অঙ্ক গুলো দিয়ে বৃহত্তম 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50"/>
          <p:cNvSpPr txBox="1"/>
          <p:nvPr/>
        </p:nvSpPr>
        <p:spPr>
          <a:xfrm>
            <a:off x="69270" y="5510612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৯  ২  ৫  ১  অঙ্ক গুলো দিয়ে বৃহত্তম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3499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2222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5655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59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নষাট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5603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441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5512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37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717245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20735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22713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50"/>
          <p:cNvSpPr txBox="1"/>
          <p:nvPr/>
        </p:nvSpPr>
        <p:spPr>
          <a:xfrm>
            <a:off x="4803707" y="3330034"/>
            <a:ext cx="3159839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শূণ্য ১ঘর ডানে চলে যায়</a:t>
            </a:r>
            <a:endParaRPr lang="en-US" sz="44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" name="Isosceles Triangle 1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265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3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3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2" grpId="0" animBg="1"/>
    </p:bldLst>
  </p:timing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717245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20735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22713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50"/>
          <p:cNvSpPr txBox="1"/>
          <p:nvPr/>
        </p:nvSpPr>
        <p:spPr>
          <a:xfrm>
            <a:off x="4803707" y="3330034"/>
            <a:ext cx="3159839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শূণ্য ১ঘর ডানে চলে যায়</a:t>
            </a:r>
            <a:endParaRPr lang="en-US" sz="4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Isosceles Triangle 15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289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3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3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6" grpId="0" animBg="1"/>
    </p:bldLst>
  </p:timing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99680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48691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01658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50669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6924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717245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20735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22713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50"/>
          <p:cNvSpPr txBox="1"/>
          <p:nvPr/>
        </p:nvSpPr>
        <p:spPr>
          <a:xfrm>
            <a:off x="4803707" y="3330034"/>
            <a:ext cx="3159839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শূণ্য ১ঘর ডানে চলে যায়</a:t>
            </a:r>
            <a:endParaRPr lang="en-US" sz="4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Isosceles Triangle 15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2005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3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3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6" grpId="0" animBg="1"/>
    </p:bldLst>
  </p:timing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202147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692258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71203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38677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725897" y="4088400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221933" y="2384287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4862945" y="3330034"/>
            <a:ext cx="3100601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শূণ্য ১ঘর ডানে চলে যায়</a:t>
            </a:r>
            <a:endParaRPr lang="en-US" sz="4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Isosceles Triangle 19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8204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3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62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6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96296E-6 L 1.45833E-6 -0.25 " pathEditMode="relative" rAng="0" ptsTypes="AA">
                                      <p:cBhvr>
                                        <p:cTn id="16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6" grpId="0" animBg="1"/>
      <p:bldP spid="16" grpId="1" animBg="1"/>
      <p:bldP spid="17" grpId="0" animBg="1"/>
      <p:bldP spid="17" grpId="1" animBg="1"/>
      <p:bldP spid="19" grpId="0" animBg="1"/>
      <p:bldP spid="20" grpId="0" animBg="1"/>
    </p:bldLst>
  </p:timing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823590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773633" y="343300"/>
            <a:ext cx="8379827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ক্ষুদ্রতম 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313701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93411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83522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সংখ্যা তৈরির জন্য, ছোট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ক্ষুদ্রতম 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0202147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692258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737023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712036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0873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0984" y="40884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38677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725897" y="4088400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221933" y="2384287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9" name="TextBox 50"/>
          <p:cNvSpPr txBox="1"/>
          <p:nvPr/>
        </p:nvSpPr>
        <p:spPr>
          <a:xfrm>
            <a:off x="4724400" y="3330034"/>
            <a:ext cx="3239147" cy="212365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বামে শূন্য হয় না,</a:t>
            </a:r>
          </a:p>
          <a:p>
            <a:pPr algn="ctr"/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তাই </a:t>
            </a:r>
            <a:r>
              <a:rPr lang="bn-IN" sz="44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শূণ্যগুলি </a:t>
            </a:r>
            <a:r>
              <a:rPr lang="bn-IN" sz="44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১ঘর ডানে চলে যায়</a:t>
            </a:r>
            <a:endParaRPr lang="en-US" sz="44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Isosceles Triangle 19"/>
          <p:cNvSpPr/>
          <p:nvPr/>
        </p:nvSpPr>
        <p:spPr>
          <a:xfrm rot="3140073">
            <a:off x="8012064" y="2623608"/>
            <a:ext cx="503547" cy="1081968"/>
          </a:xfrm>
          <a:prstGeom prst="triangl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875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3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3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3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" dur="3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1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4.16667E-7 -0.25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62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25 " pathEditMode="relative" rAng="0" ptsTypes="AA">
                                      <p:cBhvr>
                                        <p:cTn id="16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96296E-6 L 1.45833E-6 -0.25 " pathEditMode="relative" rAng="0" ptsTypes="AA">
                                      <p:cBhvr>
                                        <p:cTn id="16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4" grpId="1" animBg="1"/>
      <p:bldP spid="35" grpId="0" animBg="1"/>
      <p:bldP spid="35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6" grpId="0" animBg="1"/>
      <p:bldP spid="16" grpId="1" animBg="1"/>
      <p:bldP spid="17" grpId="0" animBg="1"/>
      <p:bldP spid="17" grpId="1" animBg="1"/>
      <p:bldP spid="19" grpId="0" animBg="1"/>
      <p:bldP spid="20" grpId="0" animBg="1"/>
    </p:bldLst>
  </p:timing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69270" y="343300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  ৬  ২  ৯  ৪  অঙ্ক গুলো দিয়ে ক্ষুদ্রতম 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69269" y="1410358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৫  ৯ ০  ৮  অঙ্ক গুলো দিয়ে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0"/>
          <p:cNvSpPr txBox="1"/>
          <p:nvPr/>
        </p:nvSpPr>
        <p:spPr>
          <a:xfrm>
            <a:off x="69270" y="2477417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  </a:t>
            </a:r>
            <a:r>
              <a:rPr lang="bn-IN" sz="4800" b="1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  ০  </a:t>
            </a:r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  ৩  অঙ্ক গুলো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দিয়ে ক্ষুদ্রতম </a:t>
            </a:r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7" name="TextBox 50"/>
          <p:cNvSpPr txBox="1"/>
          <p:nvPr/>
        </p:nvSpPr>
        <p:spPr>
          <a:xfrm>
            <a:off x="69270" y="3502516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৬  ২  ০ ৮  অঙ্ক গুলো দিয়ে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8" name="TextBox 50"/>
          <p:cNvSpPr txBox="1"/>
          <p:nvPr/>
        </p:nvSpPr>
        <p:spPr>
          <a:xfrm>
            <a:off x="69270" y="4527615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৪  ০  ৮  ৯  ৩  অঙ্ক গুলো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দিয়ে ক্ষুদ্রতম সংখ্যা </a:t>
            </a:r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তৈরি কর-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9" name="TextBox 50"/>
          <p:cNvSpPr txBox="1"/>
          <p:nvPr/>
        </p:nvSpPr>
        <p:spPr>
          <a:xfrm>
            <a:off x="69270" y="5510612"/>
            <a:ext cx="12028769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  ৯  ২  ৫  ১  অঙ্ক গুলো দিয়ে </a:t>
            </a:r>
            <a:r>
              <a:rPr lang="bn-IN" sz="4800" b="1" dirty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ক্ষুদ্রতম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সংখ্যা তৈরি কর-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6932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54305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801101" y="-1"/>
            <a:ext cx="3390876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4694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ষাট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859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69408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228109" y="343300"/>
            <a:ext cx="892535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 গুলো দিয়ে বৃহত্তম </a:t>
            </a:r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তৈরি কর-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59519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239229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729340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</a:t>
            </a:r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952776" y="237369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44288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97255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46266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2658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 animBg="1"/>
      <p:bldP spid="34" grpId="0" animBg="1"/>
      <p:bldP spid="35" grpId="0" animBg="1"/>
    </p:bldLst>
  </p:timing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69408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228109" y="343300"/>
            <a:ext cx="892535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অঙ্কগুলো দিয়ে বৃহত্তম বি</a:t>
            </a:r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লেখ-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59519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239229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729340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</a:t>
            </a:r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952776" y="237043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৩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44288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97255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46266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2733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0 L 0.04206 0 " pathEditMode="relative" rAng="0" ptsTypes="AA">
                                      <p:cBhvr>
                                        <p:cTn id="10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6" y="0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 L -0.04023 0.00047 " pathEditMode="relative" rAng="0" ptsTypes="AA">
                                      <p:cBhvr>
                                        <p:cTn id="10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1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1" grpId="1" animBg="1"/>
      <p:bldP spid="32" grpId="0" animBg="1"/>
      <p:bldP spid="32" grpId="1" animBg="1"/>
      <p:bldP spid="34" grpId="0" animBg="1"/>
      <p:bldP spid="35" grpId="0" animBg="1"/>
    </p:bldLst>
  </p:timing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69408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228109" y="343300"/>
            <a:ext cx="892535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অঙ্কগুলো দিয়ে বৃহত্তম </a:t>
            </a:r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লেখ-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59519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239229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729340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</a:t>
            </a:r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952776" y="237043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44288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97255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46266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6960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0 L 0.04206 0 " pathEditMode="relative" rAng="0" ptsTypes="AA">
                                      <p:cBhvr>
                                        <p:cTn id="10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6" y="0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 L -0.04023 0.00047 " pathEditMode="relative" rAng="0" ptsTypes="AA">
                                      <p:cBhvr>
                                        <p:cTn id="10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1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1" grpId="1" animBg="1"/>
      <p:bldP spid="32" grpId="0" animBg="1"/>
      <p:bldP spid="32" grpId="1" animBg="1"/>
      <p:bldP spid="34" grpId="0" animBg="1"/>
      <p:bldP spid="35" grpId="0" animBg="1"/>
    </p:bldLst>
  </p:timing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69408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18" name="TextBox 50"/>
          <p:cNvSpPr txBox="1"/>
          <p:nvPr/>
        </p:nvSpPr>
        <p:spPr>
          <a:xfrm>
            <a:off x="3228109" y="343300"/>
            <a:ext cx="8925351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অঙ্কগুলো দিয়ে বৃহত্তম বি</a:t>
            </a:r>
            <a:r>
              <a:rPr lang="en-US" sz="4800" b="1" dirty="0" err="1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 লেখ-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59519" y="34990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239229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729340" y="349904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28" name="TextBox 50"/>
          <p:cNvSpPr txBox="1"/>
          <p:nvPr/>
        </p:nvSpPr>
        <p:spPr>
          <a:xfrm>
            <a:off x="36365" y="1562502"/>
            <a:ext cx="3690508" cy="452431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বৃহত্তম সংখ্যা তৈরির জন্য, বড় অংকগুলি বেছে বেছে একের পর এক বাম দিক থেকে সাজাতে হয়-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9" name="TextBox 50"/>
          <p:cNvSpPr txBox="1"/>
          <p:nvPr/>
        </p:nvSpPr>
        <p:spPr>
          <a:xfrm>
            <a:off x="3851564" y="1631773"/>
            <a:ext cx="7872404" cy="156966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অতএব, প্রদত্ত অঙ্ক গুলো দিয়ে গঠিত বৃহত্তম </a:t>
            </a:r>
            <a:r>
              <a:rPr lang="en-US" sz="48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জোড়</a:t>
            </a:r>
            <a:r>
              <a:rPr lang="en-US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48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সংখ্যাটি হবে-</a:t>
            </a:r>
            <a:endParaRPr lang="en-US" sz="4800" b="1" dirty="0" smtClean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952776" y="2370435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৫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442887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২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972554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462665" y="2370436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4358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0 L 0.04206 0 " pathEditMode="relative" rAng="0" ptsTypes="AA">
                                      <p:cBhvr>
                                        <p:cTn id="10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6" y="0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 L -0.04023 0.00047 " pathEditMode="relative" rAng="0" ptsTypes="AA">
                                      <p:cBhvr>
                                        <p:cTn id="10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18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1" grpId="1" animBg="1"/>
      <p:bldP spid="32" grpId="0" animBg="1"/>
      <p:bldP spid="32" grpId="1" animBg="1"/>
      <p:bldP spid="34" grpId="0" animBg="1"/>
      <p:bldP spid="35" grpId="0" animBg="1"/>
    </p:bldLst>
  </p:timing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অংকের ক্ষুদ্রতম সংখ্যা          = ১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অংকের বৃহত্তম সংখ্যা           = 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788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অংকের ক্ষুদ্রতম সংখ্যা   = ১০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দুই অংকের বৃহত্তম সংখ্যা    = 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6262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অংকের ক্ষুদ্রতম সংখ্যা   = ১০০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তিন অংকের বৃহত্তম সংখ্যা    = 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6457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অংকের ক্ষুদ্রতম সংখ্যা   = ১০০০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চার অংকের বৃহত্তম সংখ্যা    = ৯৯৯৯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8136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 অংকের ক্ষুদ্রতম সংখ্যা   = ১০০০০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পাঁচ অংকের বৃহত্তম সংখ্যা    = ৯৯৯৯৯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6651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0"/>
          <p:cNvSpPr txBox="1"/>
          <p:nvPr/>
        </p:nvSpPr>
        <p:spPr>
          <a:xfrm>
            <a:off x="96985" y="343300"/>
            <a:ext cx="11984182" cy="120032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72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০,  ১,  ২,  ৩,  ৪,  ৫,  ৬,  ৭,  ৮,  ৯</a:t>
            </a:r>
            <a:endParaRPr lang="en-US" sz="72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অংকের ক্ষুদ্রতম সংখ্যা   = ১০০০০০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" name="TextBox 50"/>
          <p:cNvSpPr txBox="1"/>
          <p:nvPr/>
        </p:nvSpPr>
        <p:spPr>
          <a:xfrm>
            <a:off x="96980" y="321120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ছয় অংকের বৃহত্তম সংখ্যা    = ৯৯৯৯৯৯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6562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৬১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একষট্টি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7166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৯৯৯ এর পরবর্তী/পরের সংখ্যা (৯৯৯+১)= ১০০০, উত্তর-১০০০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6985" y="2684448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 এর পূর্বের/আগের সংখ্যা (১০০-১)= ৯৯, উত্তর-৯৯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9238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0"/>
          <p:cNvSpPr txBox="1"/>
          <p:nvPr/>
        </p:nvSpPr>
        <p:spPr>
          <a:xfrm>
            <a:off x="96985" y="1853451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৯৯৯৯ এর পরবর্তী/পরের সংখ্যা (৯৯৯৯+১)= উত্তর-১০০০০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" name="TextBox 50"/>
          <p:cNvSpPr txBox="1"/>
          <p:nvPr/>
        </p:nvSpPr>
        <p:spPr>
          <a:xfrm>
            <a:off x="96985" y="2684448"/>
            <a:ext cx="11984182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১০০০০ এর পূর্বের/আগের সংখ্যা (১০০০০-১)= উত্তর-৯৯৯৯</a:t>
            </a:r>
            <a:endParaRPr lang="en-US" sz="4800" b="1" dirty="0" smtClean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556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0"/>
          <p:cNvSpPr txBox="1"/>
          <p:nvPr/>
        </p:nvSpPr>
        <p:spPr>
          <a:xfrm>
            <a:off x="3228110" y="343300"/>
            <a:ext cx="6234546" cy="83099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4800" b="1" dirty="0" smtClean="0">
                <a:solidFill>
                  <a:srgbClr val="00B05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 অংকের বৃহত্তম সংখ্যা লেখ-</a:t>
            </a:r>
            <a:endParaRPr lang="en-US" sz="4800" b="1" dirty="0" smtClean="0">
              <a:solidFill>
                <a:srgbClr val="00B05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531931" y="343300"/>
            <a:ext cx="490111" cy="830997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48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4800" b="1" dirty="0">
              <a:solidFill>
                <a:srgbClr val="FF0000"/>
              </a:solidFill>
              <a:latin typeface="NikoshBAN" panose="02000000000000000000" pitchFamily="2" charset="0"/>
              <a:ea typeface="Calibri" panose="020F0502020204030204" pitchFamily="34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7653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বাষট্টি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6371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তেষট্টি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9351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চৌষট্টি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8006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পঁয়ষট্টি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3760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ছেষট্টি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966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সাতষট্টি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4111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আটষট্টি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0847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৬৯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</a:t>
            </a:r>
            <a:r>
              <a:rPr lang="en-US" sz="20000" b="1" dirty="0" err="1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সত্তর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0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54305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143875" y="-1"/>
            <a:ext cx="40481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8092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সত্তর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1989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৭১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একাত্তর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511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বাহাত্তর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39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তিয়াত্তর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7943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চুয়াত্তর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7904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পঁচাত্তর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5084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ছিয়াত্তর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090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সাতাত্তর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3807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আটাত্তর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4059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৭৯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নআশি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181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54305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143875" y="-1"/>
            <a:ext cx="40481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2874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26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৮১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6302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6304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2267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1217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9952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6104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6414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14975" y="-1"/>
            <a:ext cx="66770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আটাশি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9557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৮৯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614863" y="-1"/>
            <a:ext cx="757711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ঊ</a:t>
            </a:r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ননব্বই 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630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54305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143875" y="-1"/>
            <a:ext cx="404810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নয়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8009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৯০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6743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৯১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একানব্বই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4802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৯২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বিরানব্বই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4033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৯৩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তিরানব্বই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273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৯৪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চুরানব্বই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5929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৯৫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পঁচানব্বই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827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৯৬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ছিয়ানব্বই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2648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৯৭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সাতানব্বই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63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৯৮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আটানব্বই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7824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-1" y="0"/>
            <a:ext cx="312896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FF000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৯৯</a:t>
            </a:r>
            <a:endParaRPr lang="en-US" sz="20000" b="1" dirty="0">
              <a:solidFill>
                <a:srgbClr val="FF000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06982" y="-1"/>
            <a:ext cx="828499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bn-IN" sz="20000" b="1" dirty="0" smtClean="0">
                <a:solidFill>
                  <a:srgbClr val="00206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নিরানব্বই  </a:t>
            </a:r>
            <a:endParaRPr lang="en-US" sz="20000" b="1" dirty="0">
              <a:solidFill>
                <a:srgbClr val="002060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9701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893</TotalTime>
  <Words>12380</Words>
  <Application>Microsoft Office PowerPoint</Application>
  <PresentationFormat>Widescreen</PresentationFormat>
  <Paragraphs>6376</Paragraphs>
  <Slides>612</Slides>
  <Notes>137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612</vt:i4>
      </vt:variant>
    </vt:vector>
  </HeadingPairs>
  <TitlesOfParts>
    <vt:vector size="618" baseType="lpstr">
      <vt:lpstr>Arial</vt:lpstr>
      <vt:lpstr>Calibri</vt:lpstr>
      <vt:lpstr>Calibri Light</vt:lpstr>
      <vt:lpstr>NikoshBAN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DPE</dc:creator>
  <cp:lastModifiedBy>DPE</cp:lastModifiedBy>
  <cp:revision>1291</cp:revision>
  <dcterms:created xsi:type="dcterms:W3CDTF">2018-11-14T09:03:35Z</dcterms:created>
  <dcterms:modified xsi:type="dcterms:W3CDTF">2019-10-25T18:45:23Z</dcterms:modified>
</cp:coreProperties>
</file>