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87" r:id="rId3"/>
    <p:sldId id="288" r:id="rId4"/>
    <p:sldId id="263" r:id="rId5"/>
    <p:sldId id="278" r:id="rId6"/>
    <p:sldId id="260" r:id="rId7"/>
    <p:sldId id="291" r:id="rId8"/>
    <p:sldId id="294" r:id="rId9"/>
    <p:sldId id="271" r:id="rId10"/>
    <p:sldId id="265" r:id="rId11"/>
    <p:sldId id="259" r:id="rId12"/>
    <p:sldId id="290" r:id="rId13"/>
    <p:sldId id="272" r:id="rId14"/>
    <p:sldId id="304" r:id="rId15"/>
    <p:sldId id="269" r:id="rId16"/>
    <p:sldId id="273" r:id="rId17"/>
    <p:sldId id="305" r:id="rId18"/>
    <p:sldId id="306" r:id="rId19"/>
    <p:sldId id="277" r:id="rId20"/>
    <p:sldId id="274" r:id="rId21"/>
    <p:sldId id="307" r:id="rId22"/>
    <p:sldId id="276" r:id="rId23"/>
    <p:sldId id="299" r:id="rId24"/>
    <p:sldId id="309" r:id="rId25"/>
    <p:sldId id="282" r:id="rId26"/>
    <p:sldId id="283" r:id="rId27"/>
    <p:sldId id="266" r:id="rId28"/>
    <p:sldId id="30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C1DE"/>
    <a:srgbClr val="006C31"/>
    <a:srgbClr val="9C5BCD"/>
    <a:srgbClr val="00133A"/>
    <a:srgbClr val="001D58"/>
    <a:srgbClr val="552579"/>
    <a:srgbClr val="512373"/>
    <a:srgbClr val="EECEE5"/>
    <a:srgbClr val="E7BBDA"/>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B1A256-3257-49F9-B1CA-DC93BBF375A9}" type="datetimeFigureOut">
              <a:rPr lang="en-US" smtClean="0"/>
              <a:t>10/26/2019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202972-1574-42CA-ABCC-382D16811028}" type="slidenum">
              <a:rPr lang="en-US" smtClean="0"/>
              <a:t>‹#›</a:t>
            </a:fld>
            <a:endParaRPr lang="en-US"/>
          </a:p>
        </p:txBody>
      </p:sp>
    </p:spTree>
    <p:extLst>
      <p:ext uri="{BB962C8B-B14F-4D97-AF65-F5344CB8AC3E}">
        <p14:creationId xmlns:p14="http://schemas.microsoft.com/office/powerpoint/2010/main" val="2671837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itchFamily="2" charset="0"/>
                <a:cs typeface="NikoshBAN" pitchFamily="2" charset="0"/>
              </a:rPr>
              <a:t>শিক্ষক</a:t>
            </a:r>
            <a:r>
              <a:rPr lang="bn-IN" sz="1200" baseline="0" dirty="0" smtClean="0">
                <a:latin typeface="NikoshBAN" pitchFamily="2" charset="0"/>
                <a:cs typeface="NikoshBAN" pitchFamily="2" charset="0"/>
              </a:rPr>
              <a:t> শিক্ষার্থীদের শুভেচ্ছা জানাবেন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2</a:t>
            </a:fld>
            <a:endParaRPr lang="en-US"/>
          </a:p>
        </p:txBody>
      </p:sp>
    </p:spTree>
    <p:extLst>
      <p:ext uri="{BB962C8B-B14F-4D97-AF65-F5344CB8AC3E}">
        <p14:creationId xmlns:p14="http://schemas.microsoft.com/office/powerpoint/2010/main" val="1808918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শিক্ষার্থীদের</a:t>
            </a:r>
            <a:r>
              <a:rPr lang="bn-BD" baseline="0" dirty="0" smtClean="0">
                <a:latin typeface="NikoshBAN" pitchFamily="2" charset="0"/>
                <a:cs typeface="NikoshBAN" pitchFamily="2" charset="0"/>
              </a:rPr>
              <a:t> একের অধিক দলে বিভক্ত করে প্রশ্ন দিয়ে উত্তর আদায় করার মধ্য দিয়ে পাঠটি কতটুকু শিখতে পারলো এবং তাদের চিন্তন দক্ষতা কতটুকু বৃদ্ধি পেল তা যাচাই করা যেতে পারে। </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19</a:t>
            </a:fld>
            <a:endParaRPr lang="en-US"/>
          </a:p>
        </p:txBody>
      </p:sp>
    </p:spTree>
    <p:extLst>
      <p:ext uri="{BB962C8B-B14F-4D97-AF65-F5344CB8AC3E}">
        <p14:creationId xmlns:p14="http://schemas.microsoft.com/office/powerpoint/2010/main" val="3595123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শিক্ষার্থীদের</a:t>
            </a:r>
            <a:r>
              <a:rPr lang="bn-BD" baseline="0" dirty="0" smtClean="0">
                <a:latin typeface="NikoshBAN" pitchFamily="2" charset="0"/>
                <a:cs typeface="NikoshBAN" pitchFamily="2" charset="0"/>
              </a:rPr>
              <a:t> এ</a:t>
            </a:r>
            <a:r>
              <a:rPr lang="bn-IN" baseline="0" dirty="0" smtClean="0">
                <a:latin typeface="NikoshBAN" pitchFamily="2" charset="0"/>
                <a:cs typeface="NikoshBAN" pitchFamily="2" charset="0"/>
              </a:rPr>
              <a:t>ককভাবে</a:t>
            </a:r>
            <a:r>
              <a:rPr lang="bn-BD" baseline="0" dirty="0" smtClean="0">
                <a:latin typeface="NikoshBAN" pitchFamily="2" charset="0"/>
                <a:cs typeface="NikoshBAN" pitchFamily="2" charset="0"/>
              </a:rPr>
              <a:t> প্রশ্ন দিয়ে উত্তর আদায় করার মধ্য দিয়ে পাঠটি কতটুকু শিখতে পারলো এবং তাদের চিন্তন দক্ষতা কতটুকু বৃদ্ধি পেল তা যাচাই করা যেতে পারে। </a:t>
            </a:r>
            <a:endParaRPr lang="en-US" dirty="0" smtClean="0"/>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25</a:t>
            </a:fld>
            <a:endParaRPr lang="en-US"/>
          </a:p>
        </p:txBody>
      </p:sp>
    </p:spTree>
    <p:extLst>
      <p:ext uri="{BB962C8B-B14F-4D97-AF65-F5344CB8AC3E}">
        <p14:creationId xmlns:p14="http://schemas.microsoft.com/office/powerpoint/2010/main" val="1480064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NikoshBAN" pitchFamily="2" charset="0"/>
                <a:cs typeface="NikoshBAN" pitchFamily="2" charset="0"/>
              </a:rPr>
              <a:t>20-25</a:t>
            </a:r>
            <a:r>
              <a:rPr lang="en-US" baseline="0" dirty="0" smtClean="0">
                <a:latin typeface="NikoshBAN" pitchFamily="2" charset="0"/>
                <a:cs typeface="NikoshBAN" pitchFamily="2" charset="0"/>
              </a:rPr>
              <a:t> </a:t>
            </a:r>
            <a:r>
              <a:rPr lang="bn-BD" dirty="0" smtClean="0">
                <a:latin typeface="NikoshBAN" pitchFamily="2" charset="0"/>
                <a:cs typeface="NikoshBAN" pitchFamily="2" charset="0"/>
              </a:rPr>
              <a:t>মিনিটের মধ্যে</a:t>
            </a:r>
            <a:r>
              <a:rPr lang="bn-BD" baseline="0" dirty="0" smtClean="0">
                <a:latin typeface="NikoshBAN" pitchFamily="2" charset="0"/>
                <a:cs typeface="NikoshBAN" pitchFamily="2" charset="0"/>
              </a:rPr>
              <a:t> লেখা শেষ করতে পারবে এমন একটি বাড়ির কাজের মধ্য দিয়ে পাঠটি শিক্ষার্থীদের স্মৃতিতে ধারন করে রাখার ক্ষমতা আদায় করা যেতে পারে</a:t>
            </a:r>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27</a:t>
            </a:fld>
            <a:endParaRPr lang="en-US"/>
          </a:p>
        </p:txBody>
      </p:sp>
    </p:spTree>
    <p:extLst>
      <p:ext uri="{BB962C8B-B14F-4D97-AF65-F5344CB8AC3E}">
        <p14:creationId xmlns:p14="http://schemas.microsoft.com/office/powerpoint/2010/main" val="1789855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28</a:t>
            </a:fld>
            <a:endParaRPr lang="en-US"/>
          </a:p>
        </p:txBody>
      </p:sp>
    </p:spTree>
    <p:extLst>
      <p:ext uri="{BB962C8B-B14F-4D97-AF65-F5344CB8AC3E}">
        <p14:creationId xmlns:p14="http://schemas.microsoft.com/office/powerpoint/2010/main" val="492908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শ্রদ্ধেয়</a:t>
            </a:r>
            <a:r>
              <a:rPr lang="bn-BD" baseline="0" dirty="0" smtClean="0">
                <a:latin typeface="NikoshBAN" pitchFamily="2" charset="0"/>
                <a:cs typeface="NikoshBAN" pitchFamily="2" charset="0"/>
              </a:rPr>
              <a:t> শিক্ষকবৃন্দ, স্লাইডে উল্লেখিত </a:t>
            </a:r>
            <a:r>
              <a:rPr lang="bn-IN" baseline="0" dirty="0" smtClean="0">
                <a:latin typeface="NikoshBAN" pitchFamily="2" charset="0"/>
                <a:cs typeface="NikoshBAN" pitchFamily="2" charset="0"/>
              </a:rPr>
              <a:t>ছবি</a:t>
            </a:r>
            <a:r>
              <a:rPr lang="bn-BD" baseline="0" dirty="0" smtClean="0">
                <a:latin typeface="NikoshBAN" pitchFamily="2" charset="0"/>
                <a:cs typeface="NikoshBAN" pitchFamily="2" charset="0"/>
              </a:rPr>
              <a:t>এবং ভিডিও দেখিয়ে প্রশ্ন করা যেতে পারে  এটি কী ফুল?</a:t>
            </a:r>
            <a:r>
              <a:rPr lang="bn-IN" baseline="0" dirty="0" smtClean="0">
                <a:latin typeface="NikoshBAN" pitchFamily="2" charset="0"/>
                <a:cs typeface="NikoshBAN" pitchFamily="2" charset="0"/>
              </a:rPr>
              <a:t> </a:t>
            </a:r>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4</a:t>
            </a:fld>
            <a:endParaRPr lang="en-US"/>
          </a:p>
        </p:txBody>
      </p:sp>
    </p:spTree>
    <p:extLst>
      <p:ext uri="{BB962C8B-B14F-4D97-AF65-F5344CB8AC3E}">
        <p14:creationId xmlns:p14="http://schemas.microsoft.com/office/powerpoint/2010/main" val="1690093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 পাঠ ঘোষনা </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6</a:t>
            </a:fld>
            <a:endParaRPr lang="en-US"/>
          </a:p>
        </p:txBody>
      </p:sp>
    </p:spTree>
    <p:extLst>
      <p:ext uri="{BB962C8B-B14F-4D97-AF65-F5344CB8AC3E}">
        <p14:creationId xmlns:p14="http://schemas.microsoft.com/office/powerpoint/2010/main" val="2126736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একটি ক্লিক করলে প্রশ্ন</a:t>
            </a:r>
            <a:r>
              <a:rPr lang="bn-BD" sz="1200" baseline="0" dirty="0" smtClean="0">
                <a:latin typeface="NikoshBAN" pitchFamily="2" charset="0"/>
                <a:cs typeface="NikoshBAN" pitchFamily="2" charset="0"/>
              </a:rPr>
              <a:t> এবং পরবর্তী ক্লিক করলে উত্তর আসবে,এই ভাবে পর্যায়ক্রমে ক্লিক করতে থাকলে প্রশ্ন ও উত্তর শিক্ষার্থীদের বোধগম্য হবে</a:t>
            </a:r>
            <a:endParaRPr lang="en-US" dirty="0" smtClean="0"/>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8</a:t>
            </a:fld>
            <a:endParaRPr lang="en-US"/>
          </a:p>
        </p:txBody>
      </p:sp>
    </p:spTree>
    <p:extLst>
      <p:ext uri="{BB962C8B-B14F-4D97-AF65-F5344CB8AC3E}">
        <p14:creationId xmlns:p14="http://schemas.microsoft.com/office/powerpoint/2010/main" val="47493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latin typeface="NikoshBAN" pitchFamily="2" charset="0"/>
                <a:cs typeface="NikoshBAN" pitchFamily="2" charset="0"/>
              </a:rPr>
              <a:t>শিক্ষক </a:t>
            </a:r>
            <a:r>
              <a:rPr lang="bn-BD" baseline="0" dirty="0" smtClean="0">
                <a:latin typeface="NikoshBAN" pitchFamily="2" charset="0"/>
                <a:cs typeface="NikoshBAN" pitchFamily="2" charset="0"/>
              </a:rPr>
              <a:t>শুদ্ধউচ্চারণে কবিতাটি আবৃত্তি করে</a:t>
            </a:r>
            <a:r>
              <a:rPr lang="bn-IN" baseline="0" dirty="0" smtClean="0">
                <a:latin typeface="NikoshBAN" pitchFamily="2" charset="0"/>
                <a:cs typeface="NikoshBAN" pitchFamily="2" charset="0"/>
              </a:rPr>
              <a:t> </a:t>
            </a:r>
            <a:r>
              <a:rPr lang="bn-BD" baseline="0" dirty="0" smtClean="0">
                <a:latin typeface="NikoshBAN" pitchFamily="2" charset="0"/>
                <a:cs typeface="NikoshBAN" pitchFamily="2" charset="0"/>
              </a:rPr>
              <a:t>শিক্ষার্থীদের</a:t>
            </a:r>
            <a:r>
              <a:rPr lang="bn-IN" baseline="0" dirty="0" smtClean="0">
                <a:latin typeface="NikoshBAN" pitchFamily="2" charset="0"/>
                <a:cs typeface="NikoshBAN" pitchFamily="2" charset="0"/>
              </a:rPr>
              <a:t> শোনাবেন এবং শিক্ষার্থীদের মনোযোগ দিয়ে শুনতে বলবেন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10</a:t>
            </a:fld>
            <a:endParaRPr lang="en-US"/>
          </a:p>
        </p:txBody>
      </p:sp>
    </p:spTree>
    <p:extLst>
      <p:ext uri="{BB962C8B-B14F-4D97-AF65-F5344CB8AC3E}">
        <p14:creationId xmlns:p14="http://schemas.microsoft.com/office/powerpoint/2010/main" val="564228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z="1200" dirty="0" smtClean="0">
                <a:latin typeface="NikoshBAN" pitchFamily="2" charset="0"/>
                <a:cs typeface="NikoshBAN" pitchFamily="2" charset="0"/>
              </a:rPr>
              <a:t>শিক্ষক</a:t>
            </a:r>
            <a:r>
              <a:rPr lang="bn-IN" sz="1200" baseline="0" dirty="0" smtClean="0">
                <a:latin typeface="NikoshBAN" pitchFamily="2" charset="0"/>
                <a:cs typeface="NikoshBAN" pitchFamily="2" charset="0"/>
              </a:rPr>
              <a:t> দুই বা তিনজন শিক্ষার্থী দিয়ে </a:t>
            </a:r>
            <a:r>
              <a:rPr lang="bn-BD" sz="1200" baseline="0" dirty="0" smtClean="0">
                <a:latin typeface="NikoshBAN" pitchFamily="2" charset="0"/>
                <a:cs typeface="NikoshBAN" pitchFamily="2" charset="0"/>
              </a:rPr>
              <a:t>কবিতাটি</a:t>
            </a:r>
            <a:r>
              <a:rPr lang="bn-IN" sz="1200" baseline="0" dirty="0" smtClean="0">
                <a:latin typeface="NikoshBAN" pitchFamily="2" charset="0"/>
                <a:cs typeface="NikoshBAN" pitchFamily="2" charset="0"/>
              </a:rPr>
              <a:t> সঠিক </a:t>
            </a:r>
            <a:r>
              <a:rPr lang="bn-BD" sz="1200" baseline="0" dirty="0" smtClean="0">
                <a:latin typeface="NikoshBAN" pitchFamily="2" charset="0"/>
                <a:cs typeface="NikoshBAN" pitchFamily="2" charset="0"/>
              </a:rPr>
              <a:t>উচ্চারণে</a:t>
            </a:r>
            <a:r>
              <a:rPr lang="bn-IN" sz="1200" baseline="0" dirty="0" smtClean="0">
                <a:latin typeface="NikoshBAN" pitchFamily="2" charset="0"/>
                <a:cs typeface="NikoshBAN" pitchFamily="2" charset="0"/>
              </a:rPr>
              <a:t> পড়তে দিবেন</a:t>
            </a:r>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11</a:t>
            </a:fld>
            <a:endParaRPr lang="en-US"/>
          </a:p>
        </p:txBody>
      </p:sp>
    </p:spTree>
    <p:extLst>
      <p:ext uri="{BB962C8B-B14F-4D97-AF65-F5344CB8AC3E}">
        <p14:creationId xmlns:p14="http://schemas.microsoft.com/office/powerpoint/2010/main" val="475837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প্রতিটি শব্দের</a:t>
            </a:r>
            <a:r>
              <a:rPr lang="bn-BD" baseline="0" dirty="0" smtClean="0">
                <a:latin typeface="NikoshBAN" pitchFamily="2" charset="0"/>
                <a:cs typeface="NikoshBAN" pitchFamily="2" charset="0"/>
              </a:rPr>
              <a:t> অর্থ ছবিসহ উল্লেখ করা হয়েছে,এতে শিক্ষার্থীরা প্রথমে শব্দ এবং পরে ছবিসহ শব্দের অর্থ শিখবে</a:t>
            </a:r>
            <a:endParaRPr lang="en-US" dirty="0" smtClean="0"/>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12</a:t>
            </a:fld>
            <a:endParaRPr lang="en-US"/>
          </a:p>
        </p:txBody>
      </p:sp>
    </p:spTree>
    <p:extLst>
      <p:ext uri="{BB962C8B-B14F-4D97-AF65-F5344CB8AC3E}">
        <p14:creationId xmlns:p14="http://schemas.microsoft.com/office/powerpoint/2010/main" val="106031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“ঝিঙে ফুল” কবিতাটির বিষয়বস্তুর</a:t>
            </a:r>
            <a:r>
              <a:rPr lang="bn-BD" dirty="0" smtClean="0">
                <a:latin typeface="NikoshBAN" pitchFamily="2" charset="0"/>
                <a:cs typeface="NikoshBAN" pitchFamily="2" charset="0"/>
              </a:rPr>
              <a:t> সাথে মিল</a:t>
            </a:r>
            <a:r>
              <a:rPr lang="bn-BD" baseline="0" dirty="0" smtClean="0">
                <a:latin typeface="NikoshBAN" pitchFamily="2" charset="0"/>
                <a:cs typeface="NikoshBAN" pitchFamily="2" charset="0"/>
              </a:rPr>
              <a:t> রেখে ছবি দেখিয়ে কবিতাটি উপস্থাপন করা হয়েছে ,যা আপনার বর্ণনায় শিক্ষার্থীদের বোধগম্য সহজ হবে।</a:t>
            </a:r>
            <a:endParaRPr lang="en-US" dirty="0" smtClean="0"/>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14</a:t>
            </a:fld>
            <a:endParaRPr lang="en-US"/>
          </a:p>
        </p:txBody>
      </p:sp>
    </p:spTree>
    <p:extLst>
      <p:ext uri="{BB962C8B-B14F-4D97-AF65-F5344CB8AC3E}">
        <p14:creationId xmlns:p14="http://schemas.microsoft.com/office/powerpoint/2010/main" val="3678306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“ঝিঙে ফুল” কবিতাটির বিষয়বস্তুর</a:t>
            </a:r>
            <a:r>
              <a:rPr lang="bn-BD" dirty="0" smtClean="0">
                <a:latin typeface="NikoshBAN" pitchFamily="2" charset="0"/>
                <a:cs typeface="NikoshBAN" pitchFamily="2" charset="0"/>
              </a:rPr>
              <a:t> সাথে মিল</a:t>
            </a:r>
            <a:r>
              <a:rPr lang="bn-BD" baseline="0" dirty="0" smtClean="0">
                <a:latin typeface="NikoshBAN" pitchFamily="2" charset="0"/>
                <a:cs typeface="NikoshBAN" pitchFamily="2" charset="0"/>
              </a:rPr>
              <a:t> রেখে ছবি দেখিয়ে কবিতাটি উপস্থাপন করা হয়েছে ,যা আপনার বর্ণনায় শিক্ষার্থীদের বোধগম্য সহজ হবে।</a:t>
            </a:r>
            <a:endParaRPr lang="en-US" dirty="0" smtClean="0"/>
          </a:p>
          <a:p>
            <a:endParaRPr lang="en-US" dirty="0"/>
          </a:p>
        </p:txBody>
      </p:sp>
      <p:sp>
        <p:nvSpPr>
          <p:cNvPr id="4" name="Slide Number Placeholder 3"/>
          <p:cNvSpPr>
            <a:spLocks noGrp="1"/>
          </p:cNvSpPr>
          <p:nvPr>
            <p:ph type="sldNum" sz="quarter" idx="10"/>
          </p:nvPr>
        </p:nvSpPr>
        <p:spPr/>
        <p:txBody>
          <a:bodyPr/>
          <a:lstStyle/>
          <a:p>
            <a:fld id="{A0202972-1574-42CA-ABCC-382D16811028}" type="slidenum">
              <a:rPr lang="en-US" smtClean="0"/>
              <a:t>15</a:t>
            </a:fld>
            <a:endParaRPr lang="en-US"/>
          </a:p>
        </p:txBody>
      </p:sp>
    </p:spTree>
    <p:extLst>
      <p:ext uri="{BB962C8B-B14F-4D97-AF65-F5344CB8AC3E}">
        <p14:creationId xmlns:p14="http://schemas.microsoft.com/office/powerpoint/2010/main" val="3678306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10/26/2019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10/26/2019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10/26/2019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10/26/2019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10/26/2019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10/26/2019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10/26/2019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10/26/2019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10/26/2019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10/26/2019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10/26/2019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 name="Rectangle 6"/>
          <p:cNvSpPr/>
          <p:nvPr userDrawn="1"/>
        </p:nvSpPr>
        <p:spPr>
          <a:xfrm>
            <a:off x="76200" y="76200"/>
            <a:ext cx="8991600" cy="6705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00" y="152400"/>
            <a:ext cx="8839200" cy="655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7.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37.gif"/><Relationship Id="rId7" Type="http://schemas.openxmlformats.org/officeDocument/2006/relationships/image" Target="../media/image39.jpeg"/><Relationship Id="rId2" Type="http://schemas.openxmlformats.org/officeDocument/2006/relationships/image" Target="../media/image36.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22.JPG"/><Relationship Id="rId4" Type="http://schemas.openxmlformats.org/officeDocument/2006/relationships/image" Target="../media/image38.gif"/><Relationship Id="rId9" Type="http://schemas.openxmlformats.org/officeDocument/2006/relationships/image" Target="../media/image41.jpg"/></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4964" y="2667000"/>
            <a:ext cx="7883236" cy="3416320"/>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BD" sz="3600" dirty="0" smtClean="0">
                <a:latin typeface="NikoshBAN" pitchFamily="2" charset="0"/>
                <a:cs typeface="NikoshBAN" pitchFamily="2" charset="0"/>
              </a:rPr>
              <a:t>এই পাঠটি শ্রেণিকক্ষে উপস্থাপনের সময় প্রয়োজনীয় পরামর্শ প্রতিটি স্লাইডের নিচে অর্থাৎ </a:t>
            </a:r>
            <a:r>
              <a:rPr lang="en-US" sz="3600" dirty="0" smtClean="0">
                <a:latin typeface="NikoshBAN" pitchFamily="2" charset="0"/>
                <a:cs typeface="NikoshBAN" pitchFamily="2" charset="0"/>
              </a:rPr>
              <a:t>Slide Note </a:t>
            </a:r>
            <a:r>
              <a:rPr lang="bn-BD" sz="3600" dirty="0" smtClean="0">
                <a:latin typeface="NikoshBAN" pitchFamily="2" charset="0"/>
                <a:cs typeface="NikoshBAN" pitchFamily="2" charset="0"/>
              </a:rPr>
              <a:t>এ সংযোজন করা হয়েছে। আশা করি সম্মানিত শিক্ষকগণ</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অনুগ্রহপূর্বক</a:t>
            </a:r>
            <a:r>
              <a:rPr lang="bn-BD" sz="3600" dirty="0" smtClean="0">
                <a:latin typeface="NikoshBAN" pitchFamily="2" charset="0"/>
                <a:cs typeface="NikoshBAN" pitchFamily="2" charset="0"/>
              </a:rPr>
              <a:t> পাঠটি উপস্থাপনের পূর্বে  উল্লেখিত </a:t>
            </a:r>
            <a:r>
              <a:rPr lang="en-US" sz="3600" dirty="0" smtClean="0">
                <a:latin typeface="NikoshBAN" pitchFamily="2" charset="0"/>
                <a:cs typeface="NikoshBAN" pitchFamily="2" charset="0"/>
              </a:rPr>
              <a:t>Note </a:t>
            </a:r>
            <a:r>
              <a:rPr lang="bn-BD" sz="3600" dirty="0" smtClean="0">
                <a:latin typeface="NikoshBAN" pitchFamily="2" charset="0"/>
                <a:cs typeface="NikoshBAN" pitchFamily="2" charset="0"/>
              </a:rPr>
              <a:t>দেখে নেবেন</a:t>
            </a:r>
            <a:r>
              <a:rPr lang="bn-IN" sz="3600" dirty="0">
                <a:latin typeface="NikoshBAN" pitchFamily="2" charset="0"/>
                <a:cs typeface="NikoshBAN" pitchFamily="2" charset="0"/>
              </a:rPr>
              <a:t> </a:t>
            </a:r>
            <a:r>
              <a:rPr lang="bn-IN" sz="3600" dirty="0" smtClean="0">
                <a:latin typeface="NikoshBAN" pitchFamily="2" charset="0"/>
                <a:cs typeface="NikoshBAN" pitchFamily="2" charset="0"/>
              </a:rPr>
              <a:t>।</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এছাড়াও</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শিক্ষকগণ</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প্রয়োজনবোধে</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তার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নিজস্ব</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কলাকৌশল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প্রয়োগ</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পারবেন</a:t>
            </a:r>
            <a:r>
              <a:rPr lang="en-US" sz="3600" dirty="0" smtClean="0">
                <a:latin typeface="NikoshBAN" pitchFamily="2" charset="0"/>
                <a:cs typeface="NikoshBAN" pitchFamily="2" charset="0"/>
              </a:rPr>
              <a:t>।</a:t>
            </a:r>
            <a:r>
              <a:rPr lang="bn-IN"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5" name="Rectangle 4"/>
          <p:cNvSpPr/>
          <p:nvPr/>
        </p:nvSpPr>
        <p:spPr>
          <a:xfrm>
            <a:off x="1274348" y="1143000"/>
            <a:ext cx="6484467" cy="707886"/>
          </a:xfrm>
          <a:prstGeom prst="rect">
            <a:avLst/>
          </a:prstGeom>
          <a:solidFill>
            <a:srgbClr val="F5E3F0"/>
          </a:solidFill>
          <a:ln>
            <a:solidFill>
              <a:srgbClr val="0070C0"/>
            </a:solidFill>
          </a:ln>
        </p:spPr>
        <p:txBody>
          <a:bodyPr wrap="none">
            <a:spAutoFit/>
          </a:bodyPr>
          <a:lstStyle/>
          <a:p>
            <a:r>
              <a:rPr lang="bn-BD" sz="4000" dirty="0">
                <a:latin typeface="NikoshBAN" pitchFamily="2" charset="0"/>
                <a:cs typeface="NikoshBAN" pitchFamily="2" charset="0"/>
              </a:rPr>
              <a:t>এই স্লাইডটি সম্মানিত শিক্ষকবৃন্দের </a:t>
            </a:r>
            <a:r>
              <a:rPr lang="bn-BD" sz="4000" dirty="0" smtClean="0">
                <a:latin typeface="NikoshBAN" pitchFamily="2" charset="0"/>
                <a:cs typeface="NikoshBAN" pitchFamily="2" charset="0"/>
              </a:rPr>
              <a:t>জন্য</a:t>
            </a:r>
            <a:endParaRPr lang="en-US" sz="4000" dirty="0"/>
          </a:p>
        </p:txBody>
      </p:sp>
    </p:spTree>
    <p:extLst>
      <p:ext uri="{BB962C8B-B14F-4D97-AF65-F5344CB8AC3E}">
        <p14:creationId xmlns:p14="http://schemas.microsoft.com/office/powerpoint/2010/main" val="3659241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9781" y="609600"/>
            <a:ext cx="2133600" cy="769441"/>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আদর্শ পাঠ</a:t>
            </a:r>
            <a:endParaRPr lang="en-US" sz="44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7311" y="1828801"/>
            <a:ext cx="6718541" cy="4052454"/>
          </a:xfrm>
          <a:prstGeom prst="rect">
            <a:avLst/>
          </a:prstGeom>
          <a:ln w="38100" cap="sq">
            <a:solidFill>
              <a:srgbClr val="006C3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60852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05200" y="210457"/>
            <a:ext cx="1752600" cy="707886"/>
          </a:xfrm>
          <a:prstGeom prst="rect">
            <a:avLst/>
          </a:prstGeom>
          <a:solidFill>
            <a:schemeClr val="accent3">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সরব পাঠ</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032164"/>
            <a:ext cx="7239000" cy="533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33363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4600" y="207818"/>
            <a:ext cx="3810000" cy="707886"/>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নতুন শব্দ ও বাক্যগঠন</a:t>
            </a:r>
          </a:p>
        </p:txBody>
      </p:sp>
      <p:sp>
        <p:nvSpPr>
          <p:cNvPr id="3" name="TextBox 2"/>
          <p:cNvSpPr txBox="1"/>
          <p:nvPr/>
        </p:nvSpPr>
        <p:spPr>
          <a:xfrm>
            <a:off x="469075" y="1448878"/>
            <a:ext cx="2045525"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ঝিঙে ফুল</a:t>
            </a:r>
          </a:p>
        </p:txBody>
      </p:sp>
      <p:sp>
        <p:nvSpPr>
          <p:cNvPr id="6" name="TextBox 5"/>
          <p:cNvSpPr txBox="1"/>
          <p:nvPr/>
        </p:nvSpPr>
        <p:spPr>
          <a:xfrm>
            <a:off x="436418" y="3410026"/>
            <a:ext cx="2078182"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গুল্মে পর্ণে</a:t>
            </a:r>
          </a:p>
        </p:txBody>
      </p:sp>
      <p:sp>
        <p:nvSpPr>
          <p:cNvPr id="8" name="TextBox 7"/>
          <p:cNvSpPr txBox="1"/>
          <p:nvPr/>
        </p:nvSpPr>
        <p:spPr>
          <a:xfrm>
            <a:off x="432789" y="5410200"/>
            <a:ext cx="2081811"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ফিরোজিয়া</a:t>
            </a:r>
          </a:p>
        </p:txBody>
      </p:sp>
      <p:sp>
        <p:nvSpPr>
          <p:cNvPr id="11" name="TextBox 10"/>
          <p:cNvSpPr txBox="1"/>
          <p:nvPr/>
        </p:nvSpPr>
        <p:spPr>
          <a:xfrm>
            <a:off x="5715000" y="1472146"/>
            <a:ext cx="3048000" cy="584775"/>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ঝিঙে সবজির ফুল</a:t>
            </a:r>
          </a:p>
        </p:txBody>
      </p:sp>
      <p:sp>
        <p:nvSpPr>
          <p:cNvPr id="13" name="TextBox 12"/>
          <p:cNvSpPr txBox="1"/>
          <p:nvPr/>
        </p:nvSpPr>
        <p:spPr>
          <a:xfrm>
            <a:off x="5715000" y="3434649"/>
            <a:ext cx="3048000" cy="584775"/>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ঝোপঝাড়ে ও পত্রপল্লবে</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795051"/>
            <a:ext cx="2685335" cy="17769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b="11285"/>
          <a:stretch/>
        </p:blipFill>
        <p:spPr>
          <a:xfrm>
            <a:off x="2743200" y="4698778"/>
            <a:ext cx="2685335" cy="17782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TextBox 18"/>
          <p:cNvSpPr txBox="1"/>
          <p:nvPr/>
        </p:nvSpPr>
        <p:spPr>
          <a:xfrm>
            <a:off x="5715000" y="5325047"/>
            <a:ext cx="3048000"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ফিরোজা রঙের</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0" y="990600"/>
            <a:ext cx="2685335" cy="1676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30459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dissolve">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6" grpId="0" animBg="1"/>
      <p:bldP spid="8" grpId="0" animBg="1"/>
      <p:bldP spid="11" grpId="0" animBg="1"/>
      <p:bldP spid="13"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51759" y="207818"/>
            <a:ext cx="3810000" cy="707886"/>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নতুন শব্দ ও বাক্যগঠন</a:t>
            </a:r>
          </a:p>
        </p:txBody>
      </p:sp>
      <p:sp>
        <p:nvSpPr>
          <p:cNvPr id="4" name="TextBox 3"/>
          <p:cNvSpPr txBox="1"/>
          <p:nvPr/>
        </p:nvSpPr>
        <p:spPr>
          <a:xfrm>
            <a:off x="533400" y="1360843"/>
            <a:ext cx="1524000"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সাঁঝে</a:t>
            </a:r>
          </a:p>
        </p:txBody>
      </p:sp>
      <p:sp>
        <p:nvSpPr>
          <p:cNvPr id="7" name="TextBox 6"/>
          <p:cNvSpPr txBox="1"/>
          <p:nvPr/>
        </p:nvSpPr>
        <p:spPr>
          <a:xfrm>
            <a:off x="533400" y="3429000"/>
            <a:ext cx="1524000"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মাচান</a:t>
            </a:r>
          </a:p>
        </p:txBody>
      </p:sp>
      <p:sp>
        <p:nvSpPr>
          <p:cNvPr id="9" name="TextBox 8"/>
          <p:cNvSpPr txBox="1"/>
          <p:nvPr/>
        </p:nvSpPr>
        <p:spPr>
          <a:xfrm>
            <a:off x="5762170" y="3367444"/>
            <a:ext cx="2682241"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মাচা,</a:t>
            </a:r>
            <a:r>
              <a:rPr lang="bn-IN"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 </a:t>
            </a:r>
            <a:r>
              <a:rPr lang="bn-BD"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পাটাতন</a:t>
            </a:r>
          </a:p>
        </p:txBody>
      </p:sp>
      <p:sp>
        <p:nvSpPr>
          <p:cNvPr id="10" name="TextBox 9"/>
          <p:cNvSpPr txBox="1"/>
          <p:nvPr/>
        </p:nvSpPr>
        <p:spPr>
          <a:xfrm>
            <a:off x="533400" y="5217766"/>
            <a:ext cx="1524000"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জাফরানি</a:t>
            </a:r>
          </a:p>
        </p:txBody>
      </p:sp>
      <p:sp>
        <p:nvSpPr>
          <p:cNvPr id="12" name="TextBox 11"/>
          <p:cNvSpPr txBox="1"/>
          <p:nvPr/>
        </p:nvSpPr>
        <p:spPr>
          <a:xfrm>
            <a:off x="5762171" y="1391525"/>
            <a:ext cx="2682241"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সন্ধায়</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5388" y="4675519"/>
            <a:ext cx="2845755" cy="17308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TextBox 15"/>
          <p:cNvSpPr txBox="1"/>
          <p:nvPr/>
        </p:nvSpPr>
        <p:spPr>
          <a:xfrm>
            <a:off x="5796807" y="5181600"/>
            <a:ext cx="2647605"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জাফরান রঙের</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9904" y="1079913"/>
            <a:ext cx="2798580" cy="15870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8975" y="2823909"/>
            <a:ext cx="2798580" cy="1676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18200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ssolv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dissolv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7" grpId="0" animBg="1"/>
      <p:bldP spid="9" grpId="0" animBg="1"/>
      <p:bldP spid="10" grpId="0" animBg="1"/>
      <p:bldP spid="12"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03706" y="4953000"/>
            <a:ext cx="6528771" cy="1200329"/>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ঝিঙে </a:t>
            </a:r>
            <a:r>
              <a:rPr lang="bn-BD" sz="24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ফুল! </a:t>
            </a:r>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ঝিঙে ফুল!</a:t>
            </a:r>
          </a:p>
          <a:p>
            <a:pPr algn="just"/>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সবুজ পাতার দেশে ফিরোজিয়া ফিঙে- কুল-</a:t>
            </a:r>
          </a:p>
          <a:p>
            <a:pPr algn="just"/>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ঝিঙে ফুল।</a:t>
            </a:r>
          </a:p>
        </p:txBody>
      </p:sp>
      <p:sp>
        <p:nvSpPr>
          <p:cNvPr id="6" name="TextBox 5"/>
          <p:cNvSpPr txBox="1"/>
          <p:nvPr/>
        </p:nvSpPr>
        <p:spPr>
          <a:xfrm>
            <a:off x="3607285" y="266046"/>
            <a:ext cx="1905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002060"/>
                  </a:solidFill>
                </a:ln>
                <a:solidFill>
                  <a:srgbClr val="0070C0"/>
                </a:solidFill>
                <a:effectLst>
                  <a:outerShdw blurRad="50800" dist="39000" dir="5460000" algn="tl">
                    <a:srgbClr val="000000">
                      <a:alpha val="38000"/>
                    </a:srgbClr>
                  </a:outerShdw>
                </a:effectLst>
                <a:latin typeface="NikoshBAN" pitchFamily="2" charset="0"/>
                <a:cs typeface="NikoshBAN" pitchFamily="2" charset="0"/>
              </a:rPr>
              <a:t>ঝিঙে ফুল</a:t>
            </a:r>
          </a:p>
        </p:txBody>
      </p:sp>
      <p:sp>
        <p:nvSpPr>
          <p:cNvPr id="7" name="TextBox 6"/>
          <p:cNvSpPr txBox="1"/>
          <p:nvPr/>
        </p:nvSpPr>
        <p:spPr>
          <a:xfrm>
            <a:off x="3607285" y="772180"/>
            <a:ext cx="2526814"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002060"/>
                  </a:solidFill>
                </a:ln>
                <a:solidFill>
                  <a:srgbClr val="0070C0"/>
                </a:solidFill>
                <a:effectLst>
                  <a:outerShdw blurRad="50800" dist="39000" dir="5460000" algn="tl">
                    <a:srgbClr val="000000">
                      <a:alpha val="38000"/>
                    </a:srgbClr>
                  </a:outerShdw>
                </a:effectLst>
                <a:latin typeface="NikoshBAN" pitchFamily="2" charset="0"/>
                <a:cs typeface="NikoshBAN" pitchFamily="2" charset="0"/>
              </a:rPr>
              <a:t>কাজী নজরুল ইসলাম</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210496"/>
            <a:ext cx="1042371" cy="1189875"/>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3247" b="6710"/>
          <a:stretch/>
        </p:blipFill>
        <p:spPr>
          <a:xfrm>
            <a:off x="1155400" y="1565564"/>
            <a:ext cx="6625382" cy="3248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33687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par>
                                <p:cTn id="21" presetID="9"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491836"/>
            <a:ext cx="6824202" cy="3654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667000" y="4419600"/>
            <a:ext cx="3962400" cy="1938992"/>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গুল্মে পর্ণে</a:t>
            </a:r>
          </a:p>
          <a:p>
            <a:pPr algn="just"/>
            <a:r>
              <a:rPr lang="bn-BD" sz="24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লতিকার কর্ণে</a:t>
            </a:r>
          </a:p>
          <a:p>
            <a:pPr algn="just"/>
            <a:r>
              <a:rPr lang="bn-BD" sz="24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ঢল ঢল স্বর্ণে</a:t>
            </a:r>
          </a:p>
          <a:p>
            <a:pPr algn="just"/>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ঝলমল দোলো দুল-</a:t>
            </a:r>
          </a:p>
          <a:p>
            <a:pPr algn="just"/>
            <a:r>
              <a:rPr lang="bn-BD" sz="24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IN"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ঝিঙে ফুল।।</a:t>
            </a:r>
            <a:endParaRPr lang="bn-BD" sz="24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675871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57400" y="5486402"/>
            <a:ext cx="4624319" cy="954107"/>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পাতার দেশের পাখি বাঁধা হিয়া বোঁটাতে,</a:t>
            </a:r>
          </a:p>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গান তব শুনি সাঁঝে তব ফুটে ওঠাতে।</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872" y="472752"/>
            <a:ext cx="6245301" cy="46994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78079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61786" y="5375564"/>
            <a:ext cx="2624010" cy="954107"/>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পউষের বেলাশেষ</a:t>
            </a:r>
          </a:p>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পরি,</a:t>
            </a:r>
            <a:r>
              <a:rPr lang="bn-IN"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জাফরানি বেশ</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8218" t="13955" r="20981" b="10219"/>
          <a:stretch/>
        </p:blipFill>
        <p:spPr>
          <a:xfrm>
            <a:off x="1442356" y="609600"/>
            <a:ext cx="6235159" cy="4599709"/>
          </a:xfrm>
          <a:prstGeom prst="rect">
            <a:avLst/>
          </a:prstGeom>
          <a:ln>
            <a:solidFill>
              <a:schemeClr val="accent6">
                <a:lumMod val="75000"/>
              </a:schemeClr>
            </a:solidFill>
          </a:ln>
        </p:spPr>
      </p:pic>
    </p:spTree>
    <p:extLst>
      <p:ext uri="{BB962C8B-B14F-4D97-AF65-F5344CB8AC3E}">
        <p14:creationId xmlns:p14="http://schemas.microsoft.com/office/powerpoint/2010/main" val="1198089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10568" y="5029200"/>
            <a:ext cx="4340301" cy="138499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মরা মাচানের দেশ</a:t>
            </a:r>
          </a:p>
          <a:p>
            <a:pPr algn="just"/>
            <a:r>
              <a:rPr lang="bn-BD" sz="28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করে তোলো মশগুল-</a:t>
            </a:r>
          </a:p>
          <a:p>
            <a:pPr algn="just"/>
            <a:r>
              <a:rPr lang="bn-BD" sz="28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ঝিঙে ফুল।।</a:t>
            </a:r>
            <a:endParaRPr lang="bn-BD" sz="28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606530"/>
            <a:ext cx="6391617" cy="41386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1024290" y="1684855"/>
            <a:ext cx="1427719" cy="1070789"/>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2286001" y="2646848"/>
            <a:ext cx="1371599" cy="1028699"/>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4315449" y="1646310"/>
            <a:ext cx="1334051" cy="1000538"/>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2928469" y="1743583"/>
            <a:ext cx="1458261" cy="10936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5200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par>
                                <p:cTn id="20" presetID="9"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82548" y="381000"/>
            <a:ext cx="2266416" cy="707886"/>
          </a:xfrm>
          <a:prstGeom prst="rect">
            <a:avLst/>
          </a:prstGeom>
          <a:solidFill>
            <a:schemeClr val="accent5">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জোড়ায় কাজ </a:t>
            </a:r>
          </a:p>
        </p:txBody>
      </p:sp>
      <p:sp>
        <p:nvSpPr>
          <p:cNvPr id="6" name="TextBox 5"/>
          <p:cNvSpPr txBox="1"/>
          <p:nvPr/>
        </p:nvSpPr>
        <p:spPr>
          <a:xfrm>
            <a:off x="1295400" y="5393380"/>
            <a:ext cx="6609309" cy="1077218"/>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bn-IN"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a:t>
            </a:r>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ঝিঙে ফুলের নান্দনিক সৌন্দর্</a:t>
            </a:r>
            <a:r>
              <a:rPr lang="bn-IN"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যে তোমার অনুভূতি’-    জোড়ায় আলোচনা করে পাঁচটি বাক্য লেখ </a:t>
            </a:r>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219200"/>
            <a:ext cx="6609309" cy="4040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5613400" y="1447800"/>
            <a:ext cx="2540000" cy="190500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6019800" y="3239281"/>
            <a:ext cx="2540000" cy="1905000"/>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6400800" y="2514600"/>
            <a:ext cx="2540000" cy="1905000"/>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685800" y="2133600"/>
            <a:ext cx="2540000" cy="1905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3595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par>
                                <p:cTn id="14" presetID="9"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par>
                                <p:cTn id="20" presetID="9"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14745"/>
            <a:ext cx="8603673" cy="6400800"/>
          </a:xfrm>
          <a:prstGeom prst="rect">
            <a:avLst/>
          </a:prstGeom>
        </p:spPr>
      </p:pic>
      <p:sp>
        <p:nvSpPr>
          <p:cNvPr id="6" name="Rectangle 5"/>
          <p:cNvSpPr/>
          <p:nvPr/>
        </p:nvSpPr>
        <p:spPr>
          <a:xfrm>
            <a:off x="606136" y="1828800"/>
            <a:ext cx="8001000" cy="1738194"/>
          </a:xfrm>
          <a:prstGeom prst="rect">
            <a:avLst/>
          </a:prstGeom>
          <a:noFill/>
        </p:spPr>
        <p:txBody>
          <a:bodyPr wrap="square" lIns="91440" tIns="45720" rIns="91440" bIns="45720">
            <a:prstTxWarp prst="textPlain">
              <a:avLst/>
            </a:prstTxWarp>
            <a:spAutoFit/>
            <a:scene3d>
              <a:camera prst="obliqueTopLeft"/>
              <a:lightRig rig="soft" dir="tl">
                <a:rot lat="0" lon="0" rev="0"/>
              </a:lightRig>
            </a:scene3d>
            <a:sp3d extrusionH="57150" contourW="25400" prstMaterial="matte">
              <a:bevelT w="25400" h="55880" prst="angle"/>
              <a:contourClr>
                <a:schemeClr val="accent2">
                  <a:tint val="20000"/>
                </a:schemeClr>
              </a:contourClr>
            </a:sp3d>
          </a:bodyPr>
          <a:lstStyle/>
          <a:p>
            <a:pPr algn="ctr"/>
            <a:r>
              <a:rPr lang="en-US" sz="6600" b="1" spc="50" dirty="0" err="1" smtClean="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rPr>
              <a:t>শিক্ষার্থীবৃন্দ</a:t>
            </a:r>
            <a:r>
              <a:rPr lang="en-US" sz="6600" b="1" spc="50" dirty="0" smtClean="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rPr>
              <a:t> </a:t>
            </a:r>
            <a:r>
              <a:rPr lang="en-US" sz="6600" b="1" spc="50" dirty="0" err="1" smtClean="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rPr>
              <a:t>তোমাদের</a:t>
            </a:r>
            <a:r>
              <a:rPr lang="bn-BD" sz="6600" b="1" spc="50" dirty="0" smtClean="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rPr>
              <a:t>অনেক শুভেচ্ছা</a:t>
            </a:r>
            <a:endParaRPr lang="en-US" sz="6600" b="1" cap="none" spc="50" dirty="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endParaRPr>
          </a:p>
        </p:txBody>
      </p:sp>
      <p:pic>
        <p:nvPicPr>
          <p:cNvPr id="7" name="Picture 6" descr="Mar_2014_desh1395131430.jpg"/>
          <p:cNvPicPr>
            <a:picLocks noChangeAspect="1"/>
          </p:cNvPicPr>
          <p:nvPr/>
        </p:nvPicPr>
        <p:blipFill>
          <a:blip r:embed="rId4"/>
          <a:stretch>
            <a:fillRect/>
          </a:stretch>
        </p:blipFill>
        <p:spPr>
          <a:xfrm>
            <a:off x="-1" y="-566057"/>
            <a:ext cx="4724401" cy="8458200"/>
          </a:xfrm>
          <a:prstGeom prst="rect">
            <a:avLst/>
          </a:prstGeom>
        </p:spPr>
      </p:pic>
      <p:pic>
        <p:nvPicPr>
          <p:cNvPr id="8" name="Picture 7" descr="Mar_2014_desh1395131430.jpg"/>
          <p:cNvPicPr>
            <a:picLocks noChangeAspect="1"/>
          </p:cNvPicPr>
          <p:nvPr/>
        </p:nvPicPr>
        <p:blipFill>
          <a:blip r:embed="rId5"/>
          <a:stretch>
            <a:fillRect/>
          </a:stretch>
        </p:blipFill>
        <p:spPr>
          <a:xfrm flipH="1">
            <a:off x="4724400" y="-497114"/>
            <a:ext cx="4593768" cy="8458200"/>
          </a:xfrm>
          <a:prstGeom prst="rect">
            <a:avLst/>
          </a:prstGeom>
        </p:spPr>
      </p:pic>
    </p:spTree>
    <p:extLst>
      <p:ext uri="{BB962C8B-B14F-4D97-AF65-F5344CB8AC3E}">
        <p14:creationId xmlns:p14="http://schemas.microsoft.com/office/powerpoint/2010/main" val="1675598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7"/>
                                        </p:tgtEl>
                                        <p:attrNameLst>
                                          <p:attrName>ppt_x</p:attrName>
                                        </p:attrNameLst>
                                      </p:cBhvr>
                                      <p:tavLst>
                                        <p:tav tm="0">
                                          <p:val>
                                            <p:strVal val="ppt_x"/>
                                          </p:val>
                                        </p:tav>
                                        <p:tav tm="100000">
                                          <p:val>
                                            <p:strVal val="0-ppt_w/2"/>
                                          </p:val>
                                        </p:tav>
                                      </p:tavLst>
                                    </p:anim>
                                    <p:anim calcmode="lin" valueType="num">
                                      <p:cBhvr additive="base">
                                        <p:cTn id="7" dur="5000"/>
                                        <p:tgtEl>
                                          <p:spTgt spid="7"/>
                                        </p:tgtEl>
                                        <p:attrNameLst>
                                          <p:attrName>ppt_y</p:attrName>
                                        </p:attrNameLst>
                                      </p:cBhvr>
                                      <p:tavLst>
                                        <p:tav tm="0">
                                          <p:val>
                                            <p:strVal val="ppt_y"/>
                                          </p:val>
                                        </p:tav>
                                        <p:tav tm="100000">
                                          <p:val>
                                            <p:strVal val="ppt_y"/>
                                          </p:val>
                                        </p:tav>
                                      </p:tavLst>
                                    </p:anim>
                                    <p:set>
                                      <p:cBhvr>
                                        <p:cTn id="8" dur="1" fill="hold">
                                          <p:stCondLst>
                                            <p:cond delay="4999"/>
                                          </p:stCondLst>
                                        </p:cTn>
                                        <p:tgtEl>
                                          <p:spTgt spid="7"/>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000"/>
                                        <p:tgtEl>
                                          <p:spTgt spid="8"/>
                                        </p:tgtEl>
                                        <p:attrNameLst>
                                          <p:attrName>ppt_x</p:attrName>
                                        </p:attrNameLst>
                                      </p:cBhvr>
                                      <p:tavLst>
                                        <p:tav tm="0">
                                          <p:val>
                                            <p:strVal val="ppt_x"/>
                                          </p:val>
                                        </p:tav>
                                        <p:tav tm="100000">
                                          <p:val>
                                            <p:strVal val="1+ppt_w/2"/>
                                          </p:val>
                                        </p:tav>
                                      </p:tavLst>
                                    </p:anim>
                                    <p:anim calcmode="lin" valueType="num">
                                      <p:cBhvr additive="base">
                                        <p:cTn id="11" dur="5000"/>
                                        <p:tgtEl>
                                          <p:spTgt spid="8"/>
                                        </p:tgtEl>
                                        <p:attrNameLst>
                                          <p:attrName>ppt_y</p:attrName>
                                        </p:attrNameLst>
                                      </p:cBhvr>
                                      <p:tavLst>
                                        <p:tav tm="0">
                                          <p:val>
                                            <p:strVal val="ppt_y"/>
                                          </p:val>
                                        </p:tav>
                                        <p:tav tm="100000">
                                          <p:val>
                                            <p:strVal val="ppt_y"/>
                                          </p:val>
                                        </p:tav>
                                      </p:tavLst>
                                    </p:anim>
                                    <p:set>
                                      <p:cBhvr>
                                        <p:cTn id="12" dur="1" fill="hold">
                                          <p:stCondLst>
                                            <p:cond delay="4999"/>
                                          </p:stCondLst>
                                        </p:cTn>
                                        <p:tgtEl>
                                          <p:spTgt spid="8"/>
                                        </p:tgtEl>
                                        <p:attrNameLst>
                                          <p:attrName>style.visibility</p:attrName>
                                        </p:attrNameLst>
                                      </p:cBhvr>
                                      <p:to>
                                        <p:strVal val="hidden"/>
                                      </p:to>
                                    </p:set>
                                  </p:childTnLst>
                                </p:cTn>
                              </p:par>
                              <p:par>
                                <p:cTn id="13" presetID="41" presetClass="entr" presetSubtype="0" repeatCount="2000" fill="hold" grpId="0" nodeType="with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2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2000" fill="hold"/>
                                        <p:tgtEl>
                                          <p:spTgt spid="6"/>
                                        </p:tgtEl>
                                        <p:attrNameLst>
                                          <p:attrName>ppt_y</p:attrName>
                                        </p:attrNameLst>
                                      </p:cBhvr>
                                      <p:tavLst>
                                        <p:tav tm="0">
                                          <p:val>
                                            <p:strVal val="#ppt_y"/>
                                          </p:val>
                                        </p:tav>
                                        <p:tav tm="100000">
                                          <p:val>
                                            <p:strVal val="#ppt_y"/>
                                          </p:val>
                                        </p:tav>
                                      </p:tavLst>
                                    </p:anim>
                                    <p:anim calcmode="lin" valueType="num">
                                      <p:cBhvr>
                                        <p:cTn id="17" dur="2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2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0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9800" y="4953000"/>
            <a:ext cx="4700373" cy="138499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শ্যামলী মায়ের কোলে সোনামুখ খুকু রে,</a:t>
            </a:r>
          </a:p>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আলুথালু ঘুমু যাও রোদে গলা দুকুরে।</a:t>
            </a:r>
          </a:p>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endParaRPr lang="bn-BD" sz="28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533400"/>
            <a:ext cx="3505200" cy="4191000"/>
          </a:xfrm>
          <a:prstGeom prst="ellipse">
            <a:avLst/>
          </a:prstGeom>
          <a:ln w="63500" cap="rnd">
            <a:solidFill>
              <a:srgbClr val="006C3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59361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7636" y="609600"/>
            <a:ext cx="32766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031313" y="4184072"/>
            <a:ext cx="5081373" cy="2246769"/>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প্রজাপতি ডেকে যায়-</a:t>
            </a:r>
          </a:p>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‘বোঁটা ছিঁড়ে চলে আয়!’</a:t>
            </a:r>
          </a:p>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আসমানে তারা চায়-</a:t>
            </a:r>
          </a:p>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‘চলে আয় এ অকূল!’</a:t>
            </a:r>
          </a:p>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ঝিঙে ফুল।।</a:t>
            </a:r>
            <a:endParaRPr lang="bn-BD" sz="28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636" y="609600"/>
            <a:ext cx="41148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76282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3190" y="3962400"/>
            <a:ext cx="5181510" cy="255454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তুমি বলো-আমি হায়</a:t>
            </a:r>
          </a:p>
          <a:p>
            <a:pPr algn="just"/>
            <a:r>
              <a:rPr lang="bn-BD"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ভালোবাসি মাটি-মা’য়,</a:t>
            </a:r>
          </a:p>
          <a:p>
            <a:pPr algn="just"/>
            <a:r>
              <a:rPr lang="bn-BD"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চাই না ও অলকায়-</a:t>
            </a:r>
          </a:p>
          <a:p>
            <a:pPr algn="just"/>
            <a:r>
              <a:rPr lang="bn-BD" sz="32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ভালো এই পথ-ভুল!’</a:t>
            </a:r>
          </a:p>
          <a:p>
            <a:pPr algn="just"/>
            <a:r>
              <a:rPr lang="bn-BD"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ঝিঙে ফুল।</a:t>
            </a:r>
            <a:endParaRPr lang="bn-BD" sz="32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533399"/>
            <a:ext cx="3848145" cy="3276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4727" y="533397"/>
            <a:ext cx="3733801" cy="3276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0" y="2631357"/>
            <a:ext cx="697958" cy="523469"/>
          </a:xfrm>
          <a:prstGeom prst="ellipse">
            <a:avLst/>
          </a:prstGeom>
          <a:ln>
            <a:noFill/>
          </a:ln>
          <a:effectLst>
            <a:softEdge rad="1125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4211" y="1285196"/>
            <a:ext cx="697958" cy="523469"/>
          </a:xfrm>
          <a:prstGeom prst="ellipse">
            <a:avLst/>
          </a:prstGeom>
          <a:ln>
            <a:noFill/>
          </a:ln>
          <a:effectLst>
            <a:softEdge rad="112500"/>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0088" y="2631357"/>
            <a:ext cx="822941" cy="617206"/>
          </a:xfrm>
          <a:prstGeom prst="ellipse">
            <a:avLst/>
          </a:prstGeom>
          <a:ln>
            <a:noFill/>
          </a:ln>
          <a:effectLst>
            <a:softEdge rad="112500"/>
          </a:effectLst>
        </p:spPr>
      </p:pic>
    </p:spTree>
    <p:extLst>
      <p:ext uri="{BB962C8B-B14F-4D97-AF65-F5344CB8AC3E}">
        <p14:creationId xmlns:p14="http://schemas.microsoft.com/office/powerpoint/2010/main" val="310107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85800" y="5008417"/>
            <a:ext cx="7848600" cy="1569660"/>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400" b="1" dirty="0" smtClean="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‘ঝিঙে ফুল’ কবিতায় কবির প্রকৃতি প্রেমের পরিচয় পাওয়া যায়। পৌষের  বেলাশেষে  সবুজ পাতার মাঝে জাফরান রঙ নিয়ে ঝিঙে ফুল মাচার উপর ফুটে আছে। তাকে বোঁটা ছিঁড়ে  চলে আসার জন্য প্রজাপতি ডাকছে, আকাশে চলে যাওয়ার জন্য ডাকছে তারা। কিন্তু সে মাটিকে ভালোবেসে মাটি মায়ের কাছেই থাকবে।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255" y="2812473"/>
            <a:ext cx="2500747" cy="2135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3256" y="2826327"/>
            <a:ext cx="2500746" cy="2128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2079399"/>
            <a:ext cx="3200401" cy="3032927"/>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6051" y="2874818"/>
            <a:ext cx="2517950" cy="20868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4200" y="2798618"/>
            <a:ext cx="1961540" cy="21630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38615" y="2874818"/>
            <a:ext cx="2332710" cy="20868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16051" y="2798618"/>
            <a:ext cx="2822749" cy="21188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43200" y="2805546"/>
            <a:ext cx="1691092" cy="2118832"/>
          </a:xfrm>
          <a:prstGeom prst="ellipse">
            <a:avLst/>
          </a:prstGeom>
          <a:ln>
            <a:noFill/>
          </a:ln>
          <a:effectLst>
            <a:softEdge rad="112500"/>
          </a:effectLst>
        </p:spPr>
      </p:pic>
    </p:spTree>
    <p:extLst>
      <p:ext uri="{BB962C8B-B14F-4D97-AF65-F5344CB8AC3E}">
        <p14:creationId xmlns:p14="http://schemas.microsoft.com/office/powerpoint/2010/main" val="2322179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025 -7.40741E-7 L -0.27344 -0.35463 " pathEditMode="relative" rAng="0" ptsTypes="AA">
                                      <p:cBhvr>
                                        <p:cTn id="6" dur="2000" fill="hold"/>
                                        <p:tgtEl>
                                          <p:spTgt spid="10"/>
                                        </p:tgtEl>
                                        <p:attrNameLst>
                                          <p:attrName>ppt_x</p:attrName>
                                          <p:attrName>ppt_y</p:attrName>
                                        </p:attrNameLst>
                                      </p:cBhvr>
                                      <p:rCtr x="-14931" y="-17731"/>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3.33333E-6 3.7037E-7 L 3.33333E-6 -0.37269 " pathEditMode="relative" rAng="0" ptsTypes="AA">
                                      <p:cBhvr>
                                        <p:cTn id="10" dur="2000" fill="hold"/>
                                        <p:tgtEl>
                                          <p:spTgt spid="14"/>
                                        </p:tgtEl>
                                        <p:attrNameLst>
                                          <p:attrName>ppt_x</p:attrName>
                                          <p:attrName>ppt_y</p:attrName>
                                        </p:attrNameLst>
                                      </p:cBhvr>
                                      <p:rCtr x="0" y="-18634"/>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2.22222E-6 3.7037E-7 L 0.05347 -0.35602 " pathEditMode="relative" rAng="0" ptsTypes="AA">
                                      <p:cBhvr>
                                        <p:cTn id="14" dur="2000" fill="hold"/>
                                        <p:tgtEl>
                                          <p:spTgt spid="13"/>
                                        </p:tgtEl>
                                        <p:attrNameLst>
                                          <p:attrName>ppt_x</p:attrName>
                                          <p:attrName>ppt_y</p:attrName>
                                        </p:attrNameLst>
                                      </p:cBhvr>
                                      <p:rCtr x="2674" y="-17801"/>
                                    </p:animMotion>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nodeType="clickEffect">
                                  <p:stCondLst>
                                    <p:cond delay="0"/>
                                  </p:stCondLst>
                                  <p:childTnLst>
                                    <p:animMotion origin="layout" path="M 2.77778E-7 3.7037E-6 L 0.37101 -0.36019 " pathEditMode="relative" rAng="0" ptsTypes="AA">
                                      <p:cBhvr>
                                        <p:cTn id="18" dur="2000" fill="hold"/>
                                        <p:tgtEl>
                                          <p:spTgt spid="15"/>
                                        </p:tgtEl>
                                        <p:attrNameLst>
                                          <p:attrName>ppt_x</p:attrName>
                                          <p:attrName>ppt_y</p:attrName>
                                        </p:attrNameLst>
                                      </p:cBhvr>
                                      <p:rCtr x="18542" y="-18009"/>
                                    </p:animMotion>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nodeType="clickEffect">
                                  <p:stCondLst>
                                    <p:cond delay="0"/>
                                  </p:stCondLst>
                                  <p:childTnLst>
                                    <p:animMotion origin="layout" path="M -0.01163 -0.04352 L -0.29063 -0.00023 " pathEditMode="relative" rAng="0" ptsTypes="AA">
                                      <p:cBhvr>
                                        <p:cTn id="22" dur="2000" fill="hold"/>
                                        <p:tgtEl>
                                          <p:spTgt spid="16"/>
                                        </p:tgtEl>
                                        <p:attrNameLst>
                                          <p:attrName>ppt_x</p:attrName>
                                          <p:attrName>ppt_y</p:attrName>
                                        </p:attrNameLst>
                                      </p:cBhvr>
                                      <p:rCtr x="-13958" y="2153"/>
                                    </p:animMotion>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decel="50000" fill="hold" nodeType="clickEffect">
                                  <p:stCondLst>
                                    <p:cond delay="0"/>
                                  </p:stCondLst>
                                  <p:childTnLst>
                                    <p:animMotion origin="layout" path="M 3.05556E-6 3.7037E-7 L 0.37274 -0.00046 " pathEditMode="relative" rAng="0" ptsTypes="AA">
                                      <p:cBhvr>
                                        <p:cTn id="26" dur="2000" fill="hold"/>
                                        <p:tgtEl>
                                          <p:spTgt spid="2"/>
                                        </p:tgtEl>
                                        <p:attrNameLst>
                                          <p:attrName>ppt_x</p:attrName>
                                          <p:attrName>ppt_y</p:attrName>
                                        </p:attrNameLst>
                                      </p:cBhvr>
                                      <p:rCtr x="18628" y="-23"/>
                                    </p:animMotion>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76419" y="318655"/>
            <a:ext cx="2057400" cy="707886"/>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দ</a:t>
            </a:r>
            <a:r>
              <a:rPr lang="en-US" sz="40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ল</a:t>
            </a:r>
            <a:r>
              <a:rPr lang="bn-IN" sz="40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গত </a:t>
            </a:r>
            <a:r>
              <a:rPr lang="bn-BD" sz="40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কাজ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295400"/>
            <a:ext cx="5962238" cy="3886200"/>
          </a:xfrm>
          <a:prstGeom prst="ellipse">
            <a:avLst/>
          </a:prstGeom>
          <a:ln>
            <a:noFill/>
          </a:ln>
          <a:effectLst>
            <a:softEdge rad="112500"/>
          </a:effectLst>
        </p:spPr>
      </p:pic>
      <p:sp>
        <p:nvSpPr>
          <p:cNvPr id="8" name="TextBox 7"/>
          <p:cNvSpPr txBox="1"/>
          <p:nvPr/>
        </p:nvSpPr>
        <p:spPr>
          <a:xfrm>
            <a:off x="1524000" y="5334000"/>
            <a:ext cx="6305962" cy="954107"/>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ঝিঙে ফুলকে কেন্দ্র করে </a:t>
            </a:r>
            <a:r>
              <a:rPr lang="bn-IN" sz="2800" b="1" dirty="0" smtClean="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প্রকৃতির প্রতি তোমার ভালবাসা প্রকাশ করে </a:t>
            </a:r>
            <a:r>
              <a:rPr lang="bn-BD" sz="2800" b="1" dirty="0" smtClean="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দলে আলোচনা করে পাঁচটি বাক্য লেখ।</a:t>
            </a:r>
          </a:p>
        </p:txBody>
      </p:sp>
    </p:spTree>
    <p:extLst>
      <p:ext uri="{BB962C8B-B14F-4D97-AF65-F5344CB8AC3E}">
        <p14:creationId xmlns:p14="http://schemas.microsoft.com/office/powerpoint/2010/main" val="3774467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20606" y="628502"/>
            <a:ext cx="3220357" cy="584775"/>
          </a:xfrm>
          <a:prstGeom prst="rect">
            <a:avLst/>
          </a:prstGeom>
          <a:solidFill>
            <a:schemeClr val="accent5">
              <a:lumMod val="40000"/>
              <a:lumOff val="60000"/>
            </a:schemeClr>
          </a:solidFill>
          <a:ln>
            <a:solidFill>
              <a:srgbClr val="00206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002060"/>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সঠিক উত্তরের জন্য ক্লিক</a:t>
            </a:r>
          </a:p>
        </p:txBody>
      </p:sp>
      <p:sp>
        <p:nvSpPr>
          <p:cNvPr id="6" name="TextBox 5"/>
          <p:cNvSpPr txBox="1"/>
          <p:nvPr/>
        </p:nvSpPr>
        <p:spPr>
          <a:xfrm>
            <a:off x="791029" y="1295398"/>
            <a:ext cx="7649934" cy="584775"/>
          </a:xfrm>
          <a:prstGeom prst="rect">
            <a:avLst/>
          </a:prstGeom>
          <a:solidFill>
            <a:srgbClr val="FFCCFF"/>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00133A"/>
                  </a:solidFill>
                </a:ln>
                <a:solidFill>
                  <a:srgbClr val="001D58"/>
                </a:solidFill>
                <a:effectLst>
                  <a:outerShdw blurRad="50800" dist="39000" dir="5460000" algn="tl">
                    <a:srgbClr val="000000">
                      <a:alpha val="38000"/>
                    </a:srgbClr>
                  </a:outerShdw>
                </a:effectLst>
                <a:latin typeface="NikoshBAN" pitchFamily="2" charset="0"/>
                <a:cs typeface="NikoshBAN" pitchFamily="2" charset="0"/>
              </a:rPr>
              <a:t>ছোটদের জন্য লেখা কাজী নজরুল ইসলামের নাটক কোনটি?</a:t>
            </a:r>
          </a:p>
        </p:txBody>
      </p:sp>
      <p:sp>
        <p:nvSpPr>
          <p:cNvPr id="13" name="TextBox 12"/>
          <p:cNvSpPr txBox="1"/>
          <p:nvPr/>
        </p:nvSpPr>
        <p:spPr>
          <a:xfrm>
            <a:off x="791029" y="2057398"/>
            <a:ext cx="3537857"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(ক) ঝিলিমিলি</a:t>
            </a:r>
          </a:p>
        </p:txBody>
      </p:sp>
      <p:sp>
        <p:nvSpPr>
          <p:cNvPr id="14" name="TextBox 13"/>
          <p:cNvSpPr txBox="1"/>
          <p:nvPr/>
        </p:nvSpPr>
        <p:spPr>
          <a:xfrm>
            <a:off x="791029" y="2819400"/>
            <a:ext cx="3537857"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(গ) আলোমতি</a:t>
            </a:r>
          </a:p>
        </p:txBody>
      </p:sp>
      <p:sp>
        <p:nvSpPr>
          <p:cNvPr id="15" name="TextBox 14"/>
          <p:cNvSpPr txBox="1"/>
          <p:nvPr/>
        </p:nvSpPr>
        <p:spPr>
          <a:xfrm>
            <a:off x="4778075" y="2880407"/>
            <a:ext cx="3662887"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(ঘ) পুতুলের বিয়ে</a:t>
            </a:r>
          </a:p>
        </p:txBody>
      </p:sp>
      <p:sp>
        <p:nvSpPr>
          <p:cNvPr id="16" name="TextBox 15"/>
          <p:cNvSpPr txBox="1"/>
          <p:nvPr/>
        </p:nvSpPr>
        <p:spPr>
          <a:xfrm>
            <a:off x="4778075" y="2072695"/>
            <a:ext cx="3662888"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(খ) গোয়ালা</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5090" y="2880407"/>
            <a:ext cx="596589" cy="614303"/>
          </a:xfrm>
          <a:prstGeom prst="rect">
            <a:avLst/>
          </a:prstGeom>
        </p:spPr>
      </p:pic>
      <p:sp>
        <p:nvSpPr>
          <p:cNvPr id="20" name="TextBox 19"/>
          <p:cNvSpPr txBox="1"/>
          <p:nvPr/>
        </p:nvSpPr>
        <p:spPr>
          <a:xfrm>
            <a:off x="820058" y="3886200"/>
            <a:ext cx="3523342" cy="584775"/>
          </a:xfrm>
          <a:prstGeom prst="rect">
            <a:avLst/>
          </a:prstGeom>
          <a:solidFill>
            <a:srgbClr val="FFCCFF"/>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00133A"/>
                  </a:solidFill>
                </a:ln>
                <a:solidFill>
                  <a:srgbClr val="001D58"/>
                </a:solidFill>
                <a:effectLst>
                  <a:outerShdw blurRad="50800" dist="39000" dir="5460000" algn="tl">
                    <a:srgbClr val="000000">
                      <a:alpha val="38000"/>
                    </a:srgbClr>
                  </a:outerShdw>
                </a:effectLst>
                <a:latin typeface="NikoshBAN" pitchFamily="2" charset="0"/>
                <a:cs typeface="NikoshBAN" pitchFamily="2" charset="0"/>
              </a:rPr>
              <a:t>‘মাচান’ শব্দটির অর্থ কী?</a:t>
            </a:r>
          </a:p>
        </p:txBody>
      </p:sp>
      <p:sp>
        <p:nvSpPr>
          <p:cNvPr id="22" name="TextBox 21"/>
          <p:cNvSpPr txBox="1"/>
          <p:nvPr/>
        </p:nvSpPr>
        <p:spPr>
          <a:xfrm>
            <a:off x="820057" y="4724400"/>
            <a:ext cx="3503839"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(ক) মচকানো </a:t>
            </a:r>
          </a:p>
        </p:txBody>
      </p:sp>
      <p:sp>
        <p:nvSpPr>
          <p:cNvPr id="23" name="TextBox 22"/>
          <p:cNvSpPr txBox="1"/>
          <p:nvPr/>
        </p:nvSpPr>
        <p:spPr>
          <a:xfrm>
            <a:off x="805543" y="5653108"/>
            <a:ext cx="3537857"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(গ)  পাটাতন </a:t>
            </a:r>
          </a:p>
        </p:txBody>
      </p:sp>
      <p:sp>
        <p:nvSpPr>
          <p:cNvPr id="24" name="TextBox 23"/>
          <p:cNvSpPr txBox="1"/>
          <p:nvPr/>
        </p:nvSpPr>
        <p:spPr>
          <a:xfrm>
            <a:off x="4778075" y="4739696"/>
            <a:ext cx="3662887"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(খ) মাদুর</a:t>
            </a:r>
          </a:p>
        </p:txBody>
      </p:sp>
      <p:sp>
        <p:nvSpPr>
          <p:cNvPr id="25" name="TextBox 24"/>
          <p:cNvSpPr txBox="1"/>
          <p:nvPr/>
        </p:nvSpPr>
        <p:spPr>
          <a:xfrm>
            <a:off x="4778075" y="5668407"/>
            <a:ext cx="3662887"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(ঘ) পাতিল</a:t>
            </a: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572" y="5653108"/>
            <a:ext cx="596589" cy="614303"/>
          </a:xfrm>
          <a:prstGeom prst="rect">
            <a:avLst/>
          </a:prstGeom>
        </p:spPr>
      </p:pic>
      <p:sp>
        <p:nvSpPr>
          <p:cNvPr id="29" name="TextBox 28"/>
          <p:cNvSpPr txBox="1"/>
          <p:nvPr/>
        </p:nvSpPr>
        <p:spPr>
          <a:xfrm>
            <a:off x="3276600" y="243781"/>
            <a:ext cx="1676400" cy="769441"/>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মূল্যায়ন</a:t>
            </a:r>
          </a:p>
        </p:txBody>
      </p:sp>
    </p:spTree>
    <p:extLst>
      <p:ext uri="{BB962C8B-B14F-4D97-AF65-F5344CB8AC3E}">
        <p14:creationId xmlns:p14="http://schemas.microsoft.com/office/powerpoint/2010/main" val="885465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heel(1)">
                                      <p:cBhvr>
                                        <p:cTn id="12" dur="2000"/>
                                        <p:tgtEl>
                                          <p:spTgt spid="26"/>
                                        </p:tgtEl>
                                      </p:cBhvr>
                                    </p:animEffect>
                                  </p:childTnLst>
                                </p:cTn>
                              </p:par>
                            </p:childTnLst>
                          </p:cTn>
                        </p:par>
                      </p:childTnLst>
                    </p:cTn>
                  </p:par>
                </p:childTnLst>
              </p:cTn>
              <p:nextCondLst>
                <p:cond evt="onClick" delay="0">
                  <p:tgtEl>
                    <p:spTgt spid="5"/>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20606" y="628502"/>
            <a:ext cx="3253654" cy="584775"/>
          </a:xfrm>
          <a:prstGeom prst="rect">
            <a:avLst/>
          </a:prstGeom>
          <a:solidFill>
            <a:schemeClr val="accent5">
              <a:lumMod val="40000"/>
              <a:lumOff val="60000"/>
            </a:schemeClr>
          </a:solidFill>
          <a:ln>
            <a:solidFill>
              <a:srgbClr val="00206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002060"/>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সঠিক উত্তরের জন্য ক্লিক</a:t>
            </a:r>
          </a:p>
        </p:txBody>
      </p:sp>
      <p:sp>
        <p:nvSpPr>
          <p:cNvPr id="6" name="TextBox 5"/>
          <p:cNvSpPr txBox="1"/>
          <p:nvPr/>
        </p:nvSpPr>
        <p:spPr>
          <a:xfrm>
            <a:off x="791029" y="1295398"/>
            <a:ext cx="7683231" cy="584775"/>
          </a:xfrm>
          <a:prstGeom prst="rect">
            <a:avLst/>
          </a:prstGeom>
          <a:solidFill>
            <a:srgbClr val="FFCCFF"/>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00133A"/>
                  </a:solidFill>
                </a:ln>
                <a:solidFill>
                  <a:srgbClr val="001D58"/>
                </a:solidFill>
                <a:effectLst>
                  <a:outerShdw blurRad="50800" dist="39000" dir="5460000" algn="tl">
                    <a:srgbClr val="000000">
                      <a:alpha val="38000"/>
                    </a:srgbClr>
                  </a:outerShdw>
                </a:effectLst>
                <a:latin typeface="NikoshBAN" pitchFamily="2" charset="0"/>
                <a:cs typeface="NikoshBAN" pitchFamily="2" charset="0"/>
              </a:rPr>
              <a:t>ঝিঙে ফুলের কাছে মাটি হলো -</a:t>
            </a:r>
          </a:p>
        </p:txBody>
      </p:sp>
      <p:sp>
        <p:nvSpPr>
          <p:cNvPr id="13" name="TextBox 12"/>
          <p:cNvSpPr txBox="1"/>
          <p:nvPr/>
        </p:nvSpPr>
        <p:spPr>
          <a:xfrm>
            <a:off x="791029" y="2057398"/>
            <a:ext cx="3841615"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552579"/>
                </a:solidFill>
                <a:effectLst>
                  <a:outerShdw blurRad="50800" dist="39000" dir="5460000" algn="tl">
                    <a:srgbClr val="000000">
                      <a:alpha val="38000"/>
                    </a:srgbClr>
                  </a:outerShdw>
                </a:effectLst>
                <a:latin typeface="NikoshBAN" pitchFamily="2" charset="0"/>
                <a:cs typeface="NikoshBAN" pitchFamily="2" charset="0"/>
              </a:rPr>
              <a:t>(ক) শত্রু</a:t>
            </a:r>
          </a:p>
        </p:txBody>
      </p:sp>
      <p:sp>
        <p:nvSpPr>
          <p:cNvPr id="14" name="TextBox 13"/>
          <p:cNvSpPr txBox="1"/>
          <p:nvPr/>
        </p:nvSpPr>
        <p:spPr>
          <a:xfrm>
            <a:off x="791029" y="2819400"/>
            <a:ext cx="3841615"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552579"/>
                </a:solidFill>
                <a:effectLst>
                  <a:outerShdw blurRad="50800" dist="39000" dir="5460000" algn="tl">
                    <a:srgbClr val="000000">
                      <a:alpha val="38000"/>
                    </a:srgbClr>
                  </a:outerShdw>
                </a:effectLst>
                <a:latin typeface="NikoshBAN" pitchFamily="2" charset="0"/>
                <a:cs typeface="NikoshBAN" pitchFamily="2" charset="0"/>
              </a:rPr>
              <a:t>(গ) সন্তান</a:t>
            </a:r>
          </a:p>
        </p:txBody>
      </p:sp>
      <p:sp>
        <p:nvSpPr>
          <p:cNvPr id="15" name="TextBox 14"/>
          <p:cNvSpPr txBox="1"/>
          <p:nvPr/>
        </p:nvSpPr>
        <p:spPr>
          <a:xfrm>
            <a:off x="4858658" y="2833256"/>
            <a:ext cx="3615602"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552579"/>
                </a:solidFill>
                <a:effectLst>
                  <a:outerShdw blurRad="50800" dist="39000" dir="5460000" algn="tl">
                    <a:srgbClr val="000000">
                      <a:alpha val="38000"/>
                    </a:srgbClr>
                  </a:outerShdw>
                </a:effectLst>
                <a:latin typeface="NikoshBAN" pitchFamily="2" charset="0"/>
                <a:cs typeface="NikoshBAN" pitchFamily="2" charset="0"/>
              </a:rPr>
              <a:t>(ঘ)  মা</a:t>
            </a:r>
          </a:p>
        </p:txBody>
      </p:sp>
      <p:sp>
        <p:nvSpPr>
          <p:cNvPr id="16" name="TextBox 15"/>
          <p:cNvSpPr txBox="1"/>
          <p:nvPr/>
        </p:nvSpPr>
        <p:spPr>
          <a:xfrm>
            <a:off x="4847771" y="2071253"/>
            <a:ext cx="3626489"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552579"/>
                </a:solidFill>
                <a:effectLst>
                  <a:outerShdw blurRad="50800" dist="39000" dir="5460000" algn="tl">
                    <a:srgbClr val="000000">
                      <a:alpha val="38000"/>
                    </a:srgbClr>
                  </a:outerShdw>
                </a:effectLst>
                <a:latin typeface="NikoshBAN" pitchFamily="2" charset="0"/>
                <a:cs typeface="NikoshBAN" pitchFamily="2" charset="0"/>
              </a:rPr>
              <a:t>(খ) বাবা</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8658" y="2833256"/>
            <a:ext cx="596589" cy="614303"/>
          </a:xfrm>
          <a:prstGeom prst="rect">
            <a:avLst/>
          </a:prstGeom>
        </p:spPr>
      </p:pic>
      <p:sp>
        <p:nvSpPr>
          <p:cNvPr id="20" name="TextBox 19"/>
          <p:cNvSpPr txBox="1"/>
          <p:nvPr/>
        </p:nvSpPr>
        <p:spPr>
          <a:xfrm>
            <a:off x="820057" y="3886200"/>
            <a:ext cx="7648227" cy="584775"/>
          </a:xfrm>
          <a:prstGeom prst="rect">
            <a:avLst/>
          </a:prstGeom>
          <a:solidFill>
            <a:srgbClr val="FFCCFF"/>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00133A"/>
                  </a:solidFill>
                </a:ln>
                <a:solidFill>
                  <a:srgbClr val="001D58"/>
                </a:solidFill>
                <a:effectLst>
                  <a:outerShdw blurRad="50800" dist="39000" dir="5460000" algn="tl">
                    <a:srgbClr val="000000">
                      <a:alpha val="38000"/>
                    </a:srgbClr>
                  </a:outerShdw>
                </a:effectLst>
                <a:latin typeface="NikoshBAN" pitchFamily="2" charset="0"/>
                <a:cs typeface="NikoshBAN" pitchFamily="2" charset="0"/>
              </a:rPr>
              <a:t>পউষের বেলাশেষে ঝিঙে ফুল কোন বেশে আসে?</a:t>
            </a:r>
          </a:p>
        </p:txBody>
      </p:sp>
      <p:sp>
        <p:nvSpPr>
          <p:cNvPr id="22" name="TextBox 21"/>
          <p:cNvSpPr txBox="1"/>
          <p:nvPr/>
        </p:nvSpPr>
        <p:spPr>
          <a:xfrm>
            <a:off x="820058" y="4724400"/>
            <a:ext cx="3793818"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552579"/>
                </a:solidFill>
                <a:effectLst>
                  <a:outerShdw blurRad="50800" dist="39000" dir="5460000" algn="tl">
                    <a:srgbClr val="000000">
                      <a:alpha val="38000"/>
                    </a:srgbClr>
                  </a:outerShdw>
                </a:effectLst>
                <a:latin typeface="NikoshBAN" pitchFamily="2" charset="0"/>
                <a:cs typeface="NikoshBAN" pitchFamily="2" charset="0"/>
              </a:rPr>
              <a:t>(ক) স্বর্ণালী </a:t>
            </a:r>
          </a:p>
        </p:txBody>
      </p:sp>
      <p:sp>
        <p:nvSpPr>
          <p:cNvPr id="23" name="TextBox 22"/>
          <p:cNvSpPr txBox="1"/>
          <p:nvPr/>
        </p:nvSpPr>
        <p:spPr>
          <a:xfrm>
            <a:off x="791029" y="5486400"/>
            <a:ext cx="3841615"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552579"/>
                </a:solidFill>
                <a:effectLst>
                  <a:outerShdw blurRad="50800" dist="39000" dir="5460000" algn="tl">
                    <a:srgbClr val="000000">
                      <a:alpha val="38000"/>
                    </a:srgbClr>
                  </a:outerShdw>
                </a:effectLst>
                <a:latin typeface="NikoshBAN" pitchFamily="2" charset="0"/>
                <a:cs typeface="NikoshBAN" pitchFamily="2" charset="0"/>
              </a:rPr>
              <a:t>(গ)  জাফরানি</a:t>
            </a:r>
          </a:p>
        </p:txBody>
      </p:sp>
      <p:sp>
        <p:nvSpPr>
          <p:cNvPr id="24" name="TextBox 23"/>
          <p:cNvSpPr txBox="1"/>
          <p:nvPr/>
        </p:nvSpPr>
        <p:spPr>
          <a:xfrm>
            <a:off x="4858657" y="4738255"/>
            <a:ext cx="3615603"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552579"/>
                </a:solidFill>
                <a:effectLst>
                  <a:outerShdw blurRad="50800" dist="39000" dir="5460000" algn="tl">
                    <a:srgbClr val="000000">
                      <a:alpha val="38000"/>
                    </a:srgbClr>
                  </a:outerShdw>
                </a:effectLst>
                <a:latin typeface="NikoshBAN" pitchFamily="2" charset="0"/>
                <a:cs typeface="NikoshBAN" pitchFamily="2" charset="0"/>
              </a:rPr>
              <a:t>(খ) ফিরোজিয়া</a:t>
            </a:r>
          </a:p>
        </p:txBody>
      </p:sp>
      <p:sp>
        <p:nvSpPr>
          <p:cNvPr id="25" name="TextBox 24"/>
          <p:cNvSpPr txBox="1"/>
          <p:nvPr/>
        </p:nvSpPr>
        <p:spPr>
          <a:xfrm>
            <a:off x="4858656" y="5529784"/>
            <a:ext cx="3615603"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552579"/>
                </a:solidFill>
                <a:effectLst>
                  <a:outerShdw blurRad="50800" dist="39000" dir="5460000" algn="tl">
                    <a:srgbClr val="000000">
                      <a:alpha val="38000"/>
                    </a:srgbClr>
                  </a:outerShdw>
                </a:effectLst>
                <a:latin typeface="NikoshBAN" pitchFamily="2" charset="0"/>
                <a:cs typeface="NikoshBAN" pitchFamily="2" charset="0"/>
              </a:rPr>
              <a:t>(ঘ) শ্যামলী</a:t>
            </a: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058" y="5486400"/>
            <a:ext cx="596589" cy="614303"/>
          </a:xfrm>
          <a:prstGeom prst="rect">
            <a:avLst/>
          </a:prstGeom>
        </p:spPr>
      </p:pic>
      <p:sp>
        <p:nvSpPr>
          <p:cNvPr id="29" name="TextBox 28"/>
          <p:cNvSpPr txBox="1"/>
          <p:nvPr/>
        </p:nvSpPr>
        <p:spPr>
          <a:xfrm>
            <a:off x="3276600" y="243781"/>
            <a:ext cx="1752600" cy="769441"/>
          </a:xfrm>
          <a:prstGeom prst="rect">
            <a:avLst/>
          </a:prstGeom>
          <a:solidFill>
            <a:schemeClr val="accent3">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smtClean="0">
                <a:ln w="11430">
                  <a:solidFill>
                    <a:srgbClr val="552579"/>
                  </a:solidFill>
                </a:ln>
                <a:solidFill>
                  <a:srgbClr val="552579"/>
                </a:solidFill>
                <a:effectLst>
                  <a:outerShdw blurRad="50800" dist="39000" dir="5460000" algn="tl">
                    <a:srgbClr val="000000">
                      <a:alpha val="38000"/>
                    </a:srgbClr>
                  </a:outerShdw>
                </a:effectLst>
                <a:latin typeface="NikoshBAN" pitchFamily="2" charset="0"/>
                <a:cs typeface="NikoshBAN" pitchFamily="2" charset="0"/>
              </a:rPr>
              <a:t>মূল্যায়ন</a:t>
            </a:r>
          </a:p>
        </p:txBody>
      </p:sp>
    </p:spTree>
    <p:extLst>
      <p:ext uri="{BB962C8B-B14F-4D97-AF65-F5344CB8AC3E}">
        <p14:creationId xmlns:p14="http://schemas.microsoft.com/office/powerpoint/2010/main" val="3626526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heel(1)">
                                      <p:cBhvr>
                                        <p:cTn id="12" dur="2000"/>
                                        <p:tgtEl>
                                          <p:spTgt spid="26"/>
                                        </p:tgtEl>
                                      </p:cBhvr>
                                    </p:animEffect>
                                  </p:childTnLst>
                                </p:cTn>
                              </p:par>
                            </p:childTnLst>
                          </p:cTn>
                        </p:par>
                      </p:childTnLst>
                    </p:cTn>
                  </p:par>
                </p:childTnLst>
              </p:cTn>
              <p:nextCondLst>
                <p:cond evt="onClick" delay="0">
                  <p:tgtEl>
                    <p:spTgt spid="5"/>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79800" y="275096"/>
            <a:ext cx="2133600" cy="707886"/>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বাড়ির কাজ</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900" y="1143000"/>
            <a:ext cx="6629400" cy="4005000"/>
          </a:xfrm>
          <a:prstGeom prst="rect">
            <a:avLst/>
          </a:prstGeom>
        </p:spPr>
      </p:pic>
      <p:sp>
        <p:nvSpPr>
          <p:cNvPr id="6" name="TextBox 5"/>
          <p:cNvSpPr txBox="1"/>
          <p:nvPr/>
        </p:nvSpPr>
        <p:spPr>
          <a:xfrm>
            <a:off x="1657350" y="5335658"/>
            <a:ext cx="5778499" cy="954107"/>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 ‘লতা জাতীয় গাছ ঝিঙে’-এই বিষয়ে </a:t>
            </a:r>
            <a:r>
              <a:rPr lang="bn-IN" sz="28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দশ </a:t>
            </a:r>
            <a:r>
              <a:rPr lang="bn-BD" sz="28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লাইনের</a:t>
            </a:r>
          </a:p>
          <a:p>
            <a:pPr algn="just"/>
            <a:r>
              <a:rPr lang="bn-BD" sz="28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 একটি অনুচ্ছেদ লিখে আনবে।</a:t>
            </a:r>
          </a:p>
        </p:txBody>
      </p:sp>
    </p:spTree>
    <p:extLst>
      <p:ext uri="{BB962C8B-B14F-4D97-AF65-F5344CB8AC3E}">
        <p14:creationId xmlns:p14="http://schemas.microsoft.com/office/powerpoint/2010/main" val="2569904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bwMode="auto">
          <a:xfrm>
            <a:off x="2743200" y="838200"/>
            <a:ext cx="3505200" cy="1143000"/>
          </a:xfrm>
          <a:prstGeom prst="ellipse">
            <a:avLst/>
          </a:prstGeom>
          <a:solidFill>
            <a:srgbClr val="FBDDF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prst="angle"/>
            </a:sp3d>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dirty="0" err="1">
                <a:ln>
                  <a:solidFill>
                    <a:srgbClr val="002060"/>
                  </a:solidFill>
                </a:ln>
                <a:solidFill>
                  <a:srgbClr val="002060"/>
                </a:solidFill>
                <a:effectLst>
                  <a:outerShdw blurRad="50800" dist="38100" dir="5400000" algn="t" rotWithShape="0">
                    <a:prstClr val="black">
                      <a:alpha val="40000"/>
                    </a:prstClr>
                  </a:outerShdw>
                </a:effectLst>
                <a:latin typeface="MS Reference Specialty" pitchFamily="2" charset="2"/>
                <a:cs typeface="NikoshBAN" panose="02000000000000000000" pitchFamily="2" charset="0"/>
              </a:rPr>
              <a:t>কৃতজ্ঞতা</a:t>
            </a:r>
            <a:r>
              <a:rPr lang="en-US" sz="3600" dirty="0">
                <a:ln>
                  <a:solidFill>
                    <a:srgbClr val="002060"/>
                  </a:solidFill>
                </a:ln>
                <a:solidFill>
                  <a:srgbClr val="002060"/>
                </a:solidFill>
                <a:effectLst>
                  <a:outerShdw blurRad="50800" dist="38100" dir="5400000" algn="t" rotWithShape="0">
                    <a:prstClr val="black">
                      <a:alpha val="40000"/>
                    </a:prstClr>
                  </a:outerShdw>
                </a:effectLst>
                <a:latin typeface="MS Reference Specialty" pitchFamily="2" charset="2"/>
                <a:cs typeface="NikoshBAN" panose="02000000000000000000" pitchFamily="2" charset="0"/>
              </a:rPr>
              <a:t> </a:t>
            </a:r>
            <a:r>
              <a:rPr lang="en-US" sz="3600" dirty="0" err="1">
                <a:ln>
                  <a:solidFill>
                    <a:srgbClr val="002060"/>
                  </a:solidFill>
                </a:ln>
                <a:solidFill>
                  <a:srgbClr val="002060"/>
                </a:solidFill>
                <a:effectLst>
                  <a:outerShdw blurRad="50800" dist="38100" dir="5400000" algn="t" rotWithShape="0">
                    <a:prstClr val="black">
                      <a:alpha val="40000"/>
                    </a:prstClr>
                  </a:outerShdw>
                </a:effectLst>
                <a:latin typeface="MS Reference Specialty" pitchFamily="2" charset="2"/>
                <a:cs typeface="NikoshBAN" panose="02000000000000000000" pitchFamily="2" charset="0"/>
              </a:rPr>
              <a:t>স্বীকার</a:t>
            </a:r>
            <a:endParaRPr lang="en-US" sz="3600" dirty="0">
              <a:ln>
                <a:solidFill>
                  <a:srgbClr val="002060"/>
                </a:solidFill>
              </a:ln>
              <a:solidFill>
                <a:srgbClr val="002060"/>
              </a:solidFill>
              <a:effectLst>
                <a:outerShdw blurRad="50800" dist="38100" dir="5400000" algn="t" rotWithShape="0">
                  <a:prstClr val="black">
                    <a:alpha val="40000"/>
                  </a:prstClr>
                </a:outerShdw>
              </a:effectLst>
              <a:latin typeface="MS Reference Specialty" pitchFamily="2" charset="2"/>
              <a:cs typeface="NikoshBAN" panose="02000000000000000000" pitchFamily="2" charset="0"/>
            </a:endParaRPr>
          </a:p>
        </p:txBody>
      </p:sp>
      <p:sp>
        <p:nvSpPr>
          <p:cNvPr id="11" name="TextBox 6"/>
          <p:cNvSpPr txBox="1"/>
          <p:nvPr/>
        </p:nvSpPr>
        <p:spPr bwMode="auto">
          <a:xfrm>
            <a:off x="609600" y="2479675"/>
            <a:ext cx="7924800" cy="523875"/>
          </a:xfrm>
          <a:prstGeom prst="rect">
            <a:avLst/>
          </a:prstGeom>
          <a:solidFill>
            <a:schemeClr val="accent3">
              <a:lumMod val="40000"/>
              <a:lumOff val="60000"/>
            </a:schemeClr>
          </a:solidFill>
          <a:ln>
            <a:solidFill>
              <a:srgbClr val="002060"/>
            </a:solidFill>
          </a:ln>
        </p:spPr>
        <p:txBody>
          <a:bodyPr>
            <a:spAutoFit/>
            <a:scene3d>
              <a:camera prst="orthographicFront"/>
              <a:lightRig rig="threePt" dir="t"/>
            </a:scene3d>
            <a:sp3d extrusionH="57150">
              <a:bevelT w="38100" h="38100" prst="angle"/>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শিক্ষা</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মন্ত্রণালয়</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মাউশি</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এনসিটিবি</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ও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এটুআই</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এর</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সংশ্লিষ্ট</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কর্মকর্তাবৃন্দ</a:t>
            </a:r>
            <a:endPar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endParaRPr>
          </a:p>
        </p:txBody>
      </p:sp>
      <p:sp>
        <p:nvSpPr>
          <p:cNvPr id="12" name="TextBox 22"/>
          <p:cNvSpPr txBox="1">
            <a:spLocks noChangeArrowheads="1"/>
          </p:cNvSpPr>
          <p:nvPr/>
        </p:nvSpPr>
        <p:spPr bwMode="auto">
          <a:xfrm>
            <a:off x="609600" y="3470588"/>
            <a:ext cx="7924800" cy="2431737"/>
          </a:xfrm>
          <a:prstGeom prst="rect">
            <a:avLst/>
          </a:prstGeom>
          <a:solidFill>
            <a:srgbClr val="FBDCFC"/>
          </a:solidFill>
          <a:ln>
            <a:solidFill>
              <a:srgbClr val="002060"/>
            </a:solidFill>
          </a:ln>
        </p:spPr>
        <p:txBody>
          <a:bodyPr>
            <a:spAutoFit/>
            <a:scene3d>
              <a:camera prst="orthographicFront"/>
              <a:lightRig rig="threePt" dir="t"/>
            </a:scene3d>
            <a:sp3d extrusionH="57150">
              <a:bevelT w="38100" h="38100" prst="angle"/>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এবং</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কন্টেন্ট</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সম্পাদক</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হিসেবে</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যাঁদের</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নির্দেশনা</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পরামর্শ</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ও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তত্ত্বাবধানে</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এই</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মডেল</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কন্টেন্ট</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সমৃদ্ধ</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হয়েছে</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তাঁরা</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হলেন</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a:t>
            </a:r>
          </a:p>
          <a:p>
            <a:pPr algn="ctr"/>
            <a:endPar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endParaRPr>
          </a:p>
          <a:p>
            <a:pPr algn="just"/>
            <a:r>
              <a:rPr lang="en-US" altLang="en-US" sz="20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জনাব</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ফেরদৌস</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হোসেন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সহযো</a:t>
            </a:r>
            <a:r>
              <a:rPr lang="bn-IN" altLang="en-US" sz="2400" dirty="0"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গী</a:t>
            </a:r>
            <a:r>
              <a:rPr lang="en-US" altLang="en-US" sz="2400" dirty="0"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অধ্যাপক</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বাংলা</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টিটিসি</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খুলনা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a:t>
            </a:r>
          </a:p>
          <a:p>
            <a:pPr algn="just"/>
            <a:r>
              <a:rPr lang="en-US" altLang="en-US" sz="20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জনাব</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নিগার</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সুলতানা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সহকা</a:t>
            </a:r>
            <a:r>
              <a:rPr lang="bn-IN" altLang="en-US" sz="2400" dirty="0"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রী</a:t>
            </a:r>
            <a:r>
              <a:rPr lang="en-US" altLang="en-US" sz="2400" dirty="0"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অধ্যাপক</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বাংলা</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ফেনী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সরকারি</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কলেজ</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ফেনী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a:t>
            </a:r>
          </a:p>
          <a:p>
            <a:pPr algn="just"/>
            <a:r>
              <a:rPr lang="en-US" altLang="en-US" sz="20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জনাব</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জেসমীন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জাহান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খানম</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প্রভাষক</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বাংলা</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টিটিসি</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মহিলা</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ময়মনসিংহ</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a:t>
            </a:r>
            <a:endPar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251215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352800" y="293591"/>
            <a:ext cx="23622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60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পরিচিতি</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0298" y="533400"/>
            <a:ext cx="1723153" cy="213584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 name="TextBox 1"/>
          <p:cNvSpPr txBox="1"/>
          <p:nvPr/>
        </p:nvSpPr>
        <p:spPr>
          <a:xfrm>
            <a:off x="5638800" y="2646151"/>
            <a:ext cx="3352800" cy="1200329"/>
          </a:xfrm>
          <a:prstGeom prst="rect">
            <a:avLst/>
          </a:prstGeom>
          <a:noFill/>
        </p:spPr>
        <p:txBody>
          <a:bodyPr wrap="square" rtlCol="0">
            <a:spAutoFit/>
          </a:bodyPr>
          <a:lstStyle/>
          <a:p>
            <a:r>
              <a:rPr lang="en-US" sz="2400" dirty="0" err="1" smtClean="0">
                <a:solidFill>
                  <a:srgbClr val="002060"/>
                </a:solidFill>
                <a:latin typeface="NikoshBAN" panose="02000000000000000000" pitchFamily="2" charset="0"/>
                <a:cs typeface="NikoshBAN" panose="02000000000000000000" pitchFamily="2" charset="0"/>
              </a:rPr>
              <a:t>শ্রেনী</a:t>
            </a:r>
            <a:r>
              <a:rPr lang="en-US" sz="2400" dirty="0" smtClean="0">
                <a:solidFill>
                  <a:srgbClr val="002060"/>
                </a:solidFill>
                <a:latin typeface="NikoshBAN" panose="02000000000000000000" pitchFamily="2" charset="0"/>
                <a:cs typeface="NikoshBAN" panose="02000000000000000000" pitchFamily="2" charset="0"/>
              </a:rPr>
              <a:t> 	৬ষ্ঠ </a:t>
            </a:r>
          </a:p>
          <a:p>
            <a:r>
              <a:rPr lang="en-US" sz="2400" dirty="0" err="1" smtClean="0">
                <a:solidFill>
                  <a:srgbClr val="002060"/>
                </a:solidFill>
                <a:latin typeface="NikoshBAN" panose="02000000000000000000" pitchFamily="2" charset="0"/>
                <a:cs typeface="NikoshBAN" panose="02000000000000000000" pitchFamily="2" charset="0"/>
              </a:rPr>
              <a:t>বিষয়</a:t>
            </a:r>
            <a:r>
              <a:rPr lang="en-US" sz="2400" dirty="0" smtClean="0">
                <a:solidFill>
                  <a:srgbClr val="002060"/>
                </a:solidFill>
                <a:latin typeface="NikoshBAN" panose="02000000000000000000" pitchFamily="2" charset="0"/>
                <a:cs typeface="NikoshBAN" panose="02000000000000000000" pitchFamily="2" charset="0"/>
              </a:rPr>
              <a:t> 	</a:t>
            </a:r>
            <a:r>
              <a:rPr lang="bn-BD" sz="2400" dirty="0" smtClean="0">
                <a:solidFill>
                  <a:srgbClr val="002060"/>
                </a:solidFill>
                <a:latin typeface="NikoshBAN" panose="02000000000000000000" pitchFamily="2" charset="0"/>
                <a:cs typeface="NikoshBAN" panose="02000000000000000000" pitchFamily="2" charset="0"/>
              </a:rPr>
              <a:t>বাংলা ১ম পত্র কবিতা</a:t>
            </a:r>
          </a:p>
          <a:p>
            <a:r>
              <a:rPr lang="bn-BD" sz="2400" dirty="0" smtClean="0">
                <a:solidFill>
                  <a:srgbClr val="002060"/>
                </a:solidFill>
                <a:latin typeface="NikoshBAN" panose="02000000000000000000" pitchFamily="2" charset="0"/>
                <a:cs typeface="NikoshBAN" panose="02000000000000000000" pitchFamily="2" charset="0"/>
              </a:rPr>
              <a:t>সময় 	৫০ মিনিট</a:t>
            </a:r>
            <a:endParaRPr lang="en-US" sz="2400" dirty="0">
              <a:solidFill>
                <a:srgbClr val="002060"/>
              </a:solidFill>
              <a:latin typeface="NikoshBAN" panose="02000000000000000000" pitchFamily="2" charset="0"/>
              <a:cs typeface="NikoshBAN" panose="02000000000000000000" pitchFamily="2" charset="0"/>
            </a:endParaRPr>
          </a:p>
        </p:txBody>
      </p:sp>
      <p:cxnSp>
        <p:nvCxnSpPr>
          <p:cNvPr id="5" name="Straight Connector 4"/>
          <p:cNvCxnSpPr/>
          <p:nvPr/>
        </p:nvCxnSpPr>
        <p:spPr>
          <a:xfrm>
            <a:off x="5257800" y="1524000"/>
            <a:ext cx="0" cy="510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0" y="1485900"/>
            <a:ext cx="0" cy="518160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801422"/>
            <a:ext cx="1574993" cy="2194139"/>
          </a:xfrm>
          <a:prstGeom prst="rect">
            <a:avLst/>
          </a:prstGeom>
        </p:spPr>
      </p:pic>
      <p:sp>
        <p:nvSpPr>
          <p:cNvPr id="9" name="TextBox 8"/>
          <p:cNvSpPr txBox="1"/>
          <p:nvPr/>
        </p:nvSpPr>
        <p:spPr>
          <a:xfrm>
            <a:off x="380999" y="2895600"/>
            <a:ext cx="4800601" cy="1815882"/>
          </a:xfrm>
          <a:prstGeom prst="rect">
            <a:avLst/>
          </a:prstGeom>
          <a:noFill/>
        </p:spPr>
        <p:txBody>
          <a:bodyPr wrap="square" rtlCol="0">
            <a:spAutoFit/>
          </a:bodyPr>
          <a:lstStyle/>
          <a:p>
            <a:r>
              <a:rPr lang="en-US"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মোঃ শরিফুল ইসলাম</a:t>
            </a:r>
          </a:p>
          <a:p>
            <a:r>
              <a:rPr lang="en-US"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সহকারী শিক্ষক ( ICT)</a:t>
            </a:r>
            <a:endParaRPr lang="en-US" sz="2800" dirty="0" smtClean="0">
              <a:latin typeface="NikoshBAN" panose="02000000000000000000" pitchFamily="2" charset="0"/>
              <a:cs typeface="NikoshBAN" panose="02000000000000000000" pitchFamily="2" charset="0"/>
            </a:endParaRPr>
          </a:p>
          <a:p>
            <a:r>
              <a:rPr lang="en-US" sz="2800" dirty="0" err="1" smtClean="0">
                <a:latin typeface="NikoshBAN" panose="02000000000000000000" pitchFamily="2" charset="0"/>
                <a:cs typeface="NikoshBAN" panose="02000000000000000000" pitchFamily="2" charset="0"/>
              </a:rPr>
              <a:t>চৌবাড়ীয়া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তোয়াজ</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উদ্দিন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দাখিল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মাদরাসা</a:t>
            </a:r>
            <a:endParaRPr lang="en-US" sz="2800" dirty="0" smtClean="0">
              <a:latin typeface="NikoshBAN" panose="02000000000000000000" pitchFamily="2" charset="0"/>
              <a:cs typeface="NikoshBAN" panose="02000000000000000000" pitchFamily="2" charset="0"/>
            </a:endParaRPr>
          </a:p>
          <a:p>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আটঘরিয়া,পাবনা</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33093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8777" b="12226"/>
          <a:stretch/>
        </p:blipFill>
        <p:spPr>
          <a:xfrm>
            <a:off x="914400" y="1295400"/>
            <a:ext cx="7358513" cy="42144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110509" y="228600"/>
            <a:ext cx="4442691" cy="707886"/>
          </a:xfrm>
          <a:prstGeom prst="rect">
            <a:avLst/>
          </a:prstGeom>
          <a:noFill/>
          <a:ln>
            <a:solidFill>
              <a:srgbClr val="00206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চিত্রে কী ফুল দেখতে পাচ্ছ?</a:t>
            </a:r>
          </a:p>
        </p:txBody>
      </p:sp>
      <p:sp>
        <p:nvSpPr>
          <p:cNvPr id="6" name="TextBox 5"/>
          <p:cNvSpPr txBox="1"/>
          <p:nvPr/>
        </p:nvSpPr>
        <p:spPr>
          <a:xfrm>
            <a:off x="3505200" y="5821549"/>
            <a:ext cx="1981200" cy="707886"/>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ঝিঙে ফুল</a:t>
            </a:r>
          </a:p>
        </p:txBody>
      </p:sp>
    </p:spTree>
    <p:extLst>
      <p:ext uri="{BB962C8B-B14F-4D97-AF65-F5344CB8AC3E}">
        <p14:creationId xmlns:p14="http://schemas.microsoft.com/office/powerpoint/2010/main" val="3305080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32166" y="5669935"/>
            <a:ext cx="7085216" cy="523220"/>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সাধারণত বাড়ির আঙিনায় এই ঝিঙে ফুলের চাষ হয়ে থাকে।</a:t>
            </a: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522" y="533399"/>
            <a:ext cx="7398503" cy="4800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24531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918" y="1676399"/>
            <a:ext cx="6324600" cy="46525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276600" y="300913"/>
            <a:ext cx="2286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ঝিঙে ফুল</a:t>
            </a:r>
          </a:p>
        </p:txBody>
      </p:sp>
      <p:sp>
        <p:nvSpPr>
          <p:cNvPr id="4" name="TextBox 3"/>
          <p:cNvSpPr txBox="1"/>
          <p:nvPr/>
        </p:nvSpPr>
        <p:spPr>
          <a:xfrm>
            <a:off x="3297382" y="993061"/>
            <a:ext cx="2570018"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কাজী নজরুল ইসলাম</a:t>
            </a:r>
            <a:endParaRPr lang="en-US" sz="2800" b="1" dirty="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246" y="1641763"/>
            <a:ext cx="2663564" cy="1698022"/>
          </a:xfrm>
          <a:prstGeom prst="ellipse">
            <a:avLst/>
          </a:prstGeom>
          <a:ln>
            <a:noFill/>
          </a:ln>
          <a:effectLst>
            <a:softEdge rad="112500"/>
          </a:effectLst>
        </p:spPr>
      </p:pic>
    </p:spTree>
    <p:extLst>
      <p:ext uri="{BB962C8B-B14F-4D97-AF65-F5344CB8AC3E}">
        <p14:creationId xmlns:p14="http://schemas.microsoft.com/office/powerpoint/2010/main" val="1997255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657600" y="261293"/>
            <a:ext cx="1981200" cy="769441"/>
          </a:xfrm>
          <a:prstGeom prst="rect">
            <a:avLst/>
          </a:prstGeom>
          <a:solidFill>
            <a:srgbClr val="E9C1DE"/>
          </a:solidFill>
          <a:ln>
            <a:solidFill>
              <a:schemeClr val="accent6">
                <a:lumMod val="50000"/>
              </a:schemeClr>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শিখনফল</a:t>
            </a:r>
            <a:endParaRPr lang="en-US" sz="4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21" name="TextBox 20"/>
          <p:cNvSpPr txBox="1"/>
          <p:nvPr/>
        </p:nvSpPr>
        <p:spPr>
          <a:xfrm>
            <a:off x="699891" y="1447800"/>
            <a:ext cx="3722494" cy="508575"/>
          </a:xfrm>
          <a:prstGeom prst="rect">
            <a:avLst/>
          </a:prstGeom>
          <a:solidFill>
            <a:schemeClr val="bg1"/>
          </a:solidFill>
          <a:ln>
            <a:solidFill>
              <a:schemeClr val="bg1"/>
            </a:solidFill>
          </a:ln>
        </p:spPr>
        <p:txBody>
          <a:bodyPr wrap="none" rtlCol="0">
            <a:prstTxWarp prst="textPlain">
              <a:avLst/>
            </a:prstTxWarp>
            <a:spAutoFit/>
            <a:scene3d>
              <a:camera prst="orthographicFront"/>
              <a:lightRig rig="threePt" dir="t"/>
            </a:scene3d>
            <a:sp3d extrusionH="57150">
              <a:bevelT w="38100" h="38100"/>
            </a:sp3d>
          </a:bodyPr>
          <a:lstStyle/>
          <a:p>
            <a:r>
              <a:rPr lang="en-US"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এ </a:t>
            </a:r>
            <a:r>
              <a:rPr lang="en-US" sz="24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পাঠ</a:t>
            </a:r>
            <a:r>
              <a:rPr lang="en-US"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4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শেষে</a:t>
            </a:r>
            <a:r>
              <a:rPr lang="en-US"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4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শিক্ষার্থীরা</a:t>
            </a:r>
            <a:r>
              <a:rPr lang="en-US"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4" name="TextBox 23"/>
          <p:cNvSpPr txBox="1"/>
          <p:nvPr/>
        </p:nvSpPr>
        <p:spPr>
          <a:xfrm>
            <a:off x="699558" y="3505200"/>
            <a:ext cx="7677070" cy="584775"/>
          </a:xfrm>
          <a:prstGeom prst="rect">
            <a:avLst/>
          </a:prstGeom>
          <a:solidFill>
            <a:schemeClr val="accent3">
              <a:lumMod val="40000"/>
              <a:lumOff val="60000"/>
            </a:schemeClr>
          </a:solidFill>
          <a:ln>
            <a:solidFill>
              <a:srgbClr val="7030A0"/>
            </a:solidFill>
          </a:ln>
        </p:spPr>
        <p:txBody>
          <a:bodyPr wrap="square" rtlCol="0">
            <a:spAutoFit/>
            <a:scene3d>
              <a:camera prst="orthographicFront"/>
              <a:lightRig rig="threePt" dir="t"/>
            </a:scene3d>
            <a:sp3d extrusionH="57150">
              <a:bevelT w="38100" h="38100" prst="angle"/>
            </a:sp3d>
          </a:bodyPr>
          <a:lstStyle/>
          <a:p>
            <a:pPr algn="just">
              <a:buFont typeface="Wingdings" pitchFamily="2" charset="2"/>
              <a:buChar char="Ø"/>
            </a:pP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নতুন </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শব্দ</a:t>
            </a:r>
            <a:r>
              <a:rPr lang="en-US" sz="3200" b="1" dirty="0" err="1"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গুলো</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বাক্যে প্রয়োগ করতে পারবে</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endPar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5" name="TextBox 24"/>
          <p:cNvSpPr txBox="1"/>
          <p:nvPr/>
        </p:nvSpPr>
        <p:spPr>
          <a:xfrm>
            <a:off x="699558" y="2200630"/>
            <a:ext cx="7677070" cy="1077218"/>
          </a:xfrm>
          <a:prstGeom prst="rect">
            <a:avLst/>
          </a:prstGeom>
          <a:solidFill>
            <a:schemeClr val="accent3">
              <a:lumMod val="40000"/>
              <a:lumOff val="60000"/>
            </a:schemeClr>
          </a:solidFill>
          <a:ln>
            <a:solidFill>
              <a:srgbClr val="7030A0"/>
            </a:solidFill>
          </a:ln>
        </p:spPr>
        <p:txBody>
          <a:bodyPr wrap="square" rtlCol="0">
            <a:spAutoFit/>
            <a:scene3d>
              <a:camera prst="orthographicFront"/>
              <a:lightRig rig="threePt" dir="t"/>
            </a:scene3d>
            <a:sp3d extrusionH="57150">
              <a:bevelT w="38100" h="38100" prst="angle"/>
            </a:sp3d>
          </a:bodyPr>
          <a:lstStyle/>
          <a:p>
            <a:pPr algn="just">
              <a:buFont typeface="Wingdings" pitchFamily="2" charset="2"/>
              <a:buChar char="Ø"/>
            </a:pP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কবি </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‘কাজী নজরুল ইসলামের’ </a:t>
            </a:r>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সংক্ষিপ্ত পরিচয়  </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উল্লেখ</a:t>
            </a:r>
          </a:p>
          <a:p>
            <a:pPr algn="just"/>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করতে </a:t>
            </a:r>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পারবে</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endPar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6" name="TextBox 25"/>
          <p:cNvSpPr txBox="1"/>
          <p:nvPr/>
        </p:nvSpPr>
        <p:spPr>
          <a:xfrm>
            <a:off x="699891" y="4343400"/>
            <a:ext cx="7704446" cy="584775"/>
          </a:xfrm>
          <a:prstGeom prst="rect">
            <a:avLst/>
          </a:prstGeom>
          <a:solidFill>
            <a:schemeClr val="accent3">
              <a:lumMod val="40000"/>
              <a:lumOff val="60000"/>
            </a:schemeClr>
          </a:solidFill>
          <a:ln>
            <a:solidFill>
              <a:srgbClr val="7030A0"/>
            </a:solidFill>
          </a:ln>
        </p:spPr>
        <p:txBody>
          <a:bodyPr wrap="square" rtlCol="0">
            <a:spAutoFit/>
            <a:scene3d>
              <a:camera prst="orthographicFront"/>
              <a:lightRig rig="threePt" dir="t"/>
            </a:scene3d>
            <a:sp3d extrusionH="57150">
              <a:bevelT w="38100" h="38100" prst="angle"/>
            </a:sp3d>
          </a:bodyPr>
          <a:lstStyle/>
          <a:p>
            <a:pPr algn="just">
              <a:buFont typeface="Wingdings" pitchFamily="2" charset="2"/>
              <a:buChar char="Ø"/>
            </a:pP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কবিতাটি শুদ্ধ উচ্চারণে আবৃত্তি করতে পারবে</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endPar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8" name="TextBox 27"/>
          <p:cNvSpPr txBox="1"/>
          <p:nvPr/>
        </p:nvSpPr>
        <p:spPr>
          <a:xfrm>
            <a:off x="685870" y="5181600"/>
            <a:ext cx="7704446" cy="1077218"/>
          </a:xfrm>
          <a:prstGeom prst="rect">
            <a:avLst/>
          </a:prstGeom>
          <a:solidFill>
            <a:schemeClr val="accent3">
              <a:lumMod val="40000"/>
              <a:lumOff val="60000"/>
            </a:schemeClr>
          </a:solidFill>
          <a:ln>
            <a:solidFill>
              <a:srgbClr val="7030A0"/>
            </a:solidFill>
          </a:ln>
        </p:spPr>
        <p:txBody>
          <a:bodyPr wrap="square" rtlCol="0">
            <a:spAutoFit/>
            <a:scene3d>
              <a:camera prst="orthographicFront"/>
              <a:lightRig rig="threePt" dir="t"/>
            </a:scene3d>
            <a:sp3d extrusionH="57150">
              <a:bevelT w="38100" h="38100" prst="angle"/>
            </a:sp3d>
          </a:bodyPr>
          <a:lstStyle/>
          <a:p>
            <a:pPr algn="just">
              <a:buFont typeface="Wingdings" pitchFamily="2" charset="2"/>
              <a:buChar char="Ø"/>
            </a:pP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‘ঝিঙে ফুল’ কবিতায় কবির প্রকৃতি প্রেমের যে পরিচয় </a:t>
            </a:r>
            <a:endPar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a:p>
            <a:pPr algn="just"/>
            <a:r>
              <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err="1"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পাওয়া</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err="1"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যায়</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err="1"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তা</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err="1"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ব্যাখ্যা</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err="1"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করতে</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err="1"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পারবে</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endPar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2225689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dissolve">
                                      <p:cBhvr>
                                        <p:cTn id="16" dur="500"/>
                                        <p:tgtEl>
                                          <p:spTgt spid="2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dissolve">
                                      <p:cBhvr>
                                        <p:cTn id="19" dur="500"/>
                                        <p:tgtEl>
                                          <p:spTgt spid="2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ssolv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P spid="24" grpId="0" animBg="1"/>
      <p:bldP spid="25" grpId="0" animBg="1"/>
      <p:bldP spid="26"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418685" y="4377156"/>
            <a:ext cx="1930216" cy="369332"/>
          </a:xfrm>
          <a:prstGeom prst="rect">
            <a:avLst/>
          </a:prstGeom>
          <a:noFill/>
        </p:spPr>
        <p:txBody>
          <a:bodyPr wrap="square" rtlCol="0">
            <a:prstTxWarp prst="textPlain">
              <a:avLst/>
            </a:prstTxWarp>
            <a:spAutoFit/>
            <a:scene3d>
              <a:camera prst="obliqueTopLeft"/>
              <a:lightRig rig="threePt" dir="t"/>
            </a:scene3d>
            <a:sp3d extrusionH="57150">
              <a:bevelT w="38100" h="38100" prst="angle"/>
            </a:sp3d>
          </a:bodyPr>
          <a:lstStyle/>
          <a:p>
            <a:r>
              <a:rPr lang="bn-BD" dirty="0" smtClean="0">
                <a:ln>
                  <a:solidFill>
                    <a:schemeClr val="tx1"/>
                  </a:solidFill>
                </a:ln>
                <a:effectLst>
                  <a:innerShdw blurRad="63500" dist="50800">
                    <a:prstClr val="black">
                      <a:alpha val="50000"/>
                    </a:prstClr>
                  </a:innerShdw>
                </a:effectLst>
                <a:latin typeface="NikoshBAN" pitchFamily="2" charset="0"/>
                <a:cs typeface="NikoshBAN" pitchFamily="2" charset="0"/>
              </a:rPr>
              <a:t>কাজী নজরুল ইসলাম</a:t>
            </a:r>
            <a:endParaRPr lang="en-US" dirty="0">
              <a:ln>
                <a:solidFill>
                  <a:schemeClr val="tx1"/>
                </a:solidFill>
              </a:ln>
              <a:effectLst>
                <a:innerShdw blurRad="63500" dist="50800">
                  <a:prstClr val="black">
                    <a:alpha val="50000"/>
                  </a:prstClr>
                </a:innerShdw>
              </a:effectLst>
              <a:latin typeface="NikoshBAN" pitchFamily="2" charset="0"/>
              <a:cs typeface="NikoshBAN" pitchFamily="2"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2855" y="2452255"/>
            <a:ext cx="1813899" cy="1822144"/>
          </a:xfrm>
          <a:prstGeom prst="ellipse">
            <a:avLst/>
          </a:prstGeom>
          <a:ln w="63500" cap="rnd">
            <a:solidFill>
              <a:srgbClr val="FF99CC"/>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Down Arrow Callout 16"/>
          <p:cNvSpPr/>
          <p:nvPr/>
        </p:nvSpPr>
        <p:spPr>
          <a:xfrm>
            <a:off x="3463637" y="381000"/>
            <a:ext cx="1959372" cy="1981200"/>
          </a:xfrm>
          <a:prstGeom prst="downArrowCallou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কবি পরিচিতি</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9" name="Rounded Rectangle 18"/>
          <p:cNvSpPr/>
          <p:nvPr/>
        </p:nvSpPr>
        <p:spPr>
          <a:xfrm>
            <a:off x="6096000" y="671944"/>
            <a:ext cx="2244436" cy="1634719"/>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723760" y="516167"/>
            <a:ext cx="1016625"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44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জন্ম-</a:t>
            </a:r>
            <a:endParaRPr lang="en-US" sz="44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1" name="Up Arrow 20"/>
          <p:cNvSpPr/>
          <p:nvPr/>
        </p:nvSpPr>
        <p:spPr>
          <a:xfrm rot="3605903">
            <a:off x="5234414" y="2104091"/>
            <a:ext cx="747099" cy="696327"/>
          </a:xfrm>
          <a:prstGeom prst="upArrow">
            <a:avLst/>
          </a:pr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130636" y="1029938"/>
            <a:ext cx="2209800" cy="120032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১৮৯৯ সালের ২৪শে মে ভারতের পশ্চিম বঙ্গের বর্ধমান </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জেলায়</a:t>
            </a: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3" name="Rounded Rectangle 22"/>
          <p:cNvSpPr/>
          <p:nvPr/>
        </p:nvSpPr>
        <p:spPr>
          <a:xfrm>
            <a:off x="6096000" y="4613680"/>
            <a:ext cx="2244436" cy="1634719"/>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698856" y="4546667"/>
            <a:ext cx="110799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36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জীবন-</a:t>
            </a:r>
            <a:endParaRPr lang="en-US" sz="36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5" name="Up Arrow 24"/>
          <p:cNvSpPr/>
          <p:nvPr/>
        </p:nvSpPr>
        <p:spPr>
          <a:xfrm rot="7702454">
            <a:off x="5252238" y="4020117"/>
            <a:ext cx="747099" cy="696327"/>
          </a:xfrm>
          <a:prstGeom prst="upArrow">
            <a:avLst/>
          </a:pr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30636" y="5181600"/>
            <a:ext cx="22098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4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তাঁর জীবন  ছিল বহু বিচিত্র ও বিস্ময়কর।</a:t>
            </a:r>
            <a:endParaRPr lang="en-US" sz="24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endParaRPr>
          </a:p>
        </p:txBody>
      </p:sp>
      <p:sp>
        <p:nvSpPr>
          <p:cNvPr id="27" name="Rounded Rectangle 26"/>
          <p:cNvSpPr/>
          <p:nvPr/>
        </p:nvSpPr>
        <p:spPr>
          <a:xfrm>
            <a:off x="685800" y="637297"/>
            <a:ext cx="2244436" cy="1592969"/>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139635" y="516167"/>
            <a:ext cx="136447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36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বিদ্রোহী-</a:t>
            </a:r>
            <a:endParaRPr lang="en-US" sz="36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9" name="Up Arrow 28"/>
          <p:cNvSpPr/>
          <p:nvPr/>
        </p:nvSpPr>
        <p:spPr>
          <a:xfrm rot="17926808">
            <a:off x="2854652" y="2014036"/>
            <a:ext cx="747099" cy="696327"/>
          </a:xfrm>
          <a:prstGeom prst="upArrow">
            <a:avLst/>
          </a:pr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85800" y="957147"/>
            <a:ext cx="2209800" cy="120032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4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bn-BD" sz="24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অন্যায়</a:t>
            </a:r>
            <a:r>
              <a:rPr lang="bn-IN" sz="24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bn-BD" sz="24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a:t>
            </a:r>
            <a:r>
              <a:rPr lang="bn-BD" sz="24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শোষণ ও নির্যাতনের বিরুদ্ধে </a:t>
            </a:r>
            <a:r>
              <a:rPr lang="bn-BD" sz="24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bn-BD" sz="24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লিখেছেন বলে।</a:t>
            </a:r>
            <a:endParaRPr lang="en-US" sz="24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endParaRPr>
          </a:p>
        </p:txBody>
      </p:sp>
      <p:sp>
        <p:nvSpPr>
          <p:cNvPr id="37" name="Rounded Rectangle 36"/>
          <p:cNvSpPr/>
          <p:nvPr/>
        </p:nvSpPr>
        <p:spPr>
          <a:xfrm>
            <a:off x="699654" y="4622556"/>
            <a:ext cx="2244436" cy="1634719"/>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320200" y="4501426"/>
            <a:ext cx="103105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3600" b="1" dirty="0" smtClean="0">
                <a:ln w="11430">
                  <a:solidFill>
                    <a:srgbClr val="006C31"/>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রচনা-</a:t>
            </a:r>
            <a:endParaRPr lang="en-US" sz="3600" b="1" cap="none" spc="0" dirty="0">
              <a:ln w="11430">
                <a:solidFill>
                  <a:srgbClr val="006C31"/>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39" name="Up Arrow 38"/>
          <p:cNvSpPr/>
          <p:nvPr/>
        </p:nvSpPr>
        <p:spPr>
          <a:xfrm rot="13310444">
            <a:off x="2770316" y="4009219"/>
            <a:ext cx="747099" cy="696327"/>
          </a:xfrm>
          <a:prstGeom prst="upArrow">
            <a:avLst/>
          </a:pr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703118" y="4946228"/>
            <a:ext cx="2209800" cy="120032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কবিতা,</a:t>
            </a:r>
            <a:r>
              <a:rPr lang="bn-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উপন্যাস,</a:t>
            </a:r>
            <a:r>
              <a:rPr lang="bn-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নাটকসংগীত </a:t>
            </a: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ইত্যাদি রচনা করেছেন</a:t>
            </a: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41" name="Rounded Rectangle 40"/>
          <p:cNvSpPr/>
          <p:nvPr/>
        </p:nvSpPr>
        <p:spPr>
          <a:xfrm>
            <a:off x="6130636" y="2570153"/>
            <a:ext cx="2244436" cy="1701596"/>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550050" y="2452254"/>
            <a:ext cx="144302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36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কাব্যগ্রন্থ-</a:t>
            </a:r>
            <a:endParaRPr lang="en-US" sz="36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43" name="TextBox 42"/>
          <p:cNvSpPr txBox="1"/>
          <p:nvPr/>
        </p:nvSpPr>
        <p:spPr>
          <a:xfrm>
            <a:off x="6109854" y="2888133"/>
            <a:ext cx="2244436" cy="132343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‘ঝিঙেফুল’ পিলে পটকা</a:t>
            </a: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r>
              <a:rPr lang="bn-IN"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ঘুমজাগানো পাখি,</a:t>
            </a:r>
            <a:r>
              <a:rPr lang="bn-IN"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ঘুমপাড়ানী</a:t>
            </a:r>
          </a:p>
          <a:p>
            <a:pPr algn="ct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মাসিপিসি  </a:t>
            </a:r>
            <a:endParaRPr lang="en-US"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31" name="Rounded Rectangle 30"/>
          <p:cNvSpPr/>
          <p:nvPr/>
        </p:nvSpPr>
        <p:spPr>
          <a:xfrm>
            <a:off x="685800" y="2570153"/>
            <a:ext cx="2244436" cy="1701596"/>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68958" y="2452254"/>
            <a:ext cx="171553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36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ছেলেবেলা-</a:t>
            </a:r>
            <a:endParaRPr lang="en-US" sz="36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33" name="TextBox 32"/>
          <p:cNvSpPr txBox="1"/>
          <p:nvPr/>
        </p:nvSpPr>
        <p:spPr>
          <a:xfrm>
            <a:off x="685800" y="3023721"/>
            <a:ext cx="2244436" cy="132343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লেটোর দলে গান করেছেন</a:t>
            </a: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r>
              <a:rPr lang="bn-IN"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রুটির </a:t>
            </a:r>
            <a:r>
              <a:rPr lang="bn-BD"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দোকানের কারিগর </a:t>
            </a: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হয়েছেন</a:t>
            </a:r>
            <a:endParaRPr lang="en-US"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a:p>
            <a:pPr algn="ct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endParaRPr lang="en-US"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3" name="Up Arrow Callout 2"/>
          <p:cNvSpPr/>
          <p:nvPr/>
        </p:nvSpPr>
        <p:spPr>
          <a:xfrm>
            <a:off x="3407173" y="4788051"/>
            <a:ext cx="2218614" cy="1695667"/>
          </a:xfrm>
          <a:prstGeom prst="upArrowCallou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036988" y="4946228"/>
            <a:ext cx="1083951"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44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মৃত্যু-</a:t>
            </a:r>
            <a:endParaRPr lang="en-US" sz="44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35" name="TextBox 34"/>
          <p:cNvSpPr txBox="1"/>
          <p:nvPr/>
        </p:nvSpPr>
        <p:spPr>
          <a:xfrm>
            <a:off x="3371528" y="5652721"/>
            <a:ext cx="22098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১৯৭৬ খ্রিষ্টাব্দের ২৯শে আগস্ট </a:t>
            </a: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1699502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dissolve">
                                      <p:cBhvr>
                                        <p:cTn id="20" dur="500"/>
                                        <p:tgtEl>
                                          <p:spTgt spid="21"/>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dissolv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1+#ppt_w/2"/>
                                          </p:val>
                                        </p:tav>
                                        <p:tav tm="100000">
                                          <p:val>
                                            <p:strVal val="#ppt_x"/>
                                          </p:val>
                                        </p:tav>
                                      </p:tavLst>
                                    </p:anim>
                                    <p:anim calcmode="lin" valueType="num">
                                      <p:cBhvr additive="base">
                                        <p:cTn id="3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dissolve">
                                      <p:cBhvr>
                                        <p:cTn id="37" dur="500"/>
                                        <p:tgtEl>
                                          <p:spTgt spid="25"/>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dissolve">
                                      <p:cBhvr>
                                        <p:cTn id="40" dur="500"/>
                                        <p:tgtEl>
                                          <p:spTgt spid="24"/>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dissolv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6"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1+#ppt_w/2"/>
                                          </p:val>
                                        </p:tav>
                                        <p:tav tm="100000">
                                          <p:val>
                                            <p:strVal val="#ppt_x"/>
                                          </p:val>
                                        </p:tav>
                                      </p:tavLst>
                                    </p:anim>
                                    <p:anim calcmode="lin" valueType="num">
                                      <p:cBhvr additive="base">
                                        <p:cTn id="4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dissolve">
                                      <p:cBhvr>
                                        <p:cTn id="54" dur="500"/>
                                        <p:tgtEl>
                                          <p:spTgt spid="29"/>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dissolve">
                                      <p:cBhvr>
                                        <p:cTn id="57" dur="500"/>
                                        <p:tgtEl>
                                          <p:spTgt spid="28"/>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dissolve">
                                      <p:cBhvr>
                                        <p:cTn id="60" dur="5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9"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500" fill="hold"/>
                                        <p:tgtEl>
                                          <p:spTgt spid="30"/>
                                        </p:tgtEl>
                                        <p:attrNameLst>
                                          <p:attrName>ppt_x</p:attrName>
                                        </p:attrNameLst>
                                      </p:cBhvr>
                                      <p:tavLst>
                                        <p:tav tm="0">
                                          <p:val>
                                            <p:strVal val="0-#ppt_w/2"/>
                                          </p:val>
                                        </p:tav>
                                        <p:tav tm="100000">
                                          <p:val>
                                            <p:strVal val="#ppt_x"/>
                                          </p:val>
                                        </p:tav>
                                      </p:tavLst>
                                    </p:anim>
                                    <p:anim calcmode="lin" valueType="num">
                                      <p:cBhvr additive="base">
                                        <p:cTn id="66"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dissolve">
                                      <p:cBhvr>
                                        <p:cTn id="71" dur="500"/>
                                        <p:tgtEl>
                                          <p:spTgt spid="39"/>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dissolve">
                                      <p:cBhvr>
                                        <p:cTn id="74" dur="500"/>
                                        <p:tgtEl>
                                          <p:spTgt spid="38"/>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dissolve">
                                      <p:cBhvr>
                                        <p:cTn id="77" dur="500"/>
                                        <p:tgtEl>
                                          <p:spTgt spid="37"/>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12"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additive="base">
                                        <p:cTn id="82" dur="500" fill="hold"/>
                                        <p:tgtEl>
                                          <p:spTgt spid="40"/>
                                        </p:tgtEl>
                                        <p:attrNameLst>
                                          <p:attrName>ppt_x</p:attrName>
                                        </p:attrNameLst>
                                      </p:cBhvr>
                                      <p:tavLst>
                                        <p:tav tm="0">
                                          <p:val>
                                            <p:strVal val="0-#ppt_w/2"/>
                                          </p:val>
                                        </p:tav>
                                        <p:tav tm="100000">
                                          <p:val>
                                            <p:strVal val="#ppt_x"/>
                                          </p:val>
                                        </p:tav>
                                      </p:tavLst>
                                    </p:anim>
                                    <p:anim calcmode="lin" valueType="num">
                                      <p:cBhvr additive="base">
                                        <p:cTn id="8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dissolve">
                                      <p:cBhvr>
                                        <p:cTn id="88" dur="500"/>
                                        <p:tgtEl>
                                          <p:spTgt spid="42"/>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dissolve">
                                      <p:cBhvr>
                                        <p:cTn id="91" dur="500"/>
                                        <p:tgtEl>
                                          <p:spTgt spid="41"/>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3" fill="hold" grpId="0" nodeType="click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1+#ppt_w/2"/>
                                          </p:val>
                                        </p:tav>
                                        <p:tav tm="100000">
                                          <p:val>
                                            <p:strVal val="#ppt_x"/>
                                          </p:val>
                                        </p:tav>
                                      </p:tavLst>
                                    </p:anim>
                                    <p:anim calcmode="lin" valueType="num">
                                      <p:cBhvr additive="base">
                                        <p:cTn id="97"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dissolve">
                                      <p:cBhvr>
                                        <p:cTn id="102" dur="500"/>
                                        <p:tgtEl>
                                          <p:spTgt spid="32"/>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dissolve">
                                      <p:cBhvr>
                                        <p:cTn id="105" dur="500"/>
                                        <p:tgtEl>
                                          <p:spTgt spid="31"/>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ntr" presetSubtype="9" fill="hold" grpId="0" nodeType="click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additive="base">
                                        <p:cTn id="110" dur="500" fill="hold"/>
                                        <p:tgtEl>
                                          <p:spTgt spid="33"/>
                                        </p:tgtEl>
                                        <p:attrNameLst>
                                          <p:attrName>ppt_x</p:attrName>
                                        </p:attrNameLst>
                                      </p:cBhvr>
                                      <p:tavLst>
                                        <p:tav tm="0">
                                          <p:val>
                                            <p:strVal val="0-#ppt_w/2"/>
                                          </p:val>
                                        </p:tav>
                                        <p:tav tm="100000">
                                          <p:val>
                                            <p:strVal val="#ppt_x"/>
                                          </p:val>
                                        </p:tav>
                                      </p:tavLst>
                                    </p:anim>
                                    <p:anim calcmode="lin" valueType="num">
                                      <p:cBhvr additive="base">
                                        <p:cTn id="111"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9" presetClass="entr" presetSubtype="0" fill="hold" grpId="0" nodeType="click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dissolve">
                                      <p:cBhvr>
                                        <p:cTn id="116" dur="500"/>
                                        <p:tgtEl>
                                          <p:spTgt spid="34"/>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3"/>
                                        </p:tgtEl>
                                        <p:attrNameLst>
                                          <p:attrName>style.visibility</p:attrName>
                                        </p:attrNameLst>
                                      </p:cBhvr>
                                      <p:to>
                                        <p:strVal val="visible"/>
                                      </p:to>
                                    </p:set>
                                    <p:animEffect transition="in" filter="dissolve">
                                      <p:cBhvr>
                                        <p:cTn id="119" dur="500"/>
                                        <p:tgtEl>
                                          <p:spTgt spid="3"/>
                                        </p:tgtEl>
                                      </p:cBhvr>
                                    </p:animEffect>
                                  </p:childTnLst>
                                </p:cTn>
                              </p:par>
                            </p:childTnLst>
                          </p:cTn>
                        </p:par>
                      </p:childTnLst>
                    </p:cTn>
                  </p:par>
                  <p:par>
                    <p:cTn id="120" fill="hold">
                      <p:stCondLst>
                        <p:cond delay="indefinite"/>
                      </p:stCondLst>
                      <p:childTnLst>
                        <p:par>
                          <p:cTn id="121" fill="hold">
                            <p:stCondLst>
                              <p:cond delay="0"/>
                            </p:stCondLst>
                            <p:childTnLst>
                              <p:par>
                                <p:cTn id="122" presetID="2" presetClass="entr" presetSubtype="12" fill="hold" grpId="0" nodeType="clickEffect">
                                  <p:stCondLst>
                                    <p:cond delay="0"/>
                                  </p:stCondLst>
                                  <p:childTnLst>
                                    <p:set>
                                      <p:cBhvr>
                                        <p:cTn id="123" dur="1" fill="hold">
                                          <p:stCondLst>
                                            <p:cond delay="0"/>
                                          </p:stCondLst>
                                        </p:cTn>
                                        <p:tgtEl>
                                          <p:spTgt spid="35"/>
                                        </p:tgtEl>
                                        <p:attrNameLst>
                                          <p:attrName>style.visibility</p:attrName>
                                        </p:attrNameLst>
                                      </p:cBhvr>
                                      <p:to>
                                        <p:strVal val="visible"/>
                                      </p:to>
                                    </p:set>
                                    <p:anim calcmode="lin" valueType="num">
                                      <p:cBhvr additive="base">
                                        <p:cTn id="124" dur="500" fill="hold"/>
                                        <p:tgtEl>
                                          <p:spTgt spid="35"/>
                                        </p:tgtEl>
                                        <p:attrNameLst>
                                          <p:attrName>ppt_x</p:attrName>
                                        </p:attrNameLst>
                                      </p:cBhvr>
                                      <p:tavLst>
                                        <p:tav tm="0">
                                          <p:val>
                                            <p:strVal val="0-#ppt_w/2"/>
                                          </p:val>
                                        </p:tav>
                                        <p:tav tm="100000">
                                          <p:val>
                                            <p:strVal val="#ppt_x"/>
                                          </p:val>
                                        </p:tav>
                                      </p:tavLst>
                                    </p:anim>
                                    <p:anim calcmode="lin" valueType="num">
                                      <p:cBhvr additive="base">
                                        <p:cTn id="12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animBg="1"/>
      <p:bldP spid="19" grpId="0" animBg="1"/>
      <p:bldP spid="20" grpId="0"/>
      <p:bldP spid="21" grpId="0" animBg="1"/>
      <p:bldP spid="22" grpId="0"/>
      <p:bldP spid="23" grpId="0" animBg="1"/>
      <p:bldP spid="24" grpId="0"/>
      <p:bldP spid="25" grpId="0" animBg="1"/>
      <p:bldP spid="26" grpId="0"/>
      <p:bldP spid="27" grpId="0" animBg="1"/>
      <p:bldP spid="28" grpId="0"/>
      <p:bldP spid="29" grpId="0" animBg="1"/>
      <p:bldP spid="30" grpId="0"/>
      <p:bldP spid="37" grpId="0" animBg="1"/>
      <p:bldP spid="38" grpId="0"/>
      <p:bldP spid="39" grpId="0" animBg="1"/>
      <p:bldP spid="40" grpId="0"/>
      <p:bldP spid="41" grpId="0" animBg="1"/>
      <p:bldP spid="42" grpId="0"/>
      <p:bldP spid="43" grpId="0"/>
      <p:bldP spid="31" grpId="0" animBg="1"/>
      <p:bldP spid="32" grpId="0"/>
      <p:bldP spid="33" grpId="0"/>
      <p:bldP spid="3" grpId="0" animBg="1"/>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14831" y="407412"/>
            <a:ext cx="2552700" cy="769441"/>
          </a:xfrm>
          <a:prstGeom prst="rect">
            <a:avLst/>
          </a:prstGeom>
          <a:solidFill>
            <a:schemeClr val="accent3">
              <a:lumMod val="20000"/>
              <a:lumOff val="80000"/>
            </a:schemeClr>
          </a:solidFill>
          <a:ln>
            <a:solidFill>
              <a:srgbClr val="00206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একক কাজ</a:t>
            </a:r>
          </a:p>
        </p:txBody>
      </p:sp>
      <p:sp>
        <p:nvSpPr>
          <p:cNvPr id="3" name="TextBox 2"/>
          <p:cNvSpPr txBox="1"/>
          <p:nvPr/>
        </p:nvSpPr>
        <p:spPr>
          <a:xfrm>
            <a:off x="1136073" y="5181600"/>
            <a:ext cx="6934200" cy="1077218"/>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কাজী নজরুল ইসলামের</a:t>
            </a:r>
            <a:r>
              <a:rPr lang="bn-IN"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জন্ম ও মৃত্যুর তারিখ এবং </a:t>
            </a:r>
            <a:r>
              <a:rPr lang="bn-BD"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ছোটদের জন্য লেখা</a:t>
            </a:r>
            <a:r>
              <a:rPr lang="bn-IN"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তিনটি কাব্যগ্রন্থের নাম লেখ।</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3510" y="1371600"/>
            <a:ext cx="5239326" cy="3713016"/>
          </a:xfrm>
          <a:prstGeom prst="ellipse">
            <a:avLst/>
          </a:prstGeom>
          <a:ln>
            <a:noFill/>
          </a:ln>
          <a:effectLst>
            <a:softEdge rad="112500"/>
          </a:effectLst>
        </p:spPr>
      </p:pic>
    </p:spTree>
    <p:extLst>
      <p:ext uri="{BB962C8B-B14F-4D97-AF65-F5344CB8AC3E}">
        <p14:creationId xmlns:p14="http://schemas.microsoft.com/office/powerpoint/2010/main" val="4169063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2790</TotalTime>
  <Words>907</Words>
  <Application>Microsoft Office PowerPoint</Application>
  <PresentationFormat>On-screen Show (4:3)</PresentationFormat>
  <Paragraphs>154</Paragraphs>
  <Slides>28</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MS Reference Specialty</vt:lpstr>
      <vt:lpstr>NikoshBAN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SCE</dc:creator>
  <cp:lastModifiedBy>user</cp:lastModifiedBy>
  <cp:revision>351</cp:revision>
  <dcterms:created xsi:type="dcterms:W3CDTF">2006-08-16T00:00:00Z</dcterms:created>
  <dcterms:modified xsi:type="dcterms:W3CDTF">2019-10-25T23:02:05Z</dcterms:modified>
</cp:coreProperties>
</file>