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sldIdLst>
    <p:sldId id="256" r:id="rId2"/>
    <p:sldId id="259" r:id="rId3"/>
    <p:sldId id="285" r:id="rId4"/>
    <p:sldId id="257" r:id="rId5"/>
    <p:sldId id="258" r:id="rId6"/>
    <p:sldId id="272" r:id="rId7"/>
    <p:sldId id="268" r:id="rId8"/>
    <p:sldId id="262" r:id="rId9"/>
    <p:sldId id="279" r:id="rId10"/>
    <p:sldId id="278" r:id="rId11"/>
    <p:sldId id="265" r:id="rId12"/>
    <p:sldId id="281" r:id="rId13"/>
    <p:sldId id="280" r:id="rId14"/>
    <p:sldId id="282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9" autoAdjust="0"/>
    <p:restoredTop sz="92652" autoAdjust="0"/>
  </p:normalViewPr>
  <p:slideViewPr>
    <p:cSldViewPr>
      <p:cViewPr varScale="1">
        <p:scale>
          <a:sx n="69" d="100"/>
          <a:sy n="69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7C2096-AF48-4AA5-A793-A4CCCD66FA5D}" type="datetimeFigureOut">
              <a:rPr lang="en-US" smtClean="0"/>
              <a:pPr/>
              <a:t>10/26/2019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F8019B-3A71-4CF6-8FE0-95DB9CF8E95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88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F8019B-3A71-4CF6-8FE0-95DB9CF8E957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33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170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84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218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90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12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428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01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321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98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752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89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78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7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ave 4"/>
          <p:cNvSpPr/>
          <p:nvPr/>
        </p:nvSpPr>
        <p:spPr>
          <a:xfrm>
            <a:off x="2133600" y="4876800"/>
            <a:ext cx="4495800" cy="1600200"/>
          </a:xfrm>
          <a:prstGeom prst="wave">
            <a:avLst>
              <a:gd name="adj1" fmla="val 12500"/>
              <a:gd name="adj2" fmla="val -646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7030A0"/>
                </a:solidFill>
              </a:rPr>
              <a:t>To everybody </a:t>
            </a:r>
            <a:endParaRPr lang="en-US" sz="5400" dirty="0">
              <a:solidFill>
                <a:srgbClr val="7030A0"/>
              </a:solidFill>
            </a:endParaRPr>
          </a:p>
        </p:txBody>
      </p:sp>
      <p:pic>
        <p:nvPicPr>
          <p:cNvPr id="4" name="Picture 3" descr="welcome.2.gif_480_480_0_64000_0_1_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762000"/>
            <a:ext cx="777240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ded Corner 2"/>
          <p:cNvSpPr/>
          <p:nvPr/>
        </p:nvSpPr>
        <p:spPr>
          <a:xfrm>
            <a:off x="2209800" y="76200"/>
            <a:ext cx="4419600" cy="167640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FF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u="sng" dirty="0" smtClean="0">
                <a:solidFill>
                  <a:schemeClr val="accent3">
                    <a:lumMod val="50000"/>
                  </a:schemeClr>
                </a:solidFill>
              </a:rPr>
              <a:t>Introduction</a:t>
            </a:r>
            <a:endParaRPr lang="en-US" b="1" i="1" u="sng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057400"/>
            <a:ext cx="5638800" cy="323165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00B0F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solidFill>
                  <a:srgbClr val="7030A0"/>
                </a:solidFill>
              </a:rPr>
              <a:t>Teacher’s Introduction</a:t>
            </a:r>
            <a:endParaRPr lang="en-US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3200" dirty="0" smtClean="0"/>
              <a:t>MD. </a:t>
            </a:r>
            <a:r>
              <a:rPr lang="en-US" sz="3200" dirty="0" err="1" smtClean="0"/>
              <a:t>Shohag</a:t>
            </a:r>
            <a:r>
              <a:rPr lang="en-US" sz="3200" dirty="0" smtClean="0"/>
              <a:t> </a:t>
            </a:r>
            <a:r>
              <a:rPr lang="en-US" sz="3200" dirty="0" err="1" smtClean="0"/>
              <a:t>chowdhury</a:t>
            </a:r>
            <a:endParaRPr lang="en-US" sz="3200" dirty="0" smtClean="0"/>
          </a:p>
          <a:p>
            <a:r>
              <a:rPr lang="en-US" sz="2800" dirty="0" smtClean="0"/>
              <a:t>Assistant teacher </a:t>
            </a:r>
          </a:p>
          <a:p>
            <a:r>
              <a:rPr lang="en-US" sz="2800" dirty="0" err="1" smtClean="0"/>
              <a:t>Daudpur</a:t>
            </a:r>
            <a:r>
              <a:rPr lang="en-US" sz="2800" dirty="0" smtClean="0"/>
              <a:t> </a:t>
            </a:r>
            <a:r>
              <a:rPr lang="en-US" sz="2800" dirty="0" smtClean="0"/>
              <a:t>govt. primary school. </a:t>
            </a:r>
          </a:p>
          <a:p>
            <a:r>
              <a:rPr lang="en-US" sz="2800" dirty="0" err="1" smtClean="0"/>
              <a:t>Nobabgonj</a:t>
            </a:r>
            <a:r>
              <a:rPr lang="en-US" sz="2800" dirty="0" smtClean="0"/>
              <a:t>, </a:t>
            </a:r>
            <a:r>
              <a:rPr lang="en-US" sz="2800" dirty="0" err="1" smtClean="0"/>
              <a:t>Dinajpur</a:t>
            </a:r>
            <a:r>
              <a:rPr lang="en-US" sz="2800" dirty="0" smtClean="0"/>
              <a:t>.  </a:t>
            </a:r>
            <a:endParaRPr lang="en-US" sz="2800" dirty="0" smtClean="0"/>
          </a:p>
          <a:p>
            <a:endParaRPr lang="en-US" sz="2800" dirty="0"/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2152233"/>
            <a:ext cx="2971800" cy="280076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solidFill>
                  <a:srgbClr val="7030A0"/>
                </a:solidFill>
              </a:rPr>
              <a:t>Lesson’s Introduction</a:t>
            </a:r>
          </a:p>
          <a:p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Class: Two</a:t>
            </a:r>
          </a:p>
          <a:p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Subject: English</a:t>
            </a:r>
          </a:p>
          <a:p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Unit: 6 (</a:t>
            </a:r>
            <a:r>
              <a:rPr lang="en-US" sz="2800" dirty="0" err="1" smtClean="0">
                <a:solidFill>
                  <a:schemeClr val="accent5">
                    <a:lumMod val="75000"/>
                  </a:schemeClr>
                </a:solidFill>
              </a:rPr>
              <a:t>colours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) </a:t>
            </a:r>
          </a:p>
          <a:p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Lesson: 4_6 </a:t>
            </a:r>
            <a:endParaRPr lang="en-US" sz="2800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091" y="2173015"/>
            <a:ext cx="1399309" cy="14806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mblr_mdtd0uJtp51qzvmyzo1_r1_5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219200"/>
            <a:ext cx="7467600" cy="4191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76400" y="76200"/>
            <a:ext cx="5943600" cy="9144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What is this?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743200" y="5562600"/>
            <a:ext cx="2819400" cy="9144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Rainbow 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638300" y="685800"/>
            <a:ext cx="5943600" cy="19812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u="sng" dirty="0" smtClean="0">
                <a:solidFill>
                  <a:srgbClr val="7030A0"/>
                </a:solidFill>
              </a:rPr>
              <a:t>Today’s Lesson:</a:t>
            </a:r>
            <a:endParaRPr lang="en-US" b="1" i="1" u="sng" dirty="0" smtClean="0">
              <a:solidFill>
                <a:srgbClr val="7030A0"/>
              </a:solidFill>
            </a:endParaRPr>
          </a:p>
        </p:txBody>
      </p:sp>
      <p:sp>
        <p:nvSpPr>
          <p:cNvPr id="8" name="Bevel 7"/>
          <p:cNvSpPr/>
          <p:nvPr/>
        </p:nvSpPr>
        <p:spPr>
          <a:xfrm>
            <a:off x="2438400" y="3581400"/>
            <a:ext cx="4343400" cy="17526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Colours</a:t>
            </a:r>
            <a:endParaRPr lang="en-US" sz="5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0"/>
            <a:ext cx="8686800" cy="2062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B0F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endParaRPr lang="en-US" sz="3200" dirty="0" smtClean="0"/>
          </a:p>
          <a:p>
            <a:r>
              <a:rPr lang="en-US" sz="3200" dirty="0" smtClean="0">
                <a:solidFill>
                  <a:srgbClr val="FF0000"/>
                </a:solidFill>
              </a:rPr>
              <a:t>At the end of the lesson students will be able to-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 Identify different </a:t>
            </a:r>
            <a:r>
              <a:rPr lang="en-US" sz="3200" dirty="0" err="1" smtClean="0"/>
              <a:t>colours</a:t>
            </a:r>
            <a:r>
              <a:rPr lang="en-US" sz="3200" dirty="0" smtClean="0">
                <a:solidFill>
                  <a:srgbClr val="00B0F0"/>
                </a:solidFill>
                <a:latin typeface="+mj-lt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Recite the rhyme with correct pronunciation.</a:t>
            </a:r>
          </a:p>
        </p:txBody>
      </p:sp>
      <p:sp>
        <p:nvSpPr>
          <p:cNvPr id="4" name="Flowchart: Decision 3"/>
          <p:cNvSpPr/>
          <p:nvPr/>
        </p:nvSpPr>
        <p:spPr>
          <a:xfrm>
            <a:off x="457200" y="685800"/>
            <a:ext cx="8077200" cy="1828800"/>
          </a:xfrm>
          <a:prstGeom prst="flowChartDecisio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C00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</a:t>
            </a:r>
            <a:r>
              <a:rPr lang="en-US" sz="3600" b="1" i="1" u="sng" dirty="0" smtClean="0"/>
              <a:t>:</a:t>
            </a:r>
            <a:endParaRPr lang="en-US" sz="1600" b="1" i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447800" y="2895600"/>
            <a:ext cx="6629400" cy="2190929"/>
            <a:chOff x="2057400" y="2362200"/>
            <a:chExt cx="6629400" cy="2190929"/>
          </a:xfrm>
        </p:grpSpPr>
        <p:sp>
          <p:nvSpPr>
            <p:cNvPr id="4" name="Rectangle 3"/>
            <p:cNvSpPr/>
            <p:nvPr/>
          </p:nvSpPr>
          <p:spPr>
            <a:xfrm>
              <a:off x="2514600" y="3352800"/>
              <a:ext cx="6172200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7200" b="1" cap="none" spc="0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79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effectLst/>
                </a:rPr>
                <a:t>W.C.W</a:t>
              </a:r>
              <a:endParaRPr lang="en-US" sz="72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2057400" y="2362200"/>
              <a:ext cx="5105400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7200" b="1" cap="all" spc="0" dirty="0" smtClean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</a:rPr>
                <a:t>W.C.W</a:t>
              </a:r>
              <a:endParaRPr lang="en-US" sz="72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endParaRPr>
            </a:p>
          </p:txBody>
        </p:sp>
      </p:grpSp>
      <p:sp>
        <p:nvSpPr>
          <p:cNvPr id="3" name="Horizontal Scroll 2"/>
          <p:cNvSpPr/>
          <p:nvPr/>
        </p:nvSpPr>
        <p:spPr>
          <a:xfrm>
            <a:off x="761999" y="152400"/>
            <a:ext cx="4584333" cy="198120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Presentation 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ight Arrow 20"/>
          <p:cNvSpPr/>
          <p:nvPr/>
        </p:nvSpPr>
        <p:spPr>
          <a:xfrm flipV="1">
            <a:off x="4038600" y="2743200"/>
            <a:ext cx="2209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3962400" y="5334000"/>
            <a:ext cx="2133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3962400" y="6324600"/>
            <a:ext cx="2133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066800" y="0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u="sng" smtClean="0">
                <a:solidFill>
                  <a:schemeClr val="tx2"/>
                </a:solidFill>
              </a:rPr>
              <a:t>Look, listen </a:t>
            </a:r>
            <a:r>
              <a:rPr lang="en-US" sz="4800" u="sng" dirty="0" smtClean="0">
                <a:solidFill>
                  <a:schemeClr val="tx2"/>
                </a:solidFill>
              </a:rPr>
              <a:t>and say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4114800" y="3581400"/>
            <a:ext cx="2133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 flipV="1">
            <a:off x="4114800" y="4495800"/>
            <a:ext cx="1981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 descr="FF00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838200"/>
            <a:ext cx="3048000" cy="762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7" name="Picture 36" descr="download (16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3352800"/>
            <a:ext cx="3048000" cy="7191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8" name="Picture 37" descr="download (17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4191000"/>
            <a:ext cx="2981325" cy="762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9" name="Picture 38" descr="download (2)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" y="5105400"/>
            <a:ext cx="2971800" cy="685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0" name="Picture 39" descr="download (3)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801" y="5943600"/>
            <a:ext cx="2971800" cy="7667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" name="Picture 40" descr="images (3)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800" y="2514600"/>
            <a:ext cx="3124200" cy="762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2" name="Picture 41" descr="download (4)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800" y="1676400"/>
            <a:ext cx="3048000" cy="762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4" name="Right Arrow 43"/>
          <p:cNvSpPr/>
          <p:nvPr/>
        </p:nvSpPr>
        <p:spPr>
          <a:xfrm flipV="1">
            <a:off x="4038600" y="1905000"/>
            <a:ext cx="2133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/>
          <p:cNvSpPr/>
          <p:nvPr/>
        </p:nvSpPr>
        <p:spPr>
          <a:xfrm flipV="1">
            <a:off x="4038600" y="1143000"/>
            <a:ext cx="2286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6477000" y="830759"/>
            <a:ext cx="13277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endParaRPr lang="en-GB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400800" y="2277070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4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ellow</a:t>
            </a:r>
            <a:endParaRPr lang="en-GB" sz="4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53200" y="3115270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4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reen</a:t>
            </a:r>
            <a:endParaRPr lang="en-GB" sz="4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29400" y="4105870"/>
            <a:ext cx="175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lue</a:t>
            </a:r>
            <a:endParaRPr lang="en-GB" sz="4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553200" y="4876800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4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ndigo</a:t>
            </a:r>
            <a:endParaRPr lang="en-GB" sz="4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477000" y="1524000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GB" sz="4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range</a:t>
            </a:r>
            <a:endParaRPr lang="en-GB" sz="44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29400" y="6019800"/>
            <a:ext cx="2362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GB" sz="4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iolet</a:t>
            </a:r>
            <a:endParaRPr lang="en-GB" sz="4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L4-6A_U16C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02917" y="-70543"/>
            <a:ext cx="560363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70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decel="100000"/>
                                        <p:tgtEl>
                                          <p:spTgt spid="4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7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770" decel="100000"/>
                                        <p:tgtEl>
                                          <p:spTgt spid="3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5" dur="77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6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1" dur="3576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21" grpId="0" animBg="1"/>
      <p:bldP spid="22" grpId="0" animBg="1"/>
      <p:bldP spid="23" grpId="0" animBg="1"/>
      <p:bldP spid="34" grpId="0"/>
      <p:bldP spid="27" grpId="0" animBg="1"/>
      <p:bldP spid="28" grpId="0" animBg="1"/>
      <p:bldP spid="44" grpId="0" animBg="1"/>
      <p:bldP spid="45" grpId="0" animBg="1"/>
      <p:bldP spid="48" grpId="0"/>
      <p:bldP spid="53" grpId="0"/>
      <p:bldP spid="54" grpId="0"/>
      <p:bldP spid="56" grpId="0"/>
      <p:bldP spid="57" grpId="0"/>
      <p:bldP spid="58" grpId="0"/>
      <p:bldP spid="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s (43).jpg"/>
          <p:cNvPicPr>
            <a:picLocks noChangeAspect="1"/>
          </p:cNvPicPr>
          <p:nvPr/>
        </p:nvPicPr>
        <p:blipFill>
          <a:blip r:embed="rId2"/>
          <a:srcRect l="6178" r="7336"/>
          <a:stretch>
            <a:fillRect/>
          </a:stretch>
        </p:blipFill>
        <p:spPr>
          <a:xfrm>
            <a:off x="381000" y="990600"/>
            <a:ext cx="2133600" cy="1847850"/>
          </a:xfrm>
          <a:prstGeom prst="rect">
            <a:avLst/>
          </a:prstGeom>
        </p:spPr>
      </p:pic>
      <p:pic>
        <p:nvPicPr>
          <p:cNvPr id="8" name="Picture 7" descr="images (68).jpg"/>
          <p:cNvPicPr>
            <a:picLocks noChangeAspect="1"/>
          </p:cNvPicPr>
          <p:nvPr/>
        </p:nvPicPr>
        <p:blipFill>
          <a:blip r:embed="rId3"/>
          <a:srcRect l="6178" t="4124" r="4247"/>
          <a:stretch>
            <a:fillRect/>
          </a:stretch>
        </p:blipFill>
        <p:spPr>
          <a:xfrm>
            <a:off x="3429000" y="1047750"/>
            <a:ext cx="2209800" cy="1771650"/>
          </a:xfrm>
          <a:prstGeom prst="rect">
            <a:avLst/>
          </a:prstGeom>
        </p:spPr>
      </p:pic>
      <p:pic>
        <p:nvPicPr>
          <p:cNvPr id="9" name="Picture 8" descr="images (48).jpg"/>
          <p:cNvPicPr>
            <a:picLocks noChangeAspect="1"/>
          </p:cNvPicPr>
          <p:nvPr/>
        </p:nvPicPr>
        <p:blipFill>
          <a:blip r:embed="rId4"/>
          <a:srcRect l="17778" t="10345" r="14667" b="17242"/>
          <a:stretch>
            <a:fillRect/>
          </a:stretch>
        </p:blipFill>
        <p:spPr>
          <a:xfrm>
            <a:off x="6553200" y="1016409"/>
            <a:ext cx="2057400" cy="1828800"/>
          </a:xfrm>
          <a:prstGeom prst="rect">
            <a:avLst/>
          </a:prstGeom>
        </p:spPr>
      </p:pic>
      <p:pic>
        <p:nvPicPr>
          <p:cNvPr id="10" name="Picture 9" descr="images (54).jpg"/>
          <p:cNvPicPr>
            <a:picLocks noChangeAspect="1"/>
          </p:cNvPicPr>
          <p:nvPr/>
        </p:nvPicPr>
        <p:blipFill>
          <a:blip r:embed="rId5"/>
          <a:srcRect l="17392" t="13115" r="15942" b="8197"/>
          <a:stretch>
            <a:fillRect/>
          </a:stretch>
        </p:blipFill>
        <p:spPr>
          <a:xfrm>
            <a:off x="76200" y="4114801"/>
            <a:ext cx="1981200" cy="1752599"/>
          </a:xfrm>
          <a:prstGeom prst="rect">
            <a:avLst/>
          </a:prstGeom>
        </p:spPr>
      </p:pic>
      <p:pic>
        <p:nvPicPr>
          <p:cNvPr id="11" name="Picture 10" descr="images (57).jpg"/>
          <p:cNvPicPr>
            <a:picLocks noChangeAspect="1"/>
          </p:cNvPicPr>
          <p:nvPr/>
        </p:nvPicPr>
        <p:blipFill>
          <a:blip r:embed="rId6"/>
          <a:srcRect l="14493" t="8791" r="15942" b="16484"/>
          <a:stretch>
            <a:fillRect/>
          </a:stretch>
        </p:blipFill>
        <p:spPr>
          <a:xfrm>
            <a:off x="2167989" y="4083926"/>
            <a:ext cx="2293487" cy="1859674"/>
          </a:xfrm>
          <a:prstGeom prst="rect">
            <a:avLst/>
          </a:prstGeom>
        </p:spPr>
      </p:pic>
      <p:pic>
        <p:nvPicPr>
          <p:cNvPr id="12" name="Picture 11" descr="images (59).jpg"/>
          <p:cNvPicPr>
            <a:picLocks noChangeAspect="1"/>
          </p:cNvPicPr>
          <p:nvPr/>
        </p:nvPicPr>
        <p:blipFill>
          <a:blip r:embed="rId7"/>
          <a:srcRect l="12356" t="4124" r="13514" b="5155"/>
          <a:stretch>
            <a:fillRect/>
          </a:stretch>
        </p:blipFill>
        <p:spPr>
          <a:xfrm>
            <a:off x="4630882" y="4038600"/>
            <a:ext cx="2150918" cy="1752600"/>
          </a:xfrm>
          <a:prstGeom prst="rect">
            <a:avLst/>
          </a:prstGeom>
        </p:spPr>
      </p:pic>
      <p:pic>
        <p:nvPicPr>
          <p:cNvPr id="13" name="Picture 12" descr="images (63).jpg"/>
          <p:cNvPicPr>
            <a:picLocks noChangeAspect="1"/>
          </p:cNvPicPr>
          <p:nvPr/>
        </p:nvPicPr>
        <p:blipFill>
          <a:blip r:embed="rId8"/>
          <a:srcRect l="6178" t="17526" r="27854" b="27611"/>
          <a:stretch>
            <a:fillRect/>
          </a:stretch>
        </p:blipFill>
        <p:spPr>
          <a:xfrm>
            <a:off x="6934200" y="4114800"/>
            <a:ext cx="1981200" cy="16002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28600" y="68759"/>
            <a:ext cx="3733800" cy="7694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Group Work</a:t>
            </a:r>
            <a:endParaRPr lang="en-US" sz="4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Flowchart: Terminator 16"/>
          <p:cNvSpPr/>
          <p:nvPr/>
        </p:nvSpPr>
        <p:spPr>
          <a:xfrm rot="10800000" flipV="1">
            <a:off x="3657600" y="2895600"/>
            <a:ext cx="2133600" cy="838200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Orange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2362200" y="6019800"/>
            <a:ext cx="2057400" cy="838200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542 w 21600"/>
              <a:gd name="connsiteY2" fmla="*/ 8827 h 21600"/>
              <a:gd name="connsiteX3" fmla="*/ 21542 w 21600"/>
              <a:gd name="connsiteY3" fmla="*/ 12772 h 21600"/>
              <a:gd name="connsiteX4" fmla="*/ 18125 w 21600"/>
              <a:gd name="connsiteY4" fmla="*/ 21599 h 21600"/>
              <a:gd name="connsiteX5" fmla="*/ 3475 w 21600"/>
              <a:gd name="connsiteY5" fmla="*/ 21600 h 21600"/>
              <a:gd name="connsiteX6" fmla="*/ 58 w 21600"/>
              <a:gd name="connsiteY6" fmla="*/ 12773 h 21600"/>
              <a:gd name="connsiteX7" fmla="*/ 58 w 21600"/>
              <a:gd name="connsiteY7" fmla="*/ 8828 h 21600"/>
              <a:gd name="connsiteX8" fmla="*/ 3475 w 21600"/>
              <a:gd name="connsiteY8" fmla="*/ 1 h 21600"/>
              <a:gd name="connsiteX9" fmla="*/ 3475 w 21600"/>
              <a:gd name="connsiteY9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00" h="21600">
                <a:moveTo>
                  <a:pt x="3475" y="0"/>
                </a:moveTo>
                <a:lnTo>
                  <a:pt x="18125" y="0"/>
                </a:lnTo>
                <a:cubicBezTo>
                  <a:pt x="19799" y="0"/>
                  <a:pt x="21236" y="3711"/>
                  <a:pt x="21542" y="8827"/>
                </a:cubicBezTo>
                <a:cubicBezTo>
                  <a:pt x="21620" y="10131"/>
                  <a:pt x="21620" y="11468"/>
                  <a:pt x="21542" y="12772"/>
                </a:cubicBezTo>
                <a:cubicBezTo>
                  <a:pt x="21236" y="17888"/>
                  <a:pt x="19800" y="21599"/>
                  <a:pt x="18125" y="21599"/>
                </a:cubicBezTo>
                <a:lnTo>
                  <a:pt x="3475" y="21600"/>
                </a:lnTo>
                <a:cubicBezTo>
                  <a:pt x="1801" y="21600"/>
                  <a:pt x="364" y="17889"/>
                  <a:pt x="58" y="12773"/>
                </a:cubicBezTo>
                <a:cubicBezTo>
                  <a:pt x="-20" y="11469"/>
                  <a:pt x="-20" y="10132"/>
                  <a:pt x="58" y="8828"/>
                </a:cubicBezTo>
                <a:cubicBezTo>
                  <a:pt x="364" y="3712"/>
                  <a:pt x="1800" y="1"/>
                  <a:pt x="3475" y="1"/>
                </a:cubicBezTo>
                <a:lnTo>
                  <a:pt x="3475" y="0"/>
                </a:lnTo>
                <a:close/>
              </a:path>
            </a:pathLst>
          </a:cu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Blue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" name="Flowchart: Terminator 18"/>
          <p:cNvSpPr/>
          <p:nvPr/>
        </p:nvSpPr>
        <p:spPr>
          <a:xfrm>
            <a:off x="4953000" y="5943600"/>
            <a:ext cx="1828800" cy="8382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Indigo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2" name="Flowchart: Terminator 21"/>
          <p:cNvSpPr/>
          <p:nvPr/>
        </p:nvSpPr>
        <p:spPr>
          <a:xfrm rot="10800000" flipV="1">
            <a:off x="6629400" y="2971800"/>
            <a:ext cx="2133600" cy="838200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Yellow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4" name="Flowchart: Terminator 23"/>
          <p:cNvSpPr/>
          <p:nvPr/>
        </p:nvSpPr>
        <p:spPr>
          <a:xfrm rot="10800000" flipV="1">
            <a:off x="76200" y="6019800"/>
            <a:ext cx="2133600" cy="838200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Green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Flowchart: Terminator 22"/>
          <p:cNvSpPr/>
          <p:nvPr/>
        </p:nvSpPr>
        <p:spPr>
          <a:xfrm rot="10800000" flipV="1">
            <a:off x="7040716" y="5992992"/>
            <a:ext cx="2027084" cy="815616"/>
          </a:xfrm>
          <a:prstGeom prst="flowChartTerminator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</a:rPr>
              <a:t>Violet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1" name="Flowchart: Terminator 20"/>
          <p:cNvSpPr/>
          <p:nvPr/>
        </p:nvSpPr>
        <p:spPr>
          <a:xfrm rot="10800000" flipV="1">
            <a:off x="204889" y="2971799"/>
            <a:ext cx="2133600" cy="838200"/>
          </a:xfrm>
          <a:prstGeom prst="flowChartTermina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Red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3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457200"/>
            <a:ext cx="66294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W.C.W</a:t>
            </a:r>
            <a:endParaRPr lang="en-US" sz="72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" name="Picture 2" descr="z5oqPL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600200"/>
            <a:ext cx="5334000" cy="348342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838200"/>
            <a:ext cx="472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Rainbow, </a:t>
            </a:r>
            <a:r>
              <a:rPr lang="en-GB" sz="4400" dirty="0"/>
              <a:t>r</a:t>
            </a:r>
            <a:r>
              <a:rPr lang="en-GB" sz="4400" dirty="0" smtClean="0"/>
              <a:t>ainbow,</a:t>
            </a:r>
            <a:endParaRPr lang="en-GB" sz="4400" dirty="0"/>
          </a:p>
        </p:txBody>
      </p:sp>
      <p:pic>
        <p:nvPicPr>
          <p:cNvPr id="4" name="Picture 3" descr="download (1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228600"/>
            <a:ext cx="2847975" cy="1905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2140803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I see you!</a:t>
            </a:r>
            <a:endParaRPr lang="en-GB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3886200"/>
            <a:ext cx="7467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Red</a:t>
            </a:r>
            <a:r>
              <a:rPr lang="en-GB" sz="5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GB" sz="5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orange</a:t>
            </a:r>
            <a:r>
              <a:rPr lang="en-GB" sz="5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en-GB" sz="5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Yellow</a:t>
            </a:r>
            <a:r>
              <a:rPr lang="en-GB" sz="5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5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green</a:t>
            </a:r>
            <a:r>
              <a:rPr lang="en-GB" sz="5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GB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blue</a:t>
            </a:r>
            <a:r>
              <a:rPr lang="en-GB" sz="5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en-GB" sz="5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Indigo</a:t>
            </a:r>
            <a:r>
              <a:rPr lang="en-GB" sz="5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GB" sz="5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violet</a:t>
            </a:r>
            <a:r>
              <a:rPr lang="en-GB" sz="5400" dirty="0" smtClean="0">
                <a:latin typeface="Times New Roman" pitchFamily="18" charset="0"/>
                <a:cs typeface="Times New Roman" pitchFamily="18" charset="0"/>
              </a:rPr>
              <a:t>, too!</a:t>
            </a:r>
            <a:endParaRPr lang="en-GB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Horizontal Scroll 8"/>
          <p:cNvSpPr/>
          <p:nvPr/>
        </p:nvSpPr>
        <p:spPr>
          <a:xfrm>
            <a:off x="2924175" y="0"/>
            <a:ext cx="6219825" cy="9144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dirty="0" smtClean="0"/>
              <a:t>Listen </a:t>
            </a:r>
            <a:r>
              <a:rPr lang="bn-BD" sz="3600" dirty="0" smtClean="0"/>
              <a:t>this audio </a:t>
            </a:r>
            <a:r>
              <a:rPr lang="en-GB" sz="3600" dirty="0" smtClean="0"/>
              <a:t>and r</a:t>
            </a:r>
            <a:r>
              <a:rPr lang="bn-BD" sz="3600" dirty="0" smtClean="0"/>
              <a:t>epeat. </a:t>
            </a:r>
            <a:endParaRPr lang="en-GB" sz="3600" dirty="0"/>
          </a:p>
        </p:txBody>
      </p:sp>
      <p:pic>
        <p:nvPicPr>
          <p:cNvPr id="8" name="Picture 7" descr="images (72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801" y="1600200"/>
            <a:ext cx="4038599" cy="2209800"/>
          </a:xfrm>
          <a:prstGeom prst="rect">
            <a:avLst/>
          </a:prstGeom>
        </p:spPr>
      </p:pic>
      <p:pic>
        <p:nvPicPr>
          <p:cNvPr id="3" name="L4-6B_U16C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09800" y="2819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28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98485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5" grpId="0"/>
      <p:bldP spid="6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 rot="10800000" flipV="1">
            <a:off x="1447800" y="1"/>
            <a:ext cx="5791200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Pair work</a:t>
            </a:r>
          </a:p>
          <a:p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Read this lines and </a:t>
            </a:r>
            <a:r>
              <a:rPr lang="bn-BD" sz="3200" b="1" dirty="0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select the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colours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lgerian" panose="04020705040A02060702" pitchFamily="82" charset="0"/>
              </a:rPr>
              <a:t>.</a:t>
            </a:r>
          </a:p>
        </p:txBody>
      </p:sp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359637"/>
              </p:ext>
            </p:extLst>
          </p:nvPr>
        </p:nvGraphicFramePr>
        <p:xfrm>
          <a:off x="1219200" y="1828800"/>
          <a:ext cx="6248400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8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524000">
                <a:tc>
                  <a:txBody>
                    <a:bodyPr/>
                    <a:lstStyle/>
                    <a:p>
                      <a:pPr algn="l"/>
                      <a:r>
                        <a:rPr lang="en-GB" sz="4000" dirty="0" smtClean="0"/>
                        <a:t> Rainbow, rainbow,</a:t>
                      </a:r>
                    </a:p>
                    <a:p>
                      <a:pPr algn="l"/>
                      <a:r>
                        <a:rPr lang="en-GB" sz="4000" dirty="0" smtClean="0"/>
                        <a:t>        I see you!</a:t>
                      </a:r>
                    </a:p>
                    <a:p>
                      <a:endParaRPr lang="en-GB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1219200" y="3581400"/>
          <a:ext cx="6248400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8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140312"/>
              </p:ext>
            </p:extLst>
          </p:nvPr>
        </p:nvGraphicFramePr>
        <p:xfrm>
          <a:off x="1143000" y="4648200"/>
          <a:ext cx="64770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/>
        </p:nvGraphicFramePr>
        <p:xfrm>
          <a:off x="1219200" y="5562600"/>
          <a:ext cx="64008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1219200" y="3581400"/>
            <a:ext cx="5410200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Red and orange</a:t>
            </a:r>
            <a:endParaRPr lang="en-GB" sz="4400" dirty="0"/>
          </a:p>
        </p:txBody>
      </p:sp>
      <p:sp>
        <p:nvSpPr>
          <p:cNvPr id="55" name="TextBox 54"/>
          <p:cNvSpPr txBox="1"/>
          <p:nvPr/>
        </p:nvSpPr>
        <p:spPr>
          <a:xfrm>
            <a:off x="2362200" y="4687669"/>
            <a:ext cx="464820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Yellow, green </a:t>
            </a:r>
            <a:r>
              <a:rPr lang="en-GB" dirty="0" smtClean="0"/>
              <a:t>and</a:t>
            </a:r>
          </a:p>
          <a:p>
            <a:r>
              <a:rPr lang="en-GB" dirty="0" err="1" smtClean="0"/>
              <a:t>ue</a:t>
            </a:r>
            <a:endParaRPr lang="en-GB" dirty="0"/>
          </a:p>
        </p:txBody>
      </p:sp>
      <p:sp>
        <p:nvSpPr>
          <p:cNvPr id="56" name="TextBox 55"/>
          <p:cNvSpPr txBox="1"/>
          <p:nvPr/>
        </p:nvSpPr>
        <p:spPr>
          <a:xfrm>
            <a:off x="1219200" y="5631359"/>
            <a:ext cx="5943600" cy="769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Indigo and violet, too!</a:t>
            </a:r>
            <a:endParaRPr lang="en-GB" sz="44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650884"/>
              </p:ext>
            </p:extLst>
          </p:nvPr>
        </p:nvGraphicFramePr>
        <p:xfrm>
          <a:off x="1143000" y="4648200"/>
          <a:ext cx="53340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r>
                        <a:rPr lang="en-GB" sz="3600" dirty="0" smtClean="0">
                          <a:solidFill>
                            <a:schemeClr val="tx1"/>
                          </a:solidFill>
                        </a:rPr>
                        <a:t>Yellow, green and blue</a:t>
                      </a:r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4" grpId="0" animBg="1"/>
      <p:bldP spid="55" grpId="0" animBg="1"/>
      <p:bldP spid="5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40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07" y="1583134"/>
            <a:ext cx="6620022" cy="5181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315200" y="38862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Red</a:t>
            </a:r>
            <a:endParaRPr lang="en-GB" sz="4000" dirty="0"/>
          </a:p>
        </p:txBody>
      </p:sp>
      <p:sp>
        <p:nvSpPr>
          <p:cNvPr id="27" name="TextBox 26"/>
          <p:cNvSpPr txBox="1"/>
          <p:nvPr/>
        </p:nvSpPr>
        <p:spPr>
          <a:xfrm>
            <a:off x="7315200" y="5007114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FFC000"/>
                </a:solidFill>
              </a:rPr>
              <a:t>Orange</a:t>
            </a:r>
            <a:endParaRPr lang="en-GB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7315200" y="4473714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FF00"/>
                </a:solidFill>
              </a:rPr>
              <a:t>Yellow</a:t>
            </a:r>
            <a:endParaRPr lang="en-GB" sz="4000" dirty="0"/>
          </a:p>
        </p:txBody>
      </p:sp>
      <p:sp>
        <p:nvSpPr>
          <p:cNvPr id="29" name="TextBox 28"/>
          <p:cNvSpPr txBox="1"/>
          <p:nvPr/>
        </p:nvSpPr>
        <p:spPr>
          <a:xfrm>
            <a:off x="7239000" y="335280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B050"/>
                </a:solidFill>
              </a:rPr>
              <a:t>Green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39000" y="152400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B0F0"/>
                </a:solidFill>
              </a:rPr>
              <a:t>Indigo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0" y="198120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70C0"/>
                </a:solidFill>
              </a:rPr>
              <a:t>Blue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62800" y="266700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Violet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9600" y="99060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</a:t>
            </a:r>
            <a:r>
              <a:rPr lang="en-GB" sz="4000" dirty="0" smtClean="0"/>
              <a:t>There are 7 colours in rainbow.</a:t>
            </a:r>
            <a:endParaRPr lang="en-GB" sz="4000" dirty="0"/>
          </a:p>
        </p:txBody>
      </p:sp>
      <p:sp>
        <p:nvSpPr>
          <p:cNvPr id="35" name="TextBox 34"/>
          <p:cNvSpPr txBox="1"/>
          <p:nvPr/>
        </p:nvSpPr>
        <p:spPr>
          <a:xfrm>
            <a:off x="457200" y="381000"/>
            <a:ext cx="746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How many colours are there in the rainbow</a:t>
            </a:r>
            <a:endParaRPr lang="en-GB" sz="2800" dirty="0"/>
          </a:p>
        </p:txBody>
      </p:sp>
      <p:sp>
        <p:nvSpPr>
          <p:cNvPr id="39" name="5-Point Star 38"/>
          <p:cNvSpPr/>
          <p:nvPr/>
        </p:nvSpPr>
        <p:spPr>
          <a:xfrm>
            <a:off x="2895600" y="5715000"/>
            <a:ext cx="651218" cy="6858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5-Point Star 3"/>
          <p:cNvSpPr/>
          <p:nvPr/>
        </p:nvSpPr>
        <p:spPr>
          <a:xfrm>
            <a:off x="2895600" y="4876800"/>
            <a:ext cx="644182" cy="6096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2895600" y="4060686"/>
            <a:ext cx="592309" cy="6096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2971800" y="3200400"/>
            <a:ext cx="685800" cy="609600"/>
          </a:xfrm>
          <a:prstGeom prst="star5">
            <a:avLst>
              <a:gd name="adj" fmla="val 16837"/>
              <a:gd name="hf" fmla="val 105146"/>
              <a:gd name="vf" fmla="val 11055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/>
          <p:cNvSpPr/>
          <p:nvPr/>
        </p:nvSpPr>
        <p:spPr>
          <a:xfrm>
            <a:off x="3124200" y="1402080"/>
            <a:ext cx="685800" cy="609600"/>
          </a:xfrm>
          <a:prstGeom prst="star5">
            <a:avLst>
              <a:gd name="adj" fmla="val 16837"/>
              <a:gd name="hf" fmla="val 105146"/>
              <a:gd name="vf" fmla="val 11055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/>
          <p:cNvSpPr/>
          <p:nvPr/>
        </p:nvSpPr>
        <p:spPr>
          <a:xfrm>
            <a:off x="3124200" y="1996440"/>
            <a:ext cx="685800" cy="609600"/>
          </a:xfrm>
          <a:prstGeom prst="star5">
            <a:avLst>
              <a:gd name="adj" fmla="val 16837"/>
              <a:gd name="hf" fmla="val 105146"/>
              <a:gd name="vf" fmla="val 11055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/>
          <p:cNvSpPr/>
          <p:nvPr/>
        </p:nvSpPr>
        <p:spPr>
          <a:xfrm>
            <a:off x="3048000" y="2563743"/>
            <a:ext cx="685800" cy="609600"/>
          </a:xfrm>
          <a:prstGeom prst="star5">
            <a:avLst>
              <a:gd name="adj" fmla="val 16837"/>
              <a:gd name="hf" fmla="val 105146"/>
              <a:gd name="vf" fmla="val 110557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9" grpId="0" animBg="1"/>
      <p:bldP spid="4" grpId="0" animBg="1"/>
      <p:bldP spid="5" grpId="0" animBg="1"/>
      <p:bldP spid="6" grpId="0" animBg="1"/>
      <p:bldP spid="22" grpId="0" animBg="1"/>
      <p:bldP spid="34" grpId="0" animBg="1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2362200" y="914400"/>
            <a:ext cx="3810000" cy="914400"/>
          </a:xfrm>
          <a:prstGeom prst="wav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590800" y="914400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assessment</a:t>
            </a:r>
            <a:endParaRPr lang="en-GB" sz="4800" dirty="0"/>
          </a:p>
        </p:txBody>
      </p:sp>
      <p:sp>
        <p:nvSpPr>
          <p:cNvPr id="4" name="Flowchart: Terminator 3"/>
          <p:cNvSpPr/>
          <p:nvPr/>
        </p:nvSpPr>
        <p:spPr>
          <a:xfrm>
            <a:off x="1219200" y="2064841"/>
            <a:ext cx="7239000" cy="1135559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the rainbow </a:t>
            </a:r>
            <a:r>
              <a:rPr lang="en-GB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rhyme. </a:t>
            </a:r>
            <a:endParaRPr lang="en-GB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GB" dirty="0"/>
          </a:p>
        </p:txBody>
      </p:sp>
      <p:sp>
        <p:nvSpPr>
          <p:cNvPr id="7" name="Flowchart: Terminator 6"/>
          <p:cNvSpPr/>
          <p:nvPr/>
        </p:nvSpPr>
        <p:spPr>
          <a:xfrm>
            <a:off x="1219200" y="3810000"/>
            <a:ext cx="6781800" cy="1447800"/>
          </a:xfrm>
          <a:prstGeom prst="flowChartTerminator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</a:t>
            </a:r>
            <a:r>
              <a:rPr lang="en-GB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 colours </a:t>
            </a:r>
            <a:r>
              <a:rPr lang="en-GB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in rainbow? </a:t>
            </a:r>
            <a:endParaRPr lang="en-GB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GB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6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667000"/>
            <a:ext cx="7391400" cy="3048000"/>
          </a:xfrm>
          <a:prstGeom prst="rect">
            <a:avLst/>
          </a:prstGeom>
        </p:spPr>
      </p:pic>
      <p:sp>
        <p:nvSpPr>
          <p:cNvPr id="3" name="Flowchart: Terminator 2"/>
          <p:cNvSpPr/>
          <p:nvPr/>
        </p:nvSpPr>
        <p:spPr>
          <a:xfrm>
            <a:off x="1371600" y="762000"/>
            <a:ext cx="7086600" cy="13716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981200" y="762000"/>
            <a:ext cx="6553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Say the colours  in the rainbow.</a:t>
            </a:r>
            <a:endParaRPr lang="en-GB" sz="4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6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572000"/>
            <a:ext cx="7315200" cy="2133600"/>
          </a:xfrm>
          <a:prstGeom prst="rect">
            <a:avLst/>
          </a:prstGeom>
        </p:spPr>
      </p:pic>
      <p:pic>
        <p:nvPicPr>
          <p:cNvPr id="3" name="Picture 2" descr="Rainbow-Vector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04800"/>
            <a:ext cx="72009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1045</TotalTime>
  <Words>213</Words>
  <Application>Microsoft Office PowerPoint</Application>
  <PresentationFormat>On-screen Show (4:3)</PresentationFormat>
  <Paragraphs>71</Paragraphs>
  <Slides>15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Algerian</vt:lpstr>
      <vt:lpstr>Calibri</vt:lpstr>
      <vt:lpstr>Calibri Light</vt:lpstr>
      <vt:lpstr>NikoshBAN</vt:lpstr>
      <vt:lpstr>Times New Roman</vt:lpstr>
      <vt:lpstr>Vrinda</vt:lpstr>
      <vt:lpstr>Wingdings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ketra gps</cp:lastModifiedBy>
  <cp:revision>209</cp:revision>
  <dcterms:created xsi:type="dcterms:W3CDTF">2006-08-16T00:00:00Z</dcterms:created>
  <dcterms:modified xsi:type="dcterms:W3CDTF">2019-10-26T07:05:25Z</dcterms:modified>
</cp:coreProperties>
</file>