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57" r:id="rId4"/>
    <p:sldId id="258" r:id="rId5"/>
    <p:sldId id="259" r:id="rId6"/>
    <p:sldId id="260" r:id="rId7"/>
    <p:sldId id="261" r:id="rId8"/>
    <p:sldId id="262" r:id="rId9"/>
    <p:sldId id="263" r:id="rId10"/>
    <p:sldId id="264" r:id="rId11"/>
    <p:sldId id="277" r:id="rId12"/>
    <p:sldId id="265" r:id="rId13"/>
    <p:sldId id="266" r:id="rId14"/>
    <p:sldId id="267" r:id="rId15"/>
    <p:sldId id="269" r:id="rId16"/>
    <p:sldId id="268" r:id="rId17"/>
    <p:sldId id="270"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3EE35-B4CF-4CDD-BA4A-48812BFC6808}" type="datetimeFigureOut">
              <a:rPr lang="en-US" smtClean="0"/>
              <a:pPr/>
              <a:t>10/26/2019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5F75D-3947-4D92-8873-CE6827363466}" type="slidenum">
              <a:rPr lang="en-US" smtClean="0"/>
              <a:pPr/>
              <a:t>‹#›</a:t>
            </a:fld>
            <a:endParaRPr lang="en-US"/>
          </a:p>
        </p:txBody>
      </p:sp>
    </p:spTree>
    <p:extLst>
      <p:ext uri="{BB962C8B-B14F-4D97-AF65-F5344CB8AC3E}">
        <p14:creationId xmlns:p14="http://schemas.microsoft.com/office/powerpoint/2010/main" val="48663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nbow.jpg"/>
          <p:cNvPicPr>
            <a:picLocks noChangeAspect="1"/>
          </p:cNvPicPr>
          <p:nvPr/>
        </p:nvPicPr>
        <p:blipFill>
          <a:blip r:embed="rId2"/>
          <a:stretch>
            <a:fillRect/>
          </a:stretch>
        </p:blipFill>
        <p:spPr>
          <a:xfrm>
            <a:off x="609600" y="609600"/>
            <a:ext cx="8112770" cy="5809008"/>
          </a:xfrm>
          <a:prstGeom prst="rect">
            <a:avLst/>
          </a:prstGeom>
        </p:spPr>
      </p:pic>
      <p:sp>
        <p:nvSpPr>
          <p:cNvPr id="5" name="TextBox 4"/>
          <p:cNvSpPr txBox="1"/>
          <p:nvPr/>
        </p:nvSpPr>
        <p:spPr>
          <a:xfrm>
            <a:off x="2590800" y="0"/>
            <a:ext cx="4224939" cy="646331"/>
          </a:xfrm>
          <a:prstGeom prst="rect">
            <a:avLst/>
          </a:prstGeom>
          <a:noFill/>
        </p:spPr>
        <p:txBody>
          <a:bodyPr wrap="none" rtlCol="0">
            <a:spAutoFit/>
          </a:bodyPr>
          <a:lstStyle/>
          <a:p>
            <a:r>
              <a:rPr lang="en-US" sz="3600" dirty="0" smtClean="0">
                <a:solidFill>
                  <a:srgbClr val="FF0000"/>
                </a:solidFill>
              </a:rPr>
              <a:t>Welcome To My Class</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7340792" cy="707886"/>
          </a:xfrm>
          <a:prstGeom prst="rect">
            <a:avLst/>
          </a:prstGeom>
          <a:noFill/>
        </p:spPr>
        <p:txBody>
          <a:bodyPr wrap="none" rtlCol="0">
            <a:spAutoFit/>
          </a:bodyPr>
          <a:lstStyle/>
          <a:p>
            <a:r>
              <a:rPr lang="en-US" sz="4000" dirty="0" smtClean="0">
                <a:solidFill>
                  <a:srgbClr val="FF0000"/>
                </a:solidFill>
              </a:rPr>
              <a:t>So today’s topic is “The </a:t>
            </a:r>
            <a:r>
              <a:rPr lang="en-US" sz="4000" dirty="0" err="1" smtClean="0">
                <a:solidFill>
                  <a:srgbClr val="FF0000"/>
                </a:solidFill>
              </a:rPr>
              <a:t>Taj</a:t>
            </a:r>
            <a:r>
              <a:rPr lang="en-US" sz="4000" dirty="0" smtClean="0">
                <a:solidFill>
                  <a:srgbClr val="FF0000"/>
                </a:solidFill>
              </a:rPr>
              <a:t> </a:t>
            </a:r>
            <a:r>
              <a:rPr lang="en-US" sz="4000" dirty="0" err="1" smtClean="0">
                <a:solidFill>
                  <a:srgbClr val="FF0000"/>
                </a:solidFill>
              </a:rPr>
              <a:t>Mahal</a:t>
            </a:r>
            <a:r>
              <a:rPr lang="en-US" sz="4000" dirty="0" smtClean="0">
                <a:solidFill>
                  <a:srgbClr val="FF0000"/>
                </a:solidFill>
              </a:rPr>
              <a:t>”</a:t>
            </a:r>
            <a:endParaRPr lang="en-US" sz="4000" dirty="0">
              <a:solidFill>
                <a:srgbClr val="FF0000"/>
              </a:solidFill>
            </a:endParaRPr>
          </a:p>
        </p:txBody>
      </p:sp>
      <p:sp>
        <p:nvSpPr>
          <p:cNvPr id="3" name="Rectangle 2"/>
          <p:cNvSpPr/>
          <p:nvPr/>
        </p:nvSpPr>
        <p:spPr>
          <a:xfrm>
            <a:off x="1447800" y="2057400"/>
            <a:ext cx="7086600" cy="76200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solidFill>
                  <a:srgbClr val="FF0000"/>
                </a:solidFill>
              </a:rPr>
              <a:t>Let’s enjoy a video.</a:t>
            </a:r>
            <a:endParaRPr lang="en-US" sz="4800" b="1" dirty="0">
              <a:solidFill>
                <a:srgbClr val="FF0000"/>
              </a:solidFill>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955394856"/>
              </p:ext>
            </p:extLst>
          </p:nvPr>
        </p:nvGraphicFramePr>
        <p:xfrm>
          <a:off x="4356196" y="3505200"/>
          <a:ext cx="914400" cy="771525"/>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356196" y="3505200"/>
                        <a:ext cx="914400" cy="7715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7537269" cy="5016758"/>
          </a:xfrm>
          <a:prstGeom prst="rect">
            <a:avLst/>
          </a:prstGeom>
          <a:noFill/>
        </p:spPr>
        <p:txBody>
          <a:bodyPr wrap="square" rtlCol="0">
            <a:spAutoFit/>
          </a:bodyPr>
          <a:lstStyle/>
          <a:p>
            <a:pPr marL="457200" indent="-457200">
              <a:buFont typeface="Wingdings" panose="05000000000000000000" pitchFamily="2" charset="2"/>
              <a:buChar char="§"/>
            </a:pPr>
            <a:r>
              <a:rPr lang="en-US" sz="3200" u="sng" dirty="0" smtClean="0">
                <a:solidFill>
                  <a:srgbClr val="FF0000"/>
                </a:solidFill>
              </a:rPr>
              <a:t>Learning Outcomes- </a:t>
            </a:r>
          </a:p>
          <a:p>
            <a:pPr marL="457200" indent="-457200"/>
            <a:endParaRPr lang="en-US" sz="3200" u="sng" dirty="0" smtClean="0">
              <a:solidFill>
                <a:srgbClr val="FF0000"/>
              </a:solidFill>
            </a:endParaRPr>
          </a:p>
          <a:p>
            <a:pPr marL="457200" indent="-457200">
              <a:buFont typeface="Wingdings" panose="05000000000000000000" pitchFamily="2" charset="2"/>
              <a:buChar char="§"/>
            </a:pPr>
            <a:r>
              <a:rPr lang="en-US" sz="3200" dirty="0" smtClean="0">
                <a:solidFill>
                  <a:srgbClr val="FF0000"/>
                </a:solidFill>
              </a:rPr>
              <a:t>After we have studied this unit, we will be able to </a:t>
            </a:r>
            <a:endParaRPr lang="en-US" sz="3200" dirty="0">
              <a:solidFill>
                <a:srgbClr val="FF0000"/>
              </a:solidFill>
            </a:endParaRPr>
          </a:p>
          <a:p>
            <a:pPr marL="457200" indent="-457200">
              <a:buFont typeface="Wingdings" panose="05000000000000000000" pitchFamily="2" charset="2"/>
              <a:buChar char="§"/>
            </a:pPr>
            <a:r>
              <a:rPr lang="en-US" sz="3200" dirty="0" smtClean="0">
                <a:solidFill>
                  <a:srgbClr val="FF0000"/>
                </a:solidFill>
              </a:rPr>
              <a:t>Talk about the pictures .</a:t>
            </a:r>
          </a:p>
          <a:p>
            <a:pPr marL="457200" indent="-457200">
              <a:buFont typeface="Wingdings" panose="05000000000000000000" pitchFamily="2" charset="2"/>
              <a:buChar char="§"/>
            </a:pPr>
            <a:r>
              <a:rPr lang="en-US" sz="3200" dirty="0" smtClean="0">
                <a:solidFill>
                  <a:srgbClr val="FF0000"/>
                </a:solidFill>
              </a:rPr>
              <a:t> Learn about some information about </a:t>
            </a:r>
            <a:r>
              <a:rPr lang="en-US" sz="3200" dirty="0" err="1" smtClean="0">
                <a:solidFill>
                  <a:srgbClr val="FF0000"/>
                </a:solidFill>
              </a:rPr>
              <a:t>Tajmahal</a:t>
            </a:r>
            <a:r>
              <a:rPr lang="en-US" sz="3200" dirty="0" smtClean="0">
                <a:solidFill>
                  <a:srgbClr val="FF0000"/>
                </a:solidFill>
              </a:rPr>
              <a:t>. </a:t>
            </a:r>
          </a:p>
          <a:p>
            <a:pPr marL="457200" indent="-457200">
              <a:buFont typeface="Wingdings" panose="05000000000000000000" pitchFamily="2" charset="2"/>
              <a:buChar char="§"/>
            </a:pPr>
            <a:r>
              <a:rPr lang="en-US" sz="3200" dirty="0" smtClean="0">
                <a:solidFill>
                  <a:srgbClr val="FF0000"/>
                </a:solidFill>
              </a:rPr>
              <a:t>New words and pronunciation </a:t>
            </a:r>
          </a:p>
          <a:p>
            <a:pPr marL="457200" indent="-457200">
              <a:buFont typeface="Wingdings" panose="05000000000000000000" pitchFamily="2" charset="2"/>
              <a:buChar char="§"/>
            </a:pPr>
            <a:r>
              <a:rPr lang="en-US" sz="3200" dirty="0" smtClean="0">
                <a:solidFill>
                  <a:srgbClr val="FF0000"/>
                </a:solidFill>
              </a:rPr>
              <a:t>Information gap filling activities   </a:t>
            </a:r>
          </a:p>
          <a:p>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0"/>
            <a:ext cx="6406791" cy="53340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solidFill>
                  <a:srgbClr val="C00000"/>
                </a:solidFill>
                <a:latin typeface="Arial Black" pitchFamily="34" charset="0"/>
              </a:rPr>
              <a:t>Look at the picture</a:t>
            </a:r>
            <a:endParaRPr lang="en-US" sz="3200" dirty="0">
              <a:solidFill>
                <a:srgbClr val="C00000"/>
              </a:solidFill>
              <a:latin typeface="Arial Black" pitchFamily="34" charset="0"/>
            </a:endParaRPr>
          </a:p>
        </p:txBody>
      </p:sp>
      <p:pic>
        <p:nvPicPr>
          <p:cNvPr id="3" name="Picture 2" descr="shah-jahan-1.jpg"/>
          <p:cNvPicPr>
            <a:picLocks noChangeAspect="1"/>
          </p:cNvPicPr>
          <p:nvPr/>
        </p:nvPicPr>
        <p:blipFill>
          <a:blip r:embed="rId3"/>
          <a:stretch>
            <a:fillRect/>
          </a:stretch>
        </p:blipFill>
        <p:spPr>
          <a:xfrm>
            <a:off x="533400" y="609600"/>
            <a:ext cx="7924800" cy="4953000"/>
          </a:xfrm>
          <a:prstGeom prst="rect">
            <a:avLst/>
          </a:prstGeom>
        </p:spPr>
      </p:pic>
      <p:sp>
        <p:nvSpPr>
          <p:cNvPr id="4" name="Rectangle 3"/>
          <p:cNvSpPr/>
          <p:nvPr/>
        </p:nvSpPr>
        <p:spPr>
          <a:xfrm>
            <a:off x="304798" y="5381623"/>
            <a:ext cx="8382001" cy="914400"/>
          </a:xfrm>
          <a:prstGeom prst="rect">
            <a:avLst/>
          </a:prstGeom>
          <a:solidFill>
            <a:schemeClr val="bg2">
              <a:lumMod val="90000"/>
            </a:schemeClr>
          </a:solidFill>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rgbClr val="C00000"/>
                </a:solidFill>
                <a:latin typeface="Arial Black" pitchFamily="34" charset="0"/>
              </a:rPr>
              <a:t> Who is the man in the picture?</a:t>
            </a:r>
            <a:endParaRPr lang="en-US" sz="2800" dirty="0">
              <a:solidFill>
                <a:srgbClr val="C00000"/>
              </a:solidFill>
              <a:latin typeface="Arial Black" pitchFamily="34" charset="0"/>
            </a:endParaRPr>
          </a:p>
        </p:txBody>
      </p:sp>
      <p:sp>
        <p:nvSpPr>
          <p:cNvPr id="5" name="Rectangle 4"/>
          <p:cNvSpPr/>
          <p:nvPr/>
        </p:nvSpPr>
        <p:spPr>
          <a:xfrm>
            <a:off x="1899007" y="6389542"/>
            <a:ext cx="5193582" cy="346364"/>
          </a:xfrm>
          <a:prstGeom prst="rect">
            <a:avLst/>
          </a:prstGeom>
          <a:solidFill>
            <a:schemeClr val="bg2">
              <a:lumMod val="90000"/>
            </a:schemeClr>
          </a:solidFill>
          <a:ln>
            <a:noFill/>
          </a:ln>
          <a:effectLst>
            <a:outerShdw blurRad="44450" dist="27940" dir="5400000" algn="ctr">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chemeClr val="tx1"/>
                </a:solidFill>
                <a:latin typeface="Arial Black" pitchFamily="34" charset="0"/>
              </a:rPr>
              <a:t>Emperor Shahjahan</a:t>
            </a:r>
            <a:endParaRPr lang="en-US" sz="3200"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The-story-of-Taj-Mahal-is-about-Mughal-emperor-Shah-Jahan-and-his-tender-love-to-his-wife-Mumtaz-Mahal.jpg"/>
          <p:cNvPicPr>
            <a:picLocks noChangeAspect="1"/>
          </p:cNvPicPr>
          <p:nvPr/>
        </p:nvPicPr>
        <p:blipFill>
          <a:blip r:embed="rId2"/>
          <a:stretch>
            <a:fillRect/>
          </a:stretch>
        </p:blipFill>
        <p:spPr>
          <a:xfrm>
            <a:off x="152400" y="0"/>
            <a:ext cx="4495800" cy="2913278"/>
          </a:xfrm>
          <a:prstGeom prst="rect">
            <a:avLst/>
          </a:prstGeom>
        </p:spPr>
      </p:pic>
      <p:pic>
        <p:nvPicPr>
          <p:cNvPr id="3" name="Picture 2" descr="Mumtaz_Mahal_and_Shah_Jahan.jpg"/>
          <p:cNvPicPr>
            <a:picLocks noChangeAspect="1"/>
          </p:cNvPicPr>
          <p:nvPr/>
        </p:nvPicPr>
        <p:blipFill>
          <a:blip r:embed="rId3"/>
          <a:stretch>
            <a:fillRect/>
          </a:stretch>
        </p:blipFill>
        <p:spPr>
          <a:xfrm>
            <a:off x="4876800" y="0"/>
            <a:ext cx="3931444" cy="2971800"/>
          </a:xfrm>
          <a:prstGeom prst="rect">
            <a:avLst/>
          </a:prstGeom>
        </p:spPr>
      </p:pic>
      <p:sp>
        <p:nvSpPr>
          <p:cNvPr id="4" name="TextBox 3"/>
          <p:cNvSpPr txBox="1"/>
          <p:nvPr/>
        </p:nvSpPr>
        <p:spPr>
          <a:xfrm>
            <a:off x="457200" y="3657600"/>
            <a:ext cx="8201732" cy="584775"/>
          </a:xfrm>
          <a:prstGeom prst="rect">
            <a:avLst/>
          </a:prstGeom>
          <a:noFill/>
        </p:spPr>
        <p:txBody>
          <a:bodyPr wrap="none" rtlCol="0">
            <a:spAutoFit/>
          </a:bodyPr>
          <a:lstStyle/>
          <a:p>
            <a:r>
              <a:rPr lang="en-US" sz="3200" dirty="0" smtClean="0">
                <a:solidFill>
                  <a:srgbClr val="C00000"/>
                </a:solidFill>
              </a:rPr>
              <a:t>Do you know who is the woman in the pictures?</a:t>
            </a:r>
            <a:endParaRPr lang="en-US" sz="3200" dirty="0">
              <a:solidFill>
                <a:srgbClr val="C00000"/>
              </a:solidFill>
            </a:endParaRPr>
          </a:p>
        </p:txBody>
      </p:sp>
      <p:sp>
        <p:nvSpPr>
          <p:cNvPr id="5" name="TextBox 4"/>
          <p:cNvSpPr txBox="1"/>
          <p:nvPr/>
        </p:nvSpPr>
        <p:spPr>
          <a:xfrm>
            <a:off x="87" y="4648200"/>
            <a:ext cx="9143913" cy="461665"/>
          </a:xfrm>
          <a:prstGeom prst="rect">
            <a:avLst/>
          </a:prstGeom>
          <a:noFill/>
        </p:spPr>
        <p:txBody>
          <a:bodyPr wrap="none" rtlCol="0">
            <a:spAutoFit/>
          </a:bodyPr>
          <a:lstStyle/>
          <a:p>
            <a:r>
              <a:rPr lang="en-US" sz="2400" dirty="0" smtClean="0">
                <a:solidFill>
                  <a:srgbClr val="C00000"/>
                </a:solidFill>
              </a:rPr>
              <a:t>Her name is </a:t>
            </a:r>
            <a:r>
              <a:rPr lang="en-US" sz="2400" dirty="0" err="1" smtClean="0">
                <a:solidFill>
                  <a:srgbClr val="C00000"/>
                </a:solidFill>
              </a:rPr>
              <a:t>Momtaj</a:t>
            </a:r>
            <a:r>
              <a:rPr lang="en-US" sz="2400" dirty="0" smtClean="0">
                <a:solidFill>
                  <a:srgbClr val="C00000"/>
                </a:solidFill>
              </a:rPr>
              <a:t> and she is the beloved queen of Emperor </a:t>
            </a:r>
            <a:r>
              <a:rPr lang="en-US" sz="2400" dirty="0" err="1" smtClean="0">
                <a:solidFill>
                  <a:srgbClr val="C00000"/>
                </a:solidFill>
              </a:rPr>
              <a:t>Shajahan</a:t>
            </a: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800434" cy="523220"/>
          </a:xfrm>
          <a:prstGeom prst="rect">
            <a:avLst/>
          </a:prstGeom>
          <a:noFill/>
        </p:spPr>
        <p:txBody>
          <a:bodyPr wrap="none" rtlCol="0">
            <a:spAutoFit/>
          </a:bodyPr>
          <a:lstStyle/>
          <a:p>
            <a:r>
              <a:rPr lang="en-US" sz="2800" dirty="0" smtClean="0">
                <a:solidFill>
                  <a:srgbClr val="FF0000"/>
                </a:solidFill>
              </a:rPr>
              <a:t>Do you know why </a:t>
            </a:r>
            <a:r>
              <a:rPr lang="en-US" sz="2800" dirty="0" err="1" smtClean="0">
                <a:solidFill>
                  <a:srgbClr val="FF0000"/>
                </a:solidFill>
              </a:rPr>
              <a:t>Tajmahal</a:t>
            </a:r>
            <a:r>
              <a:rPr lang="en-US" sz="2800" dirty="0" smtClean="0">
                <a:solidFill>
                  <a:srgbClr val="FF0000"/>
                </a:solidFill>
              </a:rPr>
              <a:t>  was built?</a:t>
            </a:r>
            <a:endParaRPr lang="en-US" sz="2800" dirty="0">
              <a:solidFill>
                <a:srgbClr val="FF0000"/>
              </a:solidFill>
            </a:endParaRPr>
          </a:p>
        </p:txBody>
      </p:sp>
      <p:sp>
        <p:nvSpPr>
          <p:cNvPr id="4" name="TextBox 3"/>
          <p:cNvSpPr txBox="1"/>
          <p:nvPr/>
        </p:nvSpPr>
        <p:spPr>
          <a:xfrm>
            <a:off x="325752" y="5791200"/>
            <a:ext cx="8818248" cy="830997"/>
          </a:xfrm>
          <a:prstGeom prst="rect">
            <a:avLst/>
          </a:prstGeom>
          <a:noFill/>
        </p:spPr>
        <p:txBody>
          <a:bodyPr wrap="none" rtlCol="0">
            <a:spAutoFit/>
          </a:bodyPr>
          <a:lstStyle/>
          <a:p>
            <a:r>
              <a:rPr lang="en-US" sz="2400" dirty="0" smtClean="0">
                <a:solidFill>
                  <a:srgbClr val="FF0000"/>
                </a:solidFill>
              </a:rPr>
              <a:t>The </a:t>
            </a:r>
            <a:r>
              <a:rPr lang="en-US" sz="2400" dirty="0" err="1" smtClean="0">
                <a:solidFill>
                  <a:srgbClr val="FF0000"/>
                </a:solidFill>
              </a:rPr>
              <a:t>Tajmahal</a:t>
            </a:r>
            <a:r>
              <a:rPr lang="en-US" sz="2400" dirty="0" smtClean="0">
                <a:solidFill>
                  <a:srgbClr val="FF0000"/>
                </a:solidFill>
              </a:rPr>
              <a:t> was built in the memory of </a:t>
            </a:r>
            <a:r>
              <a:rPr lang="en-US" sz="2400" dirty="0" err="1" smtClean="0">
                <a:solidFill>
                  <a:srgbClr val="FF0000"/>
                </a:solidFill>
              </a:rPr>
              <a:t>Momtaj</a:t>
            </a:r>
            <a:r>
              <a:rPr lang="en-US" sz="2400" dirty="0" smtClean="0">
                <a:solidFill>
                  <a:srgbClr val="FF0000"/>
                </a:solidFill>
              </a:rPr>
              <a:t>, the beloved queen</a:t>
            </a:r>
          </a:p>
          <a:p>
            <a:r>
              <a:rPr lang="en-US" sz="2400" dirty="0" smtClean="0">
                <a:solidFill>
                  <a:srgbClr val="FF0000"/>
                </a:solidFill>
              </a:rPr>
              <a:t>of </a:t>
            </a:r>
            <a:r>
              <a:rPr lang="en-US" sz="2400" dirty="0" err="1" smtClean="0">
                <a:solidFill>
                  <a:srgbClr val="FF0000"/>
                </a:solidFill>
              </a:rPr>
              <a:t>Shajahan</a:t>
            </a:r>
            <a:r>
              <a:rPr lang="en-US" sz="2400" dirty="0" smtClean="0">
                <a:solidFill>
                  <a:srgbClr val="FF0000"/>
                </a:solidFill>
              </a:rPr>
              <a:t> </a:t>
            </a:r>
            <a:endParaRPr lang="en-US" sz="2400" dirty="0">
              <a:solidFill>
                <a:srgbClr val="FF0000"/>
              </a:solidFill>
            </a:endParaRPr>
          </a:p>
        </p:txBody>
      </p:sp>
      <p:pic>
        <p:nvPicPr>
          <p:cNvPr id="5" name="Picture 4" descr="Taj_Mahal.jpg"/>
          <p:cNvPicPr>
            <a:picLocks noChangeAspect="1"/>
          </p:cNvPicPr>
          <p:nvPr/>
        </p:nvPicPr>
        <p:blipFill>
          <a:blip r:embed="rId2"/>
          <a:stretch>
            <a:fillRect/>
          </a:stretch>
        </p:blipFill>
        <p:spPr>
          <a:xfrm>
            <a:off x="838200" y="838200"/>
            <a:ext cx="7436311" cy="4550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The-story-of-Taj-Mahal-is-about-Mughal-emperor-Shah-Jahan-and-his-tender-love-to-his-wife-Mumtaz-Mahal.jpg"/>
          <p:cNvPicPr>
            <a:picLocks noChangeAspect="1"/>
          </p:cNvPicPr>
          <p:nvPr/>
        </p:nvPicPr>
        <p:blipFill>
          <a:blip r:embed="rId2"/>
          <a:stretch>
            <a:fillRect/>
          </a:stretch>
        </p:blipFill>
        <p:spPr>
          <a:xfrm>
            <a:off x="1905000" y="0"/>
            <a:ext cx="4229100" cy="2740457"/>
          </a:xfrm>
          <a:prstGeom prst="rect">
            <a:avLst/>
          </a:prstGeom>
        </p:spPr>
      </p:pic>
      <p:sp>
        <p:nvSpPr>
          <p:cNvPr id="8" name="TextBox 7"/>
          <p:cNvSpPr txBox="1"/>
          <p:nvPr/>
        </p:nvSpPr>
        <p:spPr>
          <a:xfrm>
            <a:off x="152400" y="914400"/>
            <a:ext cx="1522148" cy="584775"/>
          </a:xfrm>
          <a:prstGeom prst="rect">
            <a:avLst/>
          </a:prstGeom>
          <a:noFill/>
        </p:spPr>
        <p:txBody>
          <a:bodyPr wrap="none" rtlCol="0">
            <a:spAutoFit/>
          </a:bodyPr>
          <a:lstStyle/>
          <a:p>
            <a:r>
              <a:rPr lang="en-US" sz="3200" dirty="0" smtClean="0">
                <a:solidFill>
                  <a:srgbClr val="FF0000"/>
                </a:solidFill>
              </a:rPr>
              <a:t>Beloved</a:t>
            </a:r>
            <a:endParaRPr lang="en-US" sz="3200" dirty="0">
              <a:solidFill>
                <a:srgbClr val="FF0000"/>
              </a:solidFill>
            </a:endParaRPr>
          </a:p>
        </p:txBody>
      </p:sp>
      <p:sp>
        <p:nvSpPr>
          <p:cNvPr id="9" name="TextBox 8"/>
          <p:cNvSpPr txBox="1"/>
          <p:nvPr/>
        </p:nvSpPr>
        <p:spPr>
          <a:xfrm>
            <a:off x="6172200" y="1066800"/>
            <a:ext cx="2991525" cy="584775"/>
          </a:xfrm>
          <a:prstGeom prst="rect">
            <a:avLst/>
          </a:prstGeom>
          <a:noFill/>
        </p:spPr>
        <p:txBody>
          <a:bodyPr wrap="none" rtlCol="0">
            <a:spAutoFit/>
          </a:bodyPr>
          <a:lstStyle/>
          <a:p>
            <a:r>
              <a:rPr lang="en-US" sz="3200" dirty="0" smtClean="0">
                <a:solidFill>
                  <a:srgbClr val="FF0000"/>
                </a:solidFill>
              </a:rPr>
              <a:t>Someone special</a:t>
            </a:r>
            <a:endParaRPr lang="en-US" sz="3200" dirty="0">
              <a:solidFill>
                <a:srgbClr val="FF0000"/>
              </a:solidFill>
            </a:endParaRPr>
          </a:p>
        </p:txBody>
      </p:sp>
      <p:sp>
        <p:nvSpPr>
          <p:cNvPr id="10" name="TextBox 9"/>
          <p:cNvSpPr txBox="1"/>
          <p:nvPr/>
        </p:nvSpPr>
        <p:spPr>
          <a:xfrm>
            <a:off x="228600" y="3733800"/>
            <a:ext cx="1528367" cy="584775"/>
          </a:xfrm>
          <a:prstGeom prst="rect">
            <a:avLst/>
          </a:prstGeom>
          <a:noFill/>
        </p:spPr>
        <p:txBody>
          <a:bodyPr wrap="none" rtlCol="0">
            <a:spAutoFit/>
          </a:bodyPr>
          <a:lstStyle/>
          <a:p>
            <a:r>
              <a:rPr lang="en-US" sz="3200" dirty="0" smtClean="0">
                <a:solidFill>
                  <a:srgbClr val="FF0000"/>
                </a:solidFill>
              </a:rPr>
              <a:t>Wonder</a:t>
            </a:r>
            <a:endParaRPr lang="en-US" sz="3200" dirty="0">
              <a:solidFill>
                <a:srgbClr val="FF0000"/>
              </a:solidFill>
            </a:endParaRPr>
          </a:p>
        </p:txBody>
      </p:sp>
      <p:pic>
        <p:nvPicPr>
          <p:cNvPr id="6" name="Picture 5" descr="39382443-vector-cartoon-illustration-wondering-portrait-of-pretty-girl-face.jpg"/>
          <p:cNvPicPr>
            <a:picLocks noChangeAspect="1"/>
          </p:cNvPicPr>
          <p:nvPr/>
        </p:nvPicPr>
        <p:blipFill>
          <a:blip r:embed="rId3"/>
          <a:stretch>
            <a:fillRect/>
          </a:stretch>
        </p:blipFill>
        <p:spPr>
          <a:xfrm>
            <a:off x="1905000" y="2743200"/>
            <a:ext cx="4495800" cy="2287337"/>
          </a:xfrm>
          <a:prstGeom prst="rect">
            <a:avLst/>
          </a:prstGeom>
        </p:spPr>
      </p:pic>
      <p:sp>
        <p:nvSpPr>
          <p:cNvPr id="7" name="TextBox 6"/>
          <p:cNvSpPr txBox="1"/>
          <p:nvPr/>
        </p:nvSpPr>
        <p:spPr>
          <a:xfrm>
            <a:off x="6381705" y="3733800"/>
            <a:ext cx="2762295" cy="584775"/>
          </a:xfrm>
          <a:prstGeom prst="rect">
            <a:avLst/>
          </a:prstGeom>
          <a:noFill/>
        </p:spPr>
        <p:txBody>
          <a:bodyPr wrap="none" rtlCol="0">
            <a:spAutoFit/>
          </a:bodyPr>
          <a:lstStyle/>
          <a:p>
            <a:r>
              <a:rPr lang="en-US" sz="3200" dirty="0" smtClean="0">
                <a:solidFill>
                  <a:srgbClr val="FF0000"/>
                </a:solidFill>
              </a:rPr>
              <a:t>Being surprised</a:t>
            </a:r>
            <a:endParaRPr lang="en-US" sz="3200" dirty="0">
              <a:solidFill>
                <a:srgbClr val="FF0000"/>
              </a:solidFill>
            </a:endParaRPr>
          </a:p>
        </p:txBody>
      </p:sp>
      <p:sp>
        <p:nvSpPr>
          <p:cNvPr id="11" name="TextBox 10"/>
          <p:cNvSpPr txBox="1"/>
          <p:nvPr/>
        </p:nvSpPr>
        <p:spPr>
          <a:xfrm>
            <a:off x="0" y="5486400"/>
            <a:ext cx="2135136" cy="584775"/>
          </a:xfrm>
          <a:prstGeom prst="rect">
            <a:avLst/>
          </a:prstGeom>
          <a:noFill/>
        </p:spPr>
        <p:txBody>
          <a:bodyPr wrap="none" rtlCol="0">
            <a:spAutoFit/>
          </a:bodyPr>
          <a:lstStyle/>
          <a:p>
            <a:r>
              <a:rPr lang="en-US" sz="3200" dirty="0" smtClean="0">
                <a:solidFill>
                  <a:srgbClr val="FF0000"/>
                </a:solidFill>
              </a:rPr>
              <a:t>Inseparable</a:t>
            </a:r>
            <a:endParaRPr lang="en-US" sz="3200" dirty="0">
              <a:solidFill>
                <a:srgbClr val="FF0000"/>
              </a:solidFill>
            </a:endParaRPr>
          </a:p>
        </p:txBody>
      </p:sp>
      <p:pic>
        <p:nvPicPr>
          <p:cNvPr id="12" name="Picture 11" descr="cats-refuse-to-give-up-sharing-their-bed-4jpg.jpg"/>
          <p:cNvPicPr>
            <a:picLocks noChangeAspect="1"/>
          </p:cNvPicPr>
          <p:nvPr/>
        </p:nvPicPr>
        <p:blipFill>
          <a:blip r:embed="rId4" cstate="print"/>
          <a:stretch>
            <a:fillRect/>
          </a:stretch>
        </p:blipFill>
        <p:spPr>
          <a:xfrm>
            <a:off x="2133600" y="4953000"/>
            <a:ext cx="3962400" cy="1905000"/>
          </a:xfrm>
          <a:prstGeom prst="rect">
            <a:avLst/>
          </a:prstGeom>
        </p:spPr>
      </p:pic>
      <p:sp>
        <p:nvSpPr>
          <p:cNvPr id="13" name="TextBox 12"/>
          <p:cNvSpPr txBox="1"/>
          <p:nvPr/>
        </p:nvSpPr>
        <p:spPr>
          <a:xfrm>
            <a:off x="6553200" y="5638800"/>
            <a:ext cx="1683025" cy="584775"/>
          </a:xfrm>
          <a:prstGeom prst="rect">
            <a:avLst/>
          </a:prstGeom>
          <a:noFill/>
        </p:spPr>
        <p:txBody>
          <a:bodyPr wrap="none" rtlCol="0">
            <a:spAutoFit/>
          </a:bodyPr>
          <a:lstStyle/>
          <a:p>
            <a:r>
              <a:rPr lang="en-US" sz="3200" dirty="0" smtClean="0">
                <a:solidFill>
                  <a:srgbClr val="FF0000"/>
                </a:solidFill>
              </a:rPr>
              <a:t>Attached</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1006622" cy="584775"/>
          </a:xfrm>
          <a:prstGeom prst="rect">
            <a:avLst/>
          </a:prstGeom>
          <a:noFill/>
        </p:spPr>
        <p:txBody>
          <a:bodyPr wrap="none" rtlCol="0">
            <a:spAutoFit/>
          </a:bodyPr>
          <a:lstStyle/>
          <a:p>
            <a:r>
              <a:rPr lang="en-US" sz="3200" dirty="0" smtClean="0">
                <a:solidFill>
                  <a:srgbClr val="FF0000"/>
                </a:solidFill>
              </a:rPr>
              <a:t>Grief</a:t>
            </a:r>
            <a:endParaRPr lang="en-US" sz="3200" dirty="0">
              <a:solidFill>
                <a:srgbClr val="FF0000"/>
              </a:solidFill>
            </a:endParaRPr>
          </a:p>
        </p:txBody>
      </p:sp>
      <p:pic>
        <p:nvPicPr>
          <p:cNvPr id="6" name="Picture 5" descr="Pearl_of_Grief.jpg"/>
          <p:cNvPicPr>
            <a:picLocks noChangeAspect="1"/>
          </p:cNvPicPr>
          <p:nvPr/>
        </p:nvPicPr>
        <p:blipFill>
          <a:blip r:embed="rId2" cstate="print"/>
          <a:stretch>
            <a:fillRect/>
          </a:stretch>
        </p:blipFill>
        <p:spPr>
          <a:xfrm>
            <a:off x="2362200" y="0"/>
            <a:ext cx="3352800" cy="1904999"/>
          </a:xfrm>
          <a:prstGeom prst="rect">
            <a:avLst/>
          </a:prstGeom>
        </p:spPr>
      </p:pic>
      <p:sp>
        <p:nvSpPr>
          <p:cNvPr id="7" name="TextBox 6"/>
          <p:cNvSpPr txBox="1"/>
          <p:nvPr/>
        </p:nvSpPr>
        <p:spPr>
          <a:xfrm>
            <a:off x="5757945" y="609600"/>
            <a:ext cx="3442161" cy="584775"/>
          </a:xfrm>
          <a:prstGeom prst="rect">
            <a:avLst/>
          </a:prstGeom>
          <a:noFill/>
        </p:spPr>
        <p:txBody>
          <a:bodyPr wrap="none" rtlCol="0">
            <a:spAutoFit/>
          </a:bodyPr>
          <a:lstStyle/>
          <a:p>
            <a:r>
              <a:rPr lang="en-US" sz="3200" dirty="0" smtClean="0">
                <a:solidFill>
                  <a:srgbClr val="FF0000"/>
                </a:solidFill>
              </a:rPr>
              <a:t>To be disappointed </a:t>
            </a:r>
            <a:endParaRPr lang="en-US" sz="3200" dirty="0">
              <a:solidFill>
                <a:srgbClr val="FF0000"/>
              </a:solidFill>
            </a:endParaRPr>
          </a:p>
        </p:txBody>
      </p:sp>
      <p:sp>
        <p:nvSpPr>
          <p:cNvPr id="8" name="TextBox 7"/>
          <p:cNvSpPr txBox="1"/>
          <p:nvPr/>
        </p:nvSpPr>
        <p:spPr>
          <a:xfrm>
            <a:off x="0" y="2667000"/>
            <a:ext cx="2106667" cy="584775"/>
          </a:xfrm>
          <a:prstGeom prst="rect">
            <a:avLst/>
          </a:prstGeom>
          <a:noFill/>
        </p:spPr>
        <p:txBody>
          <a:bodyPr wrap="none" rtlCol="0">
            <a:spAutoFit/>
          </a:bodyPr>
          <a:lstStyle/>
          <a:p>
            <a:r>
              <a:rPr lang="en-US" sz="3200" dirty="0" smtClean="0">
                <a:solidFill>
                  <a:srgbClr val="FF0000"/>
                </a:solidFill>
              </a:rPr>
              <a:t>Companion</a:t>
            </a:r>
            <a:endParaRPr lang="en-US" sz="3200" dirty="0">
              <a:solidFill>
                <a:srgbClr val="FF0000"/>
              </a:solidFill>
            </a:endParaRPr>
          </a:p>
        </p:txBody>
      </p:sp>
      <p:sp>
        <p:nvSpPr>
          <p:cNvPr id="9" name="TextBox 8"/>
          <p:cNvSpPr txBox="1"/>
          <p:nvPr/>
        </p:nvSpPr>
        <p:spPr>
          <a:xfrm>
            <a:off x="304800" y="5029200"/>
            <a:ext cx="2067617" cy="584775"/>
          </a:xfrm>
          <a:prstGeom prst="rect">
            <a:avLst/>
          </a:prstGeom>
          <a:noFill/>
        </p:spPr>
        <p:txBody>
          <a:bodyPr wrap="none" rtlCol="0">
            <a:spAutoFit/>
          </a:bodyPr>
          <a:lstStyle/>
          <a:p>
            <a:r>
              <a:rPr lang="en-US" sz="3200" dirty="0" smtClean="0">
                <a:solidFill>
                  <a:srgbClr val="FF0000"/>
                </a:solidFill>
              </a:rPr>
              <a:t>Monument</a:t>
            </a:r>
            <a:endParaRPr lang="en-US" sz="3200" dirty="0">
              <a:solidFill>
                <a:srgbClr val="FF0000"/>
              </a:solidFill>
            </a:endParaRPr>
          </a:p>
        </p:txBody>
      </p:sp>
      <p:pic>
        <p:nvPicPr>
          <p:cNvPr id="10" name="Picture 9" descr="making_salad_hi.jpg"/>
          <p:cNvPicPr>
            <a:picLocks noChangeAspect="1"/>
          </p:cNvPicPr>
          <p:nvPr/>
        </p:nvPicPr>
        <p:blipFill>
          <a:blip r:embed="rId3" cstate="print"/>
          <a:stretch>
            <a:fillRect/>
          </a:stretch>
        </p:blipFill>
        <p:spPr>
          <a:xfrm>
            <a:off x="2286000" y="1905000"/>
            <a:ext cx="3546771" cy="2378964"/>
          </a:xfrm>
          <a:prstGeom prst="rect">
            <a:avLst/>
          </a:prstGeom>
        </p:spPr>
      </p:pic>
      <p:sp>
        <p:nvSpPr>
          <p:cNvPr id="11" name="TextBox 10"/>
          <p:cNvSpPr txBox="1"/>
          <p:nvPr/>
        </p:nvSpPr>
        <p:spPr>
          <a:xfrm>
            <a:off x="6477000" y="2743200"/>
            <a:ext cx="1268681" cy="584775"/>
          </a:xfrm>
          <a:prstGeom prst="rect">
            <a:avLst/>
          </a:prstGeom>
          <a:noFill/>
        </p:spPr>
        <p:txBody>
          <a:bodyPr wrap="none" rtlCol="0">
            <a:spAutoFit/>
          </a:bodyPr>
          <a:lstStyle/>
          <a:p>
            <a:r>
              <a:rPr lang="en-US" sz="3200" dirty="0" smtClean="0">
                <a:solidFill>
                  <a:srgbClr val="FF0000"/>
                </a:solidFill>
              </a:rPr>
              <a:t>Fellow</a:t>
            </a:r>
            <a:endParaRPr lang="en-US" sz="3200" dirty="0">
              <a:solidFill>
                <a:srgbClr val="FF0000"/>
              </a:solidFill>
            </a:endParaRPr>
          </a:p>
        </p:txBody>
      </p:sp>
      <p:pic>
        <p:nvPicPr>
          <p:cNvPr id="12" name="Picture 11" descr="monument.jpg"/>
          <p:cNvPicPr>
            <a:picLocks noChangeAspect="1"/>
          </p:cNvPicPr>
          <p:nvPr/>
        </p:nvPicPr>
        <p:blipFill>
          <a:blip r:embed="rId4"/>
          <a:stretch>
            <a:fillRect/>
          </a:stretch>
        </p:blipFill>
        <p:spPr>
          <a:xfrm>
            <a:off x="2286000" y="4395787"/>
            <a:ext cx="3581400" cy="2462213"/>
          </a:xfrm>
          <a:prstGeom prst="rect">
            <a:avLst/>
          </a:prstGeom>
        </p:spPr>
      </p:pic>
      <p:sp>
        <p:nvSpPr>
          <p:cNvPr id="13" name="TextBox 12"/>
          <p:cNvSpPr txBox="1"/>
          <p:nvPr/>
        </p:nvSpPr>
        <p:spPr>
          <a:xfrm>
            <a:off x="6477000" y="5029200"/>
            <a:ext cx="1554656" cy="584775"/>
          </a:xfrm>
          <a:prstGeom prst="rect">
            <a:avLst/>
          </a:prstGeom>
          <a:noFill/>
        </p:spPr>
        <p:txBody>
          <a:bodyPr wrap="none" rtlCol="0">
            <a:spAutoFit/>
          </a:bodyPr>
          <a:lstStyle/>
          <a:p>
            <a:r>
              <a:rPr lang="en-US" sz="3200" dirty="0" smtClean="0">
                <a:solidFill>
                  <a:srgbClr val="FF0000"/>
                </a:solidFill>
              </a:rPr>
              <a:t>A statue</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65" y="685800"/>
            <a:ext cx="8616461" cy="6370975"/>
          </a:xfrm>
          <a:prstGeom prst="rect">
            <a:avLst/>
          </a:prstGeom>
        </p:spPr>
        <p:txBody>
          <a:bodyPr wrap="square">
            <a:spAutoFit/>
          </a:bodyPr>
          <a:lstStyle/>
          <a:p>
            <a:pPr algn="just"/>
            <a:r>
              <a:rPr lang="en-US" sz="2400" b="1" dirty="0" err="1" smtClean="0">
                <a:latin typeface="Times New Roman" panose="02020603050405020304" pitchFamily="18" charset="0"/>
                <a:cs typeface="Times New Roman" panose="02020603050405020304" pitchFamily="18" charset="0"/>
              </a:rPr>
              <a:t>Taj</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Mahal</a:t>
            </a:r>
            <a:r>
              <a:rPr lang="en-US" sz="2400" b="1" dirty="0" smtClean="0">
                <a:latin typeface="Times New Roman" panose="02020603050405020304" pitchFamily="18" charset="0"/>
                <a:cs typeface="Times New Roman" panose="02020603050405020304" pitchFamily="18" charset="0"/>
              </a:rPr>
              <a:t> is one of the wonders of the world. It was built by Emperor shah </a:t>
            </a:r>
            <a:r>
              <a:rPr lang="en-US" sz="2400" b="1" dirty="0" err="1" smtClean="0">
                <a:latin typeface="Times New Roman" panose="02020603050405020304" pitchFamily="18" charset="0"/>
                <a:cs typeface="Times New Roman" panose="02020603050405020304" pitchFamily="18" charset="0"/>
              </a:rPr>
              <a:t>Jahan</a:t>
            </a:r>
            <a:r>
              <a:rPr lang="en-US" sz="2400" b="1" dirty="0" smtClean="0">
                <a:latin typeface="Times New Roman" panose="02020603050405020304" pitchFamily="18" charset="0"/>
                <a:cs typeface="Times New Roman" panose="02020603050405020304" pitchFamily="18" charset="0"/>
              </a:rPr>
              <a:t> .Shah </a:t>
            </a:r>
            <a:r>
              <a:rPr lang="en-US" sz="2400" b="1" dirty="0" err="1" smtClean="0">
                <a:latin typeface="Times New Roman" panose="02020603050405020304" pitchFamily="18" charset="0"/>
                <a:cs typeface="Times New Roman" panose="02020603050405020304" pitchFamily="18" charset="0"/>
              </a:rPr>
              <a:t>Jahan</a:t>
            </a:r>
            <a:r>
              <a:rPr lang="en-US" sz="2400" b="1" dirty="0" smtClean="0">
                <a:latin typeface="Times New Roman" panose="02020603050405020304" pitchFamily="18" charset="0"/>
                <a:cs typeface="Times New Roman" panose="02020603050405020304" pitchFamily="18" charset="0"/>
              </a:rPr>
              <a:t> and his wife </a:t>
            </a:r>
            <a:r>
              <a:rPr lang="en-US" sz="2400" b="1" dirty="0" err="1" smtClean="0">
                <a:latin typeface="Times New Roman" panose="02020603050405020304" pitchFamily="18" charset="0"/>
                <a:cs typeface="Times New Roman" panose="02020603050405020304" pitchFamily="18" charset="0"/>
              </a:rPr>
              <a:t>Momtaj</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Mahal</a:t>
            </a:r>
            <a:r>
              <a:rPr lang="en-US" sz="2400" b="1" dirty="0" smtClean="0">
                <a:latin typeface="Times New Roman" panose="02020603050405020304" pitchFamily="18" charset="0"/>
                <a:cs typeface="Times New Roman" panose="02020603050405020304" pitchFamily="18" charset="0"/>
              </a:rPr>
              <a:t> married in 1612 and she was his inseparable companion until her death in child birth in 1631. His grief led him to design and construction this magnificent building for her final resting place. Later, Shah </a:t>
            </a:r>
            <a:r>
              <a:rPr lang="en-US" sz="2400" b="1" dirty="0" err="1" smtClean="0">
                <a:latin typeface="Times New Roman" panose="02020603050405020304" pitchFamily="18" charset="0"/>
                <a:cs typeface="Times New Roman" panose="02020603050405020304" pitchFamily="18" charset="0"/>
              </a:rPr>
              <a:t>Jahan</a:t>
            </a:r>
            <a:r>
              <a:rPr lang="en-US" sz="2400" b="1" dirty="0" smtClean="0">
                <a:latin typeface="Times New Roman" panose="02020603050405020304" pitchFamily="18" charset="0"/>
                <a:cs typeface="Times New Roman" panose="02020603050405020304" pitchFamily="18" charset="0"/>
              </a:rPr>
              <a:t> also buried there. The monument is set within a large complex of gardens and other buildings on the south bank of the river </a:t>
            </a:r>
            <a:r>
              <a:rPr lang="en-US" sz="2400" b="1" dirty="0" err="1" smtClean="0">
                <a:latin typeface="Times New Roman" panose="02020603050405020304" pitchFamily="18" charset="0"/>
                <a:cs typeface="Times New Roman" panose="02020603050405020304" pitchFamily="18" charset="0"/>
              </a:rPr>
              <a:t>Jamuna</a:t>
            </a:r>
            <a:r>
              <a:rPr lang="en-US" sz="2400" b="1" dirty="0" smtClean="0">
                <a:latin typeface="Times New Roman" panose="02020603050405020304" pitchFamily="18" charset="0"/>
                <a:cs typeface="Times New Roman" panose="02020603050405020304" pitchFamily="18" charset="0"/>
              </a:rPr>
              <a:t> out side the city of Agra. The whole complex is a rectangle measuring 1,900 feet by 1,ooo feet .There is a garden area of 1,000 feet. The total height of the monument is 108 feet. At the top of the entire building there is a large onion shaped dome. The construction of the </a:t>
            </a:r>
            <a:r>
              <a:rPr lang="en-US" sz="2400" b="1" dirty="0" err="1" smtClean="0">
                <a:latin typeface="Times New Roman" panose="02020603050405020304" pitchFamily="18" charset="0"/>
                <a:cs typeface="Times New Roman" panose="02020603050405020304" pitchFamily="18" charset="0"/>
              </a:rPr>
              <a:t>Taj</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Mahal</a:t>
            </a:r>
            <a:r>
              <a:rPr lang="en-US" sz="2400" b="1" dirty="0" smtClean="0">
                <a:latin typeface="Times New Roman" panose="02020603050405020304" pitchFamily="18" charset="0"/>
                <a:cs typeface="Times New Roman" panose="02020603050405020304" pitchFamily="18" charset="0"/>
              </a:rPr>
              <a:t> took 22 years, from 1632 to 1654. More than 20,000 workers worked daily to complete the work. The cost of the construction was about 40 million rupees. </a:t>
            </a:r>
          </a:p>
          <a:p>
            <a:pPr algn="just"/>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0" y="0"/>
            <a:ext cx="2298643" cy="584775"/>
          </a:xfrm>
          <a:prstGeom prst="rect">
            <a:avLst/>
          </a:prstGeom>
          <a:noFill/>
        </p:spPr>
        <p:txBody>
          <a:bodyPr wrap="square" rtlCol="0">
            <a:spAutoFit/>
          </a:bodyPr>
          <a:lstStyle/>
          <a:p>
            <a:r>
              <a:rPr lang="en-US" sz="3200" u="sng" dirty="0" smtClean="0">
                <a:solidFill>
                  <a:schemeClr val="tx2"/>
                </a:solidFill>
              </a:rPr>
              <a:t>Text Analysis</a:t>
            </a:r>
            <a:endParaRPr lang="en-US" sz="3200" u="sng"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71600" y="838200"/>
          <a:ext cx="6096000" cy="52273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             What/Which/When</a:t>
                      </a:r>
                      <a:endParaRPr lang="en-US" dirty="0"/>
                    </a:p>
                  </a:txBody>
                  <a:tcPr/>
                </a:tc>
                <a:tc>
                  <a:txBody>
                    <a:bodyPr/>
                    <a:lstStyle/>
                    <a:p>
                      <a:r>
                        <a:rPr lang="en-US" baseline="0" dirty="0" smtClean="0"/>
                        <a:t>                      How/Where</a:t>
                      </a:r>
                      <a:endParaRPr lang="en-US" dirty="0"/>
                    </a:p>
                  </a:txBody>
                  <a:tcPr/>
                </a:tc>
              </a:tr>
              <a:tr h="370840">
                <a:tc>
                  <a:txBody>
                    <a:bodyPr/>
                    <a:lstStyle/>
                    <a:p>
                      <a:pPr marL="457200" indent="-457200">
                        <a:buFont typeface="+mj-lt"/>
                        <a:buAutoNum type="alphaUcPeriod"/>
                      </a:pPr>
                      <a:r>
                        <a:rPr lang="en-US" sz="2400" dirty="0" smtClean="0">
                          <a:solidFill>
                            <a:srgbClr val="FF0000"/>
                          </a:solidFill>
                        </a:rPr>
                        <a:t>(a)</a:t>
                      </a:r>
                      <a:endParaRPr lang="en-US" sz="2400" dirty="0">
                        <a:solidFill>
                          <a:srgbClr val="FF0000"/>
                        </a:solidFill>
                      </a:endParaRPr>
                    </a:p>
                  </a:txBody>
                  <a:tcPr/>
                </a:tc>
                <a:tc>
                  <a:txBody>
                    <a:bodyPr/>
                    <a:lstStyle/>
                    <a:p>
                      <a:r>
                        <a:rPr lang="en-US" sz="2400" dirty="0" smtClean="0">
                          <a:solidFill>
                            <a:srgbClr val="FF0000"/>
                          </a:solidFill>
                        </a:rPr>
                        <a:t>is</a:t>
                      </a:r>
                      <a:r>
                        <a:rPr lang="en-US" sz="2400" baseline="0" dirty="0" smtClean="0">
                          <a:solidFill>
                            <a:srgbClr val="FF0000"/>
                          </a:solidFill>
                        </a:rPr>
                        <a:t> one of the greatest wonders of the world.</a:t>
                      </a:r>
                      <a:endParaRPr lang="en-US" sz="2400" dirty="0">
                        <a:solidFill>
                          <a:srgbClr val="FF0000"/>
                        </a:solidFill>
                      </a:endParaRPr>
                    </a:p>
                  </a:txBody>
                  <a:tcPr/>
                </a:tc>
              </a:tr>
              <a:tr h="370840">
                <a:tc>
                  <a:txBody>
                    <a:bodyPr/>
                    <a:lstStyle/>
                    <a:p>
                      <a:r>
                        <a:rPr lang="en-US" sz="2400" dirty="0" smtClean="0">
                          <a:solidFill>
                            <a:srgbClr val="FF0000"/>
                          </a:solidFill>
                        </a:rPr>
                        <a:t> It was built by Emperor </a:t>
                      </a:r>
                      <a:r>
                        <a:rPr lang="en-US" sz="2400" dirty="0" err="1" smtClean="0">
                          <a:solidFill>
                            <a:srgbClr val="FF0000"/>
                          </a:solidFill>
                        </a:rPr>
                        <a:t>Sahjahan</a:t>
                      </a:r>
                      <a:endParaRPr lang="en-US" sz="2400" dirty="0">
                        <a:solidFill>
                          <a:srgbClr val="FF0000"/>
                        </a:solidFill>
                      </a:endParaRPr>
                    </a:p>
                  </a:txBody>
                  <a:tcPr/>
                </a:tc>
                <a:tc>
                  <a:txBody>
                    <a:bodyPr/>
                    <a:lstStyle/>
                    <a:p>
                      <a:r>
                        <a:rPr lang="en-US" sz="2400" dirty="0" smtClean="0">
                          <a:solidFill>
                            <a:srgbClr val="FF0000"/>
                          </a:solidFill>
                        </a:rPr>
                        <a:t>(b) </a:t>
                      </a:r>
                      <a:endParaRPr lang="en-US" sz="2400" dirty="0">
                        <a:solidFill>
                          <a:srgbClr val="FF0000"/>
                        </a:solidFill>
                      </a:endParaRPr>
                    </a:p>
                  </a:txBody>
                  <a:tcPr/>
                </a:tc>
              </a:tr>
              <a:tr h="370840">
                <a:tc>
                  <a:txBody>
                    <a:bodyPr/>
                    <a:lstStyle/>
                    <a:p>
                      <a:r>
                        <a:rPr lang="en-US" sz="2400" dirty="0" smtClean="0">
                          <a:solidFill>
                            <a:srgbClr val="FF0000"/>
                          </a:solidFill>
                        </a:rPr>
                        <a:t>(c) </a:t>
                      </a:r>
                      <a:r>
                        <a:rPr lang="en-US" sz="2400" baseline="0" dirty="0" smtClean="0">
                          <a:solidFill>
                            <a:srgbClr val="FF0000"/>
                          </a:solidFill>
                        </a:rPr>
                        <a:t> </a:t>
                      </a:r>
                      <a:endParaRPr lang="en-US" sz="2400" dirty="0">
                        <a:solidFill>
                          <a:srgbClr val="FF0000"/>
                        </a:solidFill>
                      </a:endParaRPr>
                    </a:p>
                  </a:txBody>
                  <a:tcPr/>
                </a:tc>
                <a:tc>
                  <a:txBody>
                    <a:bodyPr/>
                    <a:lstStyle/>
                    <a:p>
                      <a:r>
                        <a:rPr lang="en-US" sz="2400" dirty="0" err="1" smtClean="0">
                          <a:solidFill>
                            <a:srgbClr val="FF0000"/>
                          </a:solidFill>
                        </a:rPr>
                        <a:t>Sahjahan</a:t>
                      </a:r>
                      <a:r>
                        <a:rPr lang="en-US" sz="2400" baseline="0" dirty="0" smtClean="0">
                          <a:solidFill>
                            <a:srgbClr val="FF0000"/>
                          </a:solidFill>
                        </a:rPr>
                        <a:t> and </a:t>
                      </a:r>
                      <a:r>
                        <a:rPr lang="en-US" sz="2400" baseline="0" dirty="0" err="1" smtClean="0">
                          <a:solidFill>
                            <a:srgbClr val="FF0000"/>
                          </a:solidFill>
                        </a:rPr>
                        <a:t>Momtaj</a:t>
                      </a:r>
                      <a:r>
                        <a:rPr lang="en-US" sz="2400" baseline="0" dirty="0" smtClean="0">
                          <a:solidFill>
                            <a:srgbClr val="FF0000"/>
                          </a:solidFill>
                        </a:rPr>
                        <a:t> were married  off</a:t>
                      </a:r>
                      <a:endParaRPr lang="en-US" sz="2400" dirty="0">
                        <a:solidFill>
                          <a:srgbClr val="FF0000"/>
                        </a:solidFill>
                      </a:endParaRPr>
                    </a:p>
                  </a:txBody>
                  <a:tcPr/>
                </a:tc>
              </a:tr>
              <a:tr h="370840">
                <a:tc>
                  <a:txBody>
                    <a:bodyPr/>
                    <a:lstStyle/>
                    <a:p>
                      <a:r>
                        <a:rPr lang="en-US" sz="2400" dirty="0" smtClean="0">
                          <a:solidFill>
                            <a:srgbClr val="FF0000"/>
                          </a:solidFill>
                        </a:rPr>
                        <a:t>Emperor </a:t>
                      </a:r>
                      <a:r>
                        <a:rPr lang="en-US" sz="2400" dirty="0" err="1" smtClean="0">
                          <a:solidFill>
                            <a:srgbClr val="FF0000"/>
                          </a:solidFill>
                        </a:rPr>
                        <a:t>Sahjahan</a:t>
                      </a:r>
                      <a:r>
                        <a:rPr lang="en-US" sz="2400" dirty="0" smtClean="0">
                          <a:solidFill>
                            <a:srgbClr val="FF0000"/>
                          </a:solidFill>
                        </a:rPr>
                        <a:t> was </a:t>
                      </a:r>
                      <a:r>
                        <a:rPr lang="en-US" sz="2400" dirty="0" err="1" smtClean="0">
                          <a:solidFill>
                            <a:srgbClr val="FF0000"/>
                          </a:solidFill>
                        </a:rPr>
                        <a:t>burried</a:t>
                      </a:r>
                      <a:endParaRPr lang="en-US" dirty="0">
                        <a:solidFill>
                          <a:srgbClr val="FF0000"/>
                        </a:solidFill>
                      </a:endParaRPr>
                    </a:p>
                  </a:txBody>
                  <a:tcPr/>
                </a:tc>
                <a:tc>
                  <a:txBody>
                    <a:bodyPr/>
                    <a:lstStyle/>
                    <a:p>
                      <a:r>
                        <a:rPr lang="en-US" sz="2400" dirty="0" smtClean="0">
                          <a:solidFill>
                            <a:srgbClr val="FF0000"/>
                          </a:solidFill>
                        </a:rPr>
                        <a:t>(d) </a:t>
                      </a:r>
                      <a:endParaRPr lang="en-US" sz="2400" dirty="0">
                        <a:solidFill>
                          <a:srgbClr val="FF0000"/>
                        </a:solidFill>
                      </a:endParaRPr>
                    </a:p>
                  </a:txBody>
                  <a:tcPr/>
                </a:tc>
              </a:tr>
              <a:tr h="370840">
                <a:tc>
                  <a:txBody>
                    <a:bodyPr/>
                    <a:lstStyle/>
                    <a:p>
                      <a:r>
                        <a:rPr lang="en-US" sz="2400" dirty="0" smtClean="0">
                          <a:solidFill>
                            <a:srgbClr val="FF0000"/>
                          </a:solidFill>
                        </a:rPr>
                        <a:t>(e) </a:t>
                      </a:r>
                      <a:endParaRPr lang="en-US" sz="2400" dirty="0">
                        <a:solidFill>
                          <a:srgbClr val="FF0000"/>
                        </a:solidFill>
                      </a:endParaRPr>
                    </a:p>
                  </a:txBody>
                  <a:tcPr/>
                </a:tc>
                <a:tc>
                  <a:txBody>
                    <a:bodyPr/>
                    <a:lstStyle/>
                    <a:p>
                      <a:r>
                        <a:rPr lang="en-US" sz="2400" dirty="0" smtClean="0">
                          <a:solidFill>
                            <a:srgbClr val="FF0000"/>
                          </a:solidFill>
                        </a:rPr>
                        <a:t>20,000 workers worked daily</a:t>
                      </a:r>
                      <a:endParaRPr lang="en-US" sz="2400" dirty="0">
                        <a:solidFill>
                          <a:srgbClr val="FF0000"/>
                        </a:solidFill>
                      </a:endParaRPr>
                    </a:p>
                  </a:txBody>
                  <a:tcPr/>
                </a:tc>
              </a:tr>
              <a:tr h="370840">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188686" y="174172"/>
            <a:ext cx="8763000" cy="646331"/>
          </a:xfrm>
          <a:prstGeom prst="rect">
            <a:avLst/>
          </a:prstGeom>
          <a:noFill/>
        </p:spPr>
        <p:txBody>
          <a:bodyPr wrap="square" rtlCol="0">
            <a:spAutoFit/>
          </a:bodyPr>
          <a:lstStyle/>
          <a:p>
            <a:r>
              <a:rPr lang="en-US" dirty="0" smtClean="0">
                <a:latin typeface="Arial Black" pitchFamily="34" charset="0"/>
              </a:rPr>
              <a:t>Dear students now complete the following chart with the information giving in the passage.</a:t>
            </a:r>
            <a:endParaRPr lang="en-US" dirty="0"/>
          </a:p>
        </p:txBody>
      </p:sp>
      <p:sp>
        <p:nvSpPr>
          <p:cNvPr id="4" name="TextBox 3"/>
          <p:cNvSpPr txBox="1"/>
          <p:nvPr/>
        </p:nvSpPr>
        <p:spPr>
          <a:xfrm>
            <a:off x="0" y="6172200"/>
            <a:ext cx="1660647" cy="369332"/>
          </a:xfrm>
          <a:prstGeom prst="rect">
            <a:avLst/>
          </a:prstGeom>
          <a:noFill/>
        </p:spPr>
        <p:txBody>
          <a:bodyPr wrap="none" rtlCol="0">
            <a:spAutoFit/>
          </a:bodyPr>
          <a:lstStyle/>
          <a:p>
            <a:r>
              <a:rPr lang="en-US" dirty="0" smtClean="0"/>
              <a:t>a) </a:t>
            </a:r>
            <a:r>
              <a:rPr lang="en-US" u="sng" dirty="0" smtClean="0">
                <a:solidFill>
                  <a:srgbClr val="FF0000"/>
                </a:solidFill>
              </a:rPr>
              <a:t>The </a:t>
            </a:r>
            <a:r>
              <a:rPr lang="en-US" u="sng" dirty="0" err="1" smtClean="0">
                <a:solidFill>
                  <a:srgbClr val="FF0000"/>
                </a:solidFill>
              </a:rPr>
              <a:t>Tajmahal</a:t>
            </a:r>
            <a:endParaRPr lang="en-US" u="sng" dirty="0">
              <a:solidFill>
                <a:srgbClr val="FF0000"/>
              </a:solidFill>
            </a:endParaRPr>
          </a:p>
        </p:txBody>
      </p:sp>
      <p:sp>
        <p:nvSpPr>
          <p:cNvPr id="6" name="TextBox 5"/>
          <p:cNvSpPr txBox="1"/>
          <p:nvPr/>
        </p:nvSpPr>
        <p:spPr>
          <a:xfrm>
            <a:off x="1828800" y="6172200"/>
            <a:ext cx="1127232" cy="369332"/>
          </a:xfrm>
          <a:prstGeom prst="rect">
            <a:avLst/>
          </a:prstGeom>
          <a:noFill/>
        </p:spPr>
        <p:txBody>
          <a:bodyPr wrap="none" rtlCol="0">
            <a:spAutoFit/>
          </a:bodyPr>
          <a:lstStyle/>
          <a:p>
            <a:r>
              <a:rPr lang="en-US" dirty="0" smtClean="0"/>
              <a:t>b</a:t>
            </a:r>
            <a:r>
              <a:rPr lang="en-US" u="sng" dirty="0" smtClean="0">
                <a:solidFill>
                  <a:srgbClr val="FF0000"/>
                </a:solidFill>
              </a:rPr>
              <a:t>) In India</a:t>
            </a:r>
            <a:endParaRPr lang="en-US" u="sng" dirty="0">
              <a:solidFill>
                <a:srgbClr val="FF0000"/>
              </a:solidFill>
            </a:endParaRPr>
          </a:p>
        </p:txBody>
      </p:sp>
      <p:sp>
        <p:nvSpPr>
          <p:cNvPr id="7" name="TextBox 6"/>
          <p:cNvSpPr txBox="1"/>
          <p:nvPr/>
        </p:nvSpPr>
        <p:spPr>
          <a:xfrm>
            <a:off x="2971800" y="6172200"/>
            <a:ext cx="1106393" cy="369332"/>
          </a:xfrm>
          <a:prstGeom prst="rect">
            <a:avLst/>
          </a:prstGeom>
          <a:noFill/>
        </p:spPr>
        <p:txBody>
          <a:bodyPr wrap="none" rtlCol="0">
            <a:spAutoFit/>
          </a:bodyPr>
          <a:lstStyle/>
          <a:p>
            <a:r>
              <a:rPr lang="en-US" dirty="0" smtClean="0"/>
              <a:t>c</a:t>
            </a:r>
            <a:r>
              <a:rPr lang="en-US" u="sng" dirty="0" smtClean="0">
                <a:solidFill>
                  <a:srgbClr val="FF0000"/>
                </a:solidFill>
              </a:rPr>
              <a:t>) In 1612</a:t>
            </a:r>
            <a:endParaRPr lang="en-US" u="sng" dirty="0">
              <a:solidFill>
                <a:srgbClr val="FF0000"/>
              </a:solidFill>
            </a:endParaRPr>
          </a:p>
        </p:txBody>
      </p:sp>
      <p:sp>
        <p:nvSpPr>
          <p:cNvPr id="8" name="TextBox 7"/>
          <p:cNvSpPr txBox="1"/>
          <p:nvPr/>
        </p:nvSpPr>
        <p:spPr>
          <a:xfrm>
            <a:off x="3962400" y="6172200"/>
            <a:ext cx="1840440" cy="369332"/>
          </a:xfrm>
          <a:prstGeom prst="rect">
            <a:avLst/>
          </a:prstGeom>
          <a:noFill/>
        </p:spPr>
        <p:txBody>
          <a:bodyPr wrap="none" rtlCol="0">
            <a:spAutoFit/>
          </a:bodyPr>
          <a:lstStyle/>
          <a:p>
            <a:r>
              <a:rPr lang="en-US" dirty="0" smtClean="0"/>
              <a:t>b) </a:t>
            </a:r>
            <a:r>
              <a:rPr lang="en-US" u="sng" dirty="0" smtClean="0">
                <a:solidFill>
                  <a:srgbClr val="FF0000"/>
                </a:solidFill>
              </a:rPr>
              <a:t>beside </a:t>
            </a:r>
            <a:r>
              <a:rPr lang="en-US" u="sng" dirty="0" err="1" smtClean="0">
                <a:solidFill>
                  <a:srgbClr val="FF0000"/>
                </a:solidFill>
              </a:rPr>
              <a:t>Momtaj</a:t>
            </a:r>
            <a:endParaRPr lang="en-US" u="sng" dirty="0">
              <a:solidFill>
                <a:srgbClr val="FF0000"/>
              </a:solidFill>
            </a:endParaRPr>
          </a:p>
        </p:txBody>
      </p:sp>
      <p:sp>
        <p:nvSpPr>
          <p:cNvPr id="9" name="TextBox 8"/>
          <p:cNvSpPr txBox="1"/>
          <p:nvPr/>
        </p:nvSpPr>
        <p:spPr>
          <a:xfrm>
            <a:off x="5791200" y="6172200"/>
            <a:ext cx="2036711" cy="369332"/>
          </a:xfrm>
          <a:prstGeom prst="rect">
            <a:avLst/>
          </a:prstGeom>
          <a:noFill/>
        </p:spPr>
        <p:txBody>
          <a:bodyPr wrap="none" rtlCol="0">
            <a:spAutoFit/>
          </a:bodyPr>
          <a:lstStyle/>
          <a:p>
            <a:r>
              <a:rPr lang="en-US" dirty="0" smtClean="0"/>
              <a:t>e</a:t>
            </a:r>
            <a:r>
              <a:rPr lang="en-US" u="sng" dirty="0" smtClean="0"/>
              <a:t>) </a:t>
            </a:r>
            <a:r>
              <a:rPr lang="en-US" u="sng" dirty="0" smtClean="0">
                <a:solidFill>
                  <a:srgbClr val="FF0000"/>
                </a:solidFill>
              </a:rPr>
              <a:t>to build </a:t>
            </a:r>
            <a:r>
              <a:rPr lang="en-US" u="sng" dirty="0" err="1" smtClean="0">
                <a:solidFill>
                  <a:srgbClr val="FF0000"/>
                </a:solidFill>
              </a:rPr>
              <a:t>Tajmahal</a:t>
            </a:r>
            <a:endParaRPr lang="en-US"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7924799" cy="923330"/>
          </a:xfrm>
          <a:prstGeom prst="rect">
            <a:avLst/>
          </a:prstGeom>
        </p:spPr>
        <p:txBody>
          <a:bodyPr wrap="square">
            <a:spAutoFit/>
          </a:bodyPr>
          <a:lstStyle/>
          <a:p>
            <a:r>
              <a:rPr lang="en-US" dirty="0" smtClean="0">
                <a:latin typeface="Arial Black" pitchFamily="34" charset="0"/>
              </a:rPr>
              <a:t>Dear students  now read the passage and write  true or false beside the following statements. If false give the correct statement.</a:t>
            </a:r>
            <a:endParaRPr lang="en-US" dirty="0"/>
          </a:p>
        </p:txBody>
      </p:sp>
      <p:sp>
        <p:nvSpPr>
          <p:cNvPr id="3" name="TextBox 2"/>
          <p:cNvSpPr txBox="1"/>
          <p:nvPr/>
        </p:nvSpPr>
        <p:spPr>
          <a:xfrm>
            <a:off x="0" y="1676400"/>
            <a:ext cx="3260573" cy="461665"/>
          </a:xfrm>
          <a:prstGeom prst="rect">
            <a:avLst/>
          </a:prstGeom>
          <a:noFill/>
        </p:spPr>
        <p:txBody>
          <a:bodyPr wrap="none" rtlCol="0">
            <a:spAutoFit/>
          </a:bodyPr>
          <a:lstStyle/>
          <a:p>
            <a:r>
              <a:rPr lang="en-US" sz="2400" dirty="0" smtClean="0">
                <a:solidFill>
                  <a:srgbClr val="FF0000"/>
                </a:solidFill>
              </a:rPr>
              <a:t>(a) </a:t>
            </a:r>
            <a:r>
              <a:rPr lang="en-US" sz="2400" dirty="0" err="1" smtClean="0">
                <a:solidFill>
                  <a:srgbClr val="FF0000"/>
                </a:solidFill>
              </a:rPr>
              <a:t>Momtaj</a:t>
            </a:r>
            <a:r>
              <a:rPr lang="en-US" sz="2400" dirty="0" smtClean="0">
                <a:solidFill>
                  <a:srgbClr val="FF0000"/>
                </a:solidFill>
              </a:rPr>
              <a:t> died in 1620.</a:t>
            </a:r>
            <a:endParaRPr lang="en-US" sz="2400" dirty="0">
              <a:solidFill>
                <a:srgbClr val="FF0000"/>
              </a:solidFill>
            </a:endParaRPr>
          </a:p>
        </p:txBody>
      </p:sp>
      <p:sp>
        <p:nvSpPr>
          <p:cNvPr id="4" name="TextBox 3"/>
          <p:cNvSpPr txBox="1"/>
          <p:nvPr/>
        </p:nvSpPr>
        <p:spPr>
          <a:xfrm>
            <a:off x="3352800" y="1676400"/>
            <a:ext cx="886525" cy="461665"/>
          </a:xfrm>
          <a:prstGeom prst="rect">
            <a:avLst/>
          </a:prstGeom>
          <a:noFill/>
        </p:spPr>
        <p:txBody>
          <a:bodyPr wrap="none" rtlCol="0">
            <a:spAutoFit/>
          </a:bodyPr>
          <a:lstStyle/>
          <a:p>
            <a:r>
              <a:rPr lang="en-US" sz="2400" dirty="0" smtClean="0"/>
              <a:t>False.</a:t>
            </a:r>
            <a:endParaRPr lang="en-US" sz="2400" dirty="0"/>
          </a:p>
        </p:txBody>
      </p:sp>
      <p:sp>
        <p:nvSpPr>
          <p:cNvPr id="5" name="TextBox 4"/>
          <p:cNvSpPr txBox="1"/>
          <p:nvPr/>
        </p:nvSpPr>
        <p:spPr>
          <a:xfrm>
            <a:off x="0" y="2895600"/>
            <a:ext cx="7875810" cy="461665"/>
          </a:xfrm>
          <a:prstGeom prst="rect">
            <a:avLst/>
          </a:prstGeom>
          <a:noFill/>
        </p:spPr>
        <p:txBody>
          <a:bodyPr wrap="none" rtlCol="0">
            <a:spAutoFit/>
          </a:bodyPr>
          <a:lstStyle/>
          <a:p>
            <a:r>
              <a:rPr lang="en-US" sz="2400" dirty="0" smtClean="0">
                <a:solidFill>
                  <a:srgbClr val="FF0000"/>
                </a:solidFill>
              </a:rPr>
              <a:t>(b) The </a:t>
            </a:r>
            <a:r>
              <a:rPr lang="en-US" sz="2400" dirty="0" err="1" smtClean="0">
                <a:solidFill>
                  <a:srgbClr val="FF0000"/>
                </a:solidFill>
              </a:rPr>
              <a:t>Tajmahal</a:t>
            </a:r>
            <a:r>
              <a:rPr lang="en-US" sz="2400" dirty="0" smtClean="0">
                <a:solidFill>
                  <a:srgbClr val="FF0000"/>
                </a:solidFill>
              </a:rPr>
              <a:t> was built  for  final resting place of  </a:t>
            </a:r>
            <a:r>
              <a:rPr lang="en-US" sz="2400" dirty="0" err="1" smtClean="0">
                <a:solidFill>
                  <a:srgbClr val="FF0000"/>
                </a:solidFill>
              </a:rPr>
              <a:t>Momtaj</a:t>
            </a:r>
            <a:r>
              <a:rPr lang="en-US" sz="2400" dirty="0" smtClean="0">
                <a:solidFill>
                  <a:srgbClr val="FF0000"/>
                </a:solidFill>
              </a:rPr>
              <a:t>. </a:t>
            </a:r>
            <a:endParaRPr lang="en-US" sz="2400" dirty="0">
              <a:solidFill>
                <a:srgbClr val="FF0000"/>
              </a:solidFill>
            </a:endParaRPr>
          </a:p>
        </p:txBody>
      </p:sp>
      <p:sp>
        <p:nvSpPr>
          <p:cNvPr id="6" name="TextBox 5"/>
          <p:cNvSpPr txBox="1"/>
          <p:nvPr/>
        </p:nvSpPr>
        <p:spPr>
          <a:xfrm>
            <a:off x="41031" y="2271932"/>
            <a:ext cx="4524508" cy="461665"/>
          </a:xfrm>
          <a:prstGeom prst="rect">
            <a:avLst/>
          </a:prstGeom>
          <a:noFill/>
        </p:spPr>
        <p:txBody>
          <a:bodyPr wrap="none" rtlCol="0">
            <a:spAutoFit/>
          </a:bodyPr>
          <a:lstStyle/>
          <a:p>
            <a:r>
              <a:rPr lang="en-US" sz="2400" dirty="0" smtClean="0"/>
              <a:t>Correct Ans. </a:t>
            </a:r>
            <a:r>
              <a:rPr lang="en-US" sz="2400" dirty="0" err="1" smtClean="0">
                <a:solidFill>
                  <a:srgbClr val="FF0000"/>
                </a:solidFill>
              </a:rPr>
              <a:t>Momtaj</a:t>
            </a:r>
            <a:r>
              <a:rPr lang="en-US" sz="2400" dirty="0" smtClean="0">
                <a:solidFill>
                  <a:srgbClr val="FF0000"/>
                </a:solidFill>
              </a:rPr>
              <a:t> died in 1631. </a:t>
            </a:r>
            <a:endParaRPr lang="en-US" sz="2400" dirty="0">
              <a:solidFill>
                <a:srgbClr val="FF0000"/>
              </a:solidFill>
            </a:endParaRPr>
          </a:p>
        </p:txBody>
      </p:sp>
      <p:sp>
        <p:nvSpPr>
          <p:cNvPr id="7" name="TextBox 6"/>
          <p:cNvSpPr txBox="1"/>
          <p:nvPr/>
        </p:nvSpPr>
        <p:spPr>
          <a:xfrm>
            <a:off x="7696200" y="2895600"/>
            <a:ext cx="816377" cy="461665"/>
          </a:xfrm>
          <a:prstGeom prst="rect">
            <a:avLst/>
          </a:prstGeom>
          <a:noFill/>
        </p:spPr>
        <p:txBody>
          <a:bodyPr wrap="none" rtlCol="0">
            <a:spAutoFit/>
          </a:bodyPr>
          <a:lstStyle/>
          <a:p>
            <a:r>
              <a:rPr lang="en-US" sz="2400" dirty="0" smtClean="0"/>
              <a:t>True.</a:t>
            </a:r>
            <a:endParaRPr lang="en-US" sz="2400" dirty="0"/>
          </a:p>
        </p:txBody>
      </p:sp>
      <p:sp>
        <p:nvSpPr>
          <p:cNvPr id="8" name="TextBox 7"/>
          <p:cNvSpPr txBox="1"/>
          <p:nvPr/>
        </p:nvSpPr>
        <p:spPr>
          <a:xfrm>
            <a:off x="0" y="3657600"/>
            <a:ext cx="6184642" cy="461665"/>
          </a:xfrm>
          <a:prstGeom prst="rect">
            <a:avLst/>
          </a:prstGeom>
          <a:noFill/>
        </p:spPr>
        <p:txBody>
          <a:bodyPr wrap="none" rtlCol="0">
            <a:spAutoFit/>
          </a:bodyPr>
          <a:lstStyle/>
          <a:p>
            <a:r>
              <a:rPr lang="en-US" sz="2400" dirty="0" smtClean="0">
                <a:solidFill>
                  <a:srgbClr val="FF0000"/>
                </a:solidFill>
              </a:rPr>
              <a:t>(c) The </a:t>
            </a:r>
            <a:r>
              <a:rPr lang="en-US" sz="2400" dirty="0" err="1" smtClean="0">
                <a:solidFill>
                  <a:srgbClr val="FF0000"/>
                </a:solidFill>
              </a:rPr>
              <a:t>Tajmahal</a:t>
            </a:r>
            <a:r>
              <a:rPr lang="en-US" sz="2400" dirty="0" smtClean="0">
                <a:solidFill>
                  <a:srgbClr val="FF0000"/>
                </a:solidFill>
              </a:rPr>
              <a:t> was built  on the river </a:t>
            </a:r>
            <a:r>
              <a:rPr lang="en-US" sz="2400" dirty="0" err="1" smtClean="0">
                <a:solidFill>
                  <a:srgbClr val="FF0000"/>
                </a:solidFill>
              </a:rPr>
              <a:t>Jamuna</a:t>
            </a:r>
            <a:r>
              <a:rPr lang="en-US" sz="2400" dirty="0" smtClean="0">
                <a:solidFill>
                  <a:srgbClr val="FF0000"/>
                </a:solidFill>
              </a:rPr>
              <a:t>. </a:t>
            </a:r>
            <a:endParaRPr lang="en-US" sz="2400" dirty="0">
              <a:solidFill>
                <a:srgbClr val="FF0000"/>
              </a:solidFill>
            </a:endParaRPr>
          </a:p>
        </p:txBody>
      </p:sp>
      <p:sp>
        <p:nvSpPr>
          <p:cNvPr id="9" name="TextBox 8"/>
          <p:cNvSpPr txBox="1"/>
          <p:nvPr/>
        </p:nvSpPr>
        <p:spPr>
          <a:xfrm>
            <a:off x="6172200" y="3657600"/>
            <a:ext cx="816377" cy="461665"/>
          </a:xfrm>
          <a:prstGeom prst="rect">
            <a:avLst/>
          </a:prstGeom>
          <a:noFill/>
        </p:spPr>
        <p:txBody>
          <a:bodyPr wrap="none" rtlCol="0">
            <a:spAutoFit/>
          </a:bodyPr>
          <a:lstStyle/>
          <a:p>
            <a:r>
              <a:rPr lang="en-US" sz="2400" dirty="0" smtClean="0"/>
              <a:t>True.</a:t>
            </a:r>
            <a:endParaRPr lang="en-US" sz="2400" dirty="0"/>
          </a:p>
        </p:txBody>
      </p:sp>
      <p:sp>
        <p:nvSpPr>
          <p:cNvPr id="11" name="TextBox 10"/>
          <p:cNvSpPr txBox="1"/>
          <p:nvPr/>
        </p:nvSpPr>
        <p:spPr>
          <a:xfrm>
            <a:off x="0" y="4267200"/>
            <a:ext cx="6355138" cy="461665"/>
          </a:xfrm>
          <a:prstGeom prst="rect">
            <a:avLst/>
          </a:prstGeom>
          <a:noFill/>
        </p:spPr>
        <p:txBody>
          <a:bodyPr wrap="none" rtlCol="0">
            <a:spAutoFit/>
          </a:bodyPr>
          <a:lstStyle/>
          <a:p>
            <a:r>
              <a:rPr lang="en-US" sz="2400" dirty="0" smtClean="0">
                <a:solidFill>
                  <a:srgbClr val="FF0000"/>
                </a:solidFill>
              </a:rPr>
              <a:t>(d) The total height of the monument is 108 feet. </a:t>
            </a:r>
            <a:endParaRPr lang="en-US" sz="2400" dirty="0">
              <a:solidFill>
                <a:srgbClr val="FF0000"/>
              </a:solidFill>
            </a:endParaRPr>
          </a:p>
        </p:txBody>
      </p:sp>
      <p:sp>
        <p:nvSpPr>
          <p:cNvPr id="12" name="TextBox 11"/>
          <p:cNvSpPr txBox="1"/>
          <p:nvPr/>
        </p:nvSpPr>
        <p:spPr>
          <a:xfrm>
            <a:off x="6248400" y="4343400"/>
            <a:ext cx="739433" cy="461665"/>
          </a:xfrm>
          <a:prstGeom prst="rect">
            <a:avLst/>
          </a:prstGeom>
          <a:noFill/>
        </p:spPr>
        <p:txBody>
          <a:bodyPr wrap="none" rtlCol="0">
            <a:spAutoFit/>
          </a:bodyPr>
          <a:lstStyle/>
          <a:p>
            <a:r>
              <a:rPr lang="en-US" sz="2400" dirty="0" smtClean="0"/>
              <a:t>True</a:t>
            </a:r>
            <a:endParaRPr lang="en-US" sz="2400" dirty="0"/>
          </a:p>
        </p:txBody>
      </p:sp>
      <p:sp>
        <p:nvSpPr>
          <p:cNvPr id="13" name="TextBox 12"/>
          <p:cNvSpPr txBox="1"/>
          <p:nvPr/>
        </p:nvSpPr>
        <p:spPr>
          <a:xfrm>
            <a:off x="0" y="5029200"/>
            <a:ext cx="7066230" cy="461665"/>
          </a:xfrm>
          <a:prstGeom prst="rect">
            <a:avLst/>
          </a:prstGeom>
          <a:noFill/>
        </p:spPr>
        <p:txBody>
          <a:bodyPr wrap="none" rtlCol="0">
            <a:spAutoFit/>
          </a:bodyPr>
          <a:lstStyle/>
          <a:p>
            <a:r>
              <a:rPr lang="en-US" sz="2400" dirty="0" smtClean="0">
                <a:solidFill>
                  <a:srgbClr val="FF0000"/>
                </a:solidFill>
              </a:rPr>
              <a:t>(e) The construction work of  </a:t>
            </a:r>
            <a:r>
              <a:rPr lang="en-US" sz="2400" dirty="0" err="1" smtClean="0">
                <a:solidFill>
                  <a:srgbClr val="FF0000"/>
                </a:solidFill>
              </a:rPr>
              <a:t>Tajmahal</a:t>
            </a:r>
            <a:r>
              <a:rPr lang="en-US" sz="2400" dirty="0" smtClean="0">
                <a:solidFill>
                  <a:srgbClr val="FF0000"/>
                </a:solidFill>
              </a:rPr>
              <a:t>  took  15 years.  </a:t>
            </a:r>
            <a:endParaRPr lang="en-US" sz="2400" dirty="0">
              <a:solidFill>
                <a:srgbClr val="FF0000"/>
              </a:solidFill>
            </a:endParaRPr>
          </a:p>
        </p:txBody>
      </p:sp>
      <p:sp>
        <p:nvSpPr>
          <p:cNvPr id="14" name="TextBox 13"/>
          <p:cNvSpPr txBox="1"/>
          <p:nvPr/>
        </p:nvSpPr>
        <p:spPr>
          <a:xfrm>
            <a:off x="6934200" y="5111261"/>
            <a:ext cx="886525" cy="461665"/>
          </a:xfrm>
          <a:prstGeom prst="rect">
            <a:avLst/>
          </a:prstGeom>
          <a:noFill/>
        </p:spPr>
        <p:txBody>
          <a:bodyPr wrap="none" rtlCol="0">
            <a:spAutoFit/>
          </a:bodyPr>
          <a:lstStyle/>
          <a:p>
            <a:r>
              <a:rPr lang="en-US" sz="2400" dirty="0" smtClean="0"/>
              <a:t>False.</a:t>
            </a:r>
            <a:endParaRPr lang="en-US" sz="2400" dirty="0"/>
          </a:p>
        </p:txBody>
      </p:sp>
      <p:sp>
        <p:nvSpPr>
          <p:cNvPr id="15" name="TextBox 14"/>
          <p:cNvSpPr txBox="1"/>
          <p:nvPr/>
        </p:nvSpPr>
        <p:spPr>
          <a:xfrm>
            <a:off x="-16412" y="5678658"/>
            <a:ext cx="7910179" cy="461665"/>
          </a:xfrm>
          <a:prstGeom prst="rect">
            <a:avLst/>
          </a:prstGeom>
          <a:noFill/>
        </p:spPr>
        <p:txBody>
          <a:bodyPr wrap="none" rtlCol="0">
            <a:spAutoFit/>
          </a:bodyPr>
          <a:lstStyle/>
          <a:p>
            <a:r>
              <a:rPr lang="en-US" sz="2400" dirty="0" smtClean="0"/>
              <a:t>Correct Ans. </a:t>
            </a:r>
            <a:r>
              <a:rPr lang="en-US" sz="2400" dirty="0" smtClean="0">
                <a:solidFill>
                  <a:srgbClr val="FF0000"/>
                </a:solidFill>
              </a:rPr>
              <a:t> The construction work of </a:t>
            </a:r>
            <a:r>
              <a:rPr lang="en-US" sz="2400" dirty="0" err="1" smtClean="0">
                <a:solidFill>
                  <a:srgbClr val="FF0000"/>
                </a:solidFill>
              </a:rPr>
              <a:t>Tajmahal</a:t>
            </a:r>
            <a:r>
              <a:rPr lang="en-US" sz="2400" dirty="0" smtClean="0">
                <a:solidFill>
                  <a:srgbClr val="FF0000"/>
                </a:solidFill>
              </a:rPr>
              <a:t> took 22 years.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ox(i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0"/>
            <a:ext cx="3127138" cy="584775"/>
          </a:xfrm>
          <a:prstGeom prst="rect">
            <a:avLst/>
          </a:prstGeom>
          <a:noFill/>
        </p:spPr>
        <p:txBody>
          <a:bodyPr wrap="none" rtlCol="0">
            <a:spAutoFit/>
          </a:bodyPr>
          <a:lstStyle/>
          <a:p>
            <a:r>
              <a:rPr lang="en-US" sz="3200" u="sng" dirty="0" smtClean="0">
                <a:solidFill>
                  <a:srgbClr val="FF0000"/>
                </a:solidFill>
              </a:rPr>
              <a:t>Teacher’s Identity</a:t>
            </a:r>
            <a:endParaRPr lang="en-US" sz="3200" u="sng" dirty="0">
              <a:solidFill>
                <a:srgbClr val="FF0000"/>
              </a:solidFill>
            </a:endParaRPr>
          </a:p>
        </p:txBody>
      </p:sp>
      <p:sp>
        <p:nvSpPr>
          <p:cNvPr id="4" name="Rectangle 3"/>
          <p:cNvSpPr/>
          <p:nvPr/>
        </p:nvSpPr>
        <p:spPr>
          <a:xfrm>
            <a:off x="0" y="762000"/>
            <a:ext cx="4267200" cy="1938992"/>
          </a:xfrm>
          <a:prstGeom prst="rect">
            <a:avLst/>
          </a:prstGeom>
          <a:solidFill>
            <a:schemeClr val="tx1"/>
          </a:solidFill>
        </p:spPr>
        <p:txBody>
          <a:bodyPr wrap="square">
            <a:spAutoFit/>
          </a:bodyPr>
          <a:lstStyle/>
          <a:p>
            <a:pPr algn="ctr"/>
            <a:r>
              <a:rPr lang="en-US" sz="2400" dirty="0" smtClean="0">
                <a:solidFill>
                  <a:srgbClr val="FF0000"/>
                </a:solidFill>
              </a:rPr>
              <a:t>Md</a:t>
            </a:r>
            <a:r>
              <a:rPr lang="en-US" sz="2400" dirty="0">
                <a:solidFill>
                  <a:srgbClr val="FF0000"/>
                </a:solidFill>
              </a:rPr>
              <a:t>. Imran </a:t>
            </a:r>
            <a:r>
              <a:rPr lang="en-US" sz="2400" dirty="0" smtClean="0">
                <a:solidFill>
                  <a:srgbClr val="FF0000"/>
                </a:solidFill>
              </a:rPr>
              <a:t>Kabir </a:t>
            </a:r>
            <a:endParaRPr lang="en-US" sz="2400" dirty="0">
              <a:solidFill>
                <a:srgbClr val="FF0000"/>
              </a:solidFill>
            </a:endParaRPr>
          </a:p>
          <a:p>
            <a:pPr algn="ctr"/>
            <a:r>
              <a:rPr lang="en-US" sz="2400" dirty="0">
                <a:solidFill>
                  <a:srgbClr val="FF0000"/>
                </a:solidFill>
              </a:rPr>
              <a:t>Pabna Collectorate Public School And College</a:t>
            </a:r>
          </a:p>
          <a:p>
            <a:pPr algn="ctr"/>
            <a:r>
              <a:rPr lang="en-US" sz="2400" dirty="0">
                <a:solidFill>
                  <a:srgbClr val="FF0000"/>
                </a:solidFill>
              </a:rPr>
              <a:t>Mobile: 01756005577</a:t>
            </a:r>
          </a:p>
          <a:p>
            <a:pPr algn="ctr"/>
            <a:r>
              <a:rPr lang="en-US" sz="2400" dirty="0">
                <a:solidFill>
                  <a:srgbClr val="FF0000"/>
                </a:solidFill>
              </a:rPr>
              <a:t>Email: i.kabir01111@gmail.com</a:t>
            </a:r>
          </a:p>
        </p:txBody>
      </p:sp>
      <p:pic>
        <p:nvPicPr>
          <p:cNvPr id="5" name="Picture 4" descr="b.jpg"/>
          <p:cNvPicPr>
            <a:picLocks noChangeAspect="1"/>
          </p:cNvPicPr>
          <p:nvPr/>
        </p:nvPicPr>
        <p:blipFill>
          <a:blip r:embed="rId2"/>
          <a:stretch>
            <a:fillRect/>
          </a:stretch>
        </p:blipFill>
        <p:spPr>
          <a:xfrm>
            <a:off x="4495800" y="762000"/>
            <a:ext cx="4373245"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2881967"/>
            <a:ext cx="4267200" cy="2985433"/>
          </a:xfrm>
          <a:prstGeom prst="rect">
            <a:avLst/>
          </a:prstGeom>
          <a:solidFill>
            <a:schemeClr val="tx2">
              <a:lumMod val="40000"/>
              <a:lumOff val="60000"/>
            </a:schemeClr>
          </a:solidFill>
        </p:spPr>
        <p:txBody>
          <a:bodyPr wrap="square">
            <a:spAutoFit/>
          </a:bodyPr>
          <a:lstStyle/>
          <a:p>
            <a:endParaRPr lang="en-US" sz="2400" dirty="0" smtClean="0">
              <a:solidFill>
                <a:srgbClr val="FF0000"/>
              </a:solidFill>
            </a:endParaRPr>
          </a:p>
          <a:p>
            <a:r>
              <a:rPr lang="en-US" sz="2400" dirty="0" smtClean="0">
                <a:solidFill>
                  <a:srgbClr val="FF0000"/>
                </a:solidFill>
              </a:rPr>
              <a:t>Class- Eight</a:t>
            </a:r>
          </a:p>
          <a:p>
            <a:r>
              <a:rPr lang="en-US" sz="2400" dirty="0" smtClean="0">
                <a:solidFill>
                  <a:srgbClr val="FF0000"/>
                </a:solidFill>
              </a:rPr>
              <a:t>Subject</a:t>
            </a:r>
            <a:r>
              <a:rPr lang="en-US" sz="2000" dirty="0" smtClean="0">
                <a:solidFill>
                  <a:srgbClr val="FF0000"/>
                </a:solidFill>
              </a:rPr>
              <a:t>-</a:t>
            </a:r>
            <a:r>
              <a:rPr lang="en-US" sz="2400" dirty="0" smtClean="0">
                <a:solidFill>
                  <a:srgbClr val="FF0000"/>
                </a:solidFill>
              </a:rPr>
              <a:t> English 1</a:t>
            </a:r>
            <a:r>
              <a:rPr lang="en-US" sz="2400" baseline="30000" dirty="0" smtClean="0">
                <a:solidFill>
                  <a:srgbClr val="FF0000"/>
                </a:solidFill>
              </a:rPr>
              <a:t>st</a:t>
            </a:r>
            <a:r>
              <a:rPr lang="en-US" sz="2400" dirty="0" smtClean="0">
                <a:solidFill>
                  <a:srgbClr val="FF0000"/>
                </a:solidFill>
              </a:rPr>
              <a:t> paper</a:t>
            </a:r>
          </a:p>
          <a:p>
            <a:r>
              <a:rPr lang="en-US" sz="2400" dirty="0" smtClean="0">
                <a:solidFill>
                  <a:srgbClr val="FF0000"/>
                </a:solidFill>
              </a:rPr>
              <a:t>Unseen Passage</a:t>
            </a:r>
          </a:p>
          <a:p>
            <a:r>
              <a:rPr lang="en-US" sz="2400" dirty="0" smtClean="0">
                <a:solidFill>
                  <a:srgbClr val="FF0000"/>
                </a:solidFill>
              </a:rPr>
              <a:t>Time- 50 minutes</a:t>
            </a:r>
          </a:p>
          <a:p>
            <a:r>
              <a:rPr lang="en-US" sz="2400" dirty="0" smtClean="0">
                <a:solidFill>
                  <a:srgbClr val="FF0000"/>
                </a:solidFill>
              </a:rPr>
              <a:t>Date-26/10/2019</a:t>
            </a:r>
          </a:p>
          <a:p>
            <a:pPr algn="ctr"/>
            <a:endParaRPr lang="en-US" sz="2400" dirty="0" smtClean="0">
              <a:solidFill>
                <a:srgbClr val="FF0000"/>
              </a:solidFill>
              <a:latin typeface="Segoe UI Semibold" pitchFamily="34" charset="0"/>
              <a:cs typeface="Times New Roman" panose="02020603050405020304" pitchFamily="18" charset="0"/>
            </a:endParaRPr>
          </a:p>
          <a:p>
            <a:pPr algn="ctr"/>
            <a:endParaRPr 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
            <a:ext cx="2348463" cy="707886"/>
          </a:xfrm>
          <a:prstGeom prst="rect">
            <a:avLst/>
          </a:prstGeom>
          <a:noFill/>
        </p:spPr>
        <p:txBody>
          <a:bodyPr wrap="none" rtlCol="0">
            <a:spAutoFit/>
          </a:bodyPr>
          <a:lstStyle/>
          <a:p>
            <a:r>
              <a:rPr lang="en-US" sz="4000" u="sng" dirty="0" smtClean="0">
                <a:solidFill>
                  <a:srgbClr val="FF0000"/>
                </a:solidFill>
              </a:rPr>
              <a:t>Evaluation</a:t>
            </a:r>
            <a:endParaRPr lang="en-US" sz="4000" u="sng" dirty="0">
              <a:solidFill>
                <a:srgbClr val="FF0000"/>
              </a:solidFill>
            </a:endParaRPr>
          </a:p>
        </p:txBody>
      </p:sp>
      <p:sp>
        <p:nvSpPr>
          <p:cNvPr id="3" name="TextBox 2"/>
          <p:cNvSpPr txBox="1"/>
          <p:nvPr/>
        </p:nvSpPr>
        <p:spPr>
          <a:xfrm>
            <a:off x="0" y="1447800"/>
            <a:ext cx="4775666" cy="584775"/>
          </a:xfrm>
          <a:prstGeom prst="rect">
            <a:avLst/>
          </a:prstGeom>
          <a:noFill/>
        </p:spPr>
        <p:txBody>
          <a:bodyPr wrap="none" rtlCol="0">
            <a:spAutoFit/>
          </a:bodyPr>
          <a:lstStyle/>
          <a:p>
            <a:r>
              <a:rPr lang="en-US" sz="3200" dirty="0" smtClean="0">
                <a:solidFill>
                  <a:srgbClr val="FF0000"/>
                </a:solidFill>
              </a:rPr>
              <a:t>a) Who built the </a:t>
            </a:r>
            <a:r>
              <a:rPr lang="en-US" sz="3200" dirty="0" err="1" smtClean="0">
                <a:solidFill>
                  <a:srgbClr val="FF0000"/>
                </a:solidFill>
              </a:rPr>
              <a:t>Tajmahal</a:t>
            </a:r>
            <a:r>
              <a:rPr lang="en-US" sz="3200" dirty="0" smtClean="0">
                <a:solidFill>
                  <a:srgbClr val="FF0000"/>
                </a:solidFill>
              </a:rPr>
              <a:t>? </a:t>
            </a:r>
            <a:endParaRPr lang="en-US" sz="3200" dirty="0">
              <a:solidFill>
                <a:srgbClr val="FF0000"/>
              </a:solidFill>
            </a:endParaRPr>
          </a:p>
        </p:txBody>
      </p:sp>
      <p:sp>
        <p:nvSpPr>
          <p:cNvPr id="4" name="TextBox 3"/>
          <p:cNvSpPr txBox="1"/>
          <p:nvPr/>
        </p:nvSpPr>
        <p:spPr>
          <a:xfrm>
            <a:off x="0" y="2209800"/>
            <a:ext cx="3487430" cy="584775"/>
          </a:xfrm>
          <a:prstGeom prst="rect">
            <a:avLst/>
          </a:prstGeom>
          <a:noFill/>
        </p:spPr>
        <p:txBody>
          <a:bodyPr wrap="none" rtlCol="0">
            <a:spAutoFit/>
          </a:bodyPr>
          <a:lstStyle/>
          <a:p>
            <a:r>
              <a:rPr lang="en-US" sz="3200" dirty="0" smtClean="0">
                <a:solidFill>
                  <a:srgbClr val="FF0000"/>
                </a:solidFill>
              </a:rPr>
              <a:t>b) Why it was built?</a:t>
            </a:r>
            <a:endParaRPr lang="en-US" sz="3200" dirty="0">
              <a:solidFill>
                <a:srgbClr val="FF0000"/>
              </a:solidFill>
            </a:endParaRPr>
          </a:p>
        </p:txBody>
      </p:sp>
      <p:sp>
        <p:nvSpPr>
          <p:cNvPr id="6" name="TextBox 5"/>
          <p:cNvSpPr txBox="1"/>
          <p:nvPr/>
        </p:nvSpPr>
        <p:spPr>
          <a:xfrm>
            <a:off x="0" y="3048000"/>
            <a:ext cx="7758149" cy="584775"/>
          </a:xfrm>
          <a:prstGeom prst="rect">
            <a:avLst/>
          </a:prstGeom>
          <a:noFill/>
        </p:spPr>
        <p:txBody>
          <a:bodyPr wrap="none" rtlCol="0">
            <a:spAutoFit/>
          </a:bodyPr>
          <a:lstStyle/>
          <a:p>
            <a:r>
              <a:rPr lang="en-US" sz="3200" dirty="0" smtClean="0">
                <a:solidFill>
                  <a:srgbClr val="FF0000"/>
                </a:solidFill>
              </a:rPr>
              <a:t>c) How many workers did work for </a:t>
            </a:r>
            <a:r>
              <a:rPr lang="en-US" sz="3200" dirty="0" err="1" smtClean="0">
                <a:solidFill>
                  <a:srgbClr val="FF0000"/>
                </a:solidFill>
              </a:rPr>
              <a:t>Tajmahal</a:t>
            </a:r>
            <a:r>
              <a:rPr lang="en-US" sz="3200" dirty="0" smtClean="0">
                <a:solidFill>
                  <a:srgbClr val="FF0000"/>
                </a:solidFill>
              </a:rPr>
              <a:t>? </a:t>
            </a:r>
            <a:endParaRPr lang="en-US" sz="3200" dirty="0">
              <a:solidFill>
                <a:srgbClr val="FF0000"/>
              </a:solidFill>
            </a:endParaRPr>
          </a:p>
        </p:txBody>
      </p:sp>
      <p:sp>
        <p:nvSpPr>
          <p:cNvPr id="7" name="TextBox 6"/>
          <p:cNvSpPr txBox="1"/>
          <p:nvPr/>
        </p:nvSpPr>
        <p:spPr>
          <a:xfrm>
            <a:off x="17584" y="3934264"/>
            <a:ext cx="8919237" cy="584775"/>
          </a:xfrm>
          <a:prstGeom prst="rect">
            <a:avLst/>
          </a:prstGeom>
          <a:noFill/>
        </p:spPr>
        <p:txBody>
          <a:bodyPr wrap="none" rtlCol="0">
            <a:spAutoFit/>
          </a:bodyPr>
          <a:lstStyle/>
          <a:p>
            <a:r>
              <a:rPr lang="en-US" sz="3200" dirty="0" smtClean="0">
                <a:solidFill>
                  <a:srgbClr val="FF0000"/>
                </a:solidFill>
              </a:rPr>
              <a:t>d) How many years did it take to build the </a:t>
            </a:r>
            <a:r>
              <a:rPr lang="en-US" sz="3200" dirty="0" err="1" smtClean="0">
                <a:solidFill>
                  <a:srgbClr val="FF0000"/>
                </a:solidFill>
              </a:rPr>
              <a:t>Tajmahal</a:t>
            </a:r>
            <a:r>
              <a:rPr lang="en-US" sz="3200" dirty="0" smtClean="0">
                <a:solidFill>
                  <a:srgbClr val="FF0000"/>
                </a:solidFill>
              </a:rPr>
              <a:t>?</a:t>
            </a:r>
            <a:endParaRPr lang="en-US" sz="3200" dirty="0">
              <a:solidFill>
                <a:srgbClr val="FF0000"/>
              </a:solidFill>
            </a:endParaRPr>
          </a:p>
        </p:txBody>
      </p:sp>
      <p:sp>
        <p:nvSpPr>
          <p:cNvPr id="8" name="TextBox 7"/>
          <p:cNvSpPr txBox="1"/>
          <p:nvPr/>
        </p:nvSpPr>
        <p:spPr>
          <a:xfrm>
            <a:off x="0" y="4724400"/>
            <a:ext cx="6586098" cy="584775"/>
          </a:xfrm>
          <a:prstGeom prst="rect">
            <a:avLst/>
          </a:prstGeom>
          <a:noFill/>
        </p:spPr>
        <p:txBody>
          <a:bodyPr wrap="none" rtlCol="0">
            <a:spAutoFit/>
          </a:bodyPr>
          <a:lstStyle/>
          <a:p>
            <a:r>
              <a:rPr lang="en-US" sz="3200" dirty="0" smtClean="0">
                <a:solidFill>
                  <a:srgbClr val="FF0000"/>
                </a:solidFill>
              </a:rPr>
              <a:t>e) Who were </a:t>
            </a:r>
            <a:r>
              <a:rPr lang="en-US" sz="3200" dirty="0" err="1" smtClean="0">
                <a:solidFill>
                  <a:srgbClr val="FF0000"/>
                </a:solidFill>
              </a:rPr>
              <a:t>burried</a:t>
            </a:r>
            <a:r>
              <a:rPr lang="en-US" sz="3200" dirty="0" smtClean="0">
                <a:solidFill>
                  <a:srgbClr val="FF0000"/>
                </a:solidFill>
              </a:rPr>
              <a:t> in the </a:t>
            </a:r>
            <a:r>
              <a:rPr lang="en-US" sz="3200" dirty="0" err="1" smtClean="0">
                <a:solidFill>
                  <a:srgbClr val="FF0000"/>
                </a:solidFill>
              </a:rPr>
              <a:t>Tajmahal</a:t>
            </a:r>
            <a:r>
              <a:rPr lang="en-US" sz="3200" dirty="0" smtClean="0">
                <a:solidFill>
                  <a:srgbClr val="FF0000"/>
                </a:solidFill>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96000"/>
            <a:ext cx="9013173" cy="523220"/>
          </a:xfrm>
          <a:prstGeom prst="rect">
            <a:avLst/>
          </a:prstGeom>
          <a:noFill/>
        </p:spPr>
        <p:txBody>
          <a:bodyPr wrap="none" rtlCol="0">
            <a:spAutoFit/>
          </a:bodyPr>
          <a:lstStyle/>
          <a:p>
            <a:r>
              <a:rPr lang="en-US" sz="2800" dirty="0" smtClean="0">
                <a:solidFill>
                  <a:srgbClr val="FF0000"/>
                </a:solidFill>
              </a:rPr>
              <a:t>Write a summary on “</a:t>
            </a:r>
            <a:r>
              <a:rPr lang="en-US" sz="2800" dirty="0" err="1" smtClean="0">
                <a:solidFill>
                  <a:srgbClr val="FF0000"/>
                </a:solidFill>
              </a:rPr>
              <a:t>Tajmahal</a:t>
            </a:r>
            <a:r>
              <a:rPr lang="en-US" sz="2800" dirty="0" smtClean="0">
                <a:solidFill>
                  <a:srgbClr val="FF0000"/>
                </a:solidFill>
              </a:rPr>
              <a:t>” not more than 70-80 words.</a:t>
            </a:r>
            <a:endParaRPr lang="en-US" sz="2800" dirty="0">
              <a:solidFill>
                <a:srgbClr val="FF0000"/>
              </a:solidFill>
            </a:endParaRPr>
          </a:p>
        </p:txBody>
      </p:sp>
      <p:pic>
        <p:nvPicPr>
          <p:cNvPr id="4" name="Picture 3" descr="690.png"/>
          <p:cNvPicPr>
            <a:picLocks noChangeAspect="1"/>
          </p:cNvPicPr>
          <p:nvPr/>
        </p:nvPicPr>
        <p:blipFill>
          <a:blip r:embed="rId2"/>
          <a:stretch>
            <a:fillRect/>
          </a:stretch>
        </p:blipFill>
        <p:spPr>
          <a:xfrm>
            <a:off x="228600" y="0"/>
            <a:ext cx="8666628" cy="565934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you.jpg"/>
          <p:cNvPicPr>
            <a:picLocks noChangeAspect="1"/>
          </p:cNvPicPr>
          <p:nvPr/>
        </p:nvPicPr>
        <p:blipFill>
          <a:blip r:embed="rId2"/>
          <a:stretch>
            <a:fillRect/>
          </a:stretch>
        </p:blipFill>
        <p:spPr>
          <a:xfrm>
            <a:off x="304800" y="609600"/>
            <a:ext cx="8623300" cy="5118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915216_rome-colosseum.jpg"/>
          <p:cNvPicPr>
            <a:picLocks noChangeAspect="1"/>
          </p:cNvPicPr>
          <p:nvPr/>
        </p:nvPicPr>
        <p:blipFill>
          <a:blip r:embed="rId2"/>
          <a:stretch>
            <a:fillRect/>
          </a:stretch>
        </p:blipFill>
        <p:spPr>
          <a:xfrm>
            <a:off x="685800" y="609600"/>
            <a:ext cx="8153400" cy="5435600"/>
          </a:xfrm>
          <a:prstGeom prst="rect">
            <a:avLst/>
          </a:prstGeom>
        </p:spPr>
      </p:pic>
      <p:sp>
        <p:nvSpPr>
          <p:cNvPr id="3" name="TextBox 2"/>
          <p:cNvSpPr txBox="1"/>
          <p:nvPr/>
        </p:nvSpPr>
        <p:spPr>
          <a:xfrm>
            <a:off x="2895600" y="6019800"/>
            <a:ext cx="3609386" cy="461665"/>
          </a:xfrm>
          <a:prstGeom prst="rect">
            <a:avLst/>
          </a:prstGeom>
          <a:noFill/>
        </p:spPr>
        <p:txBody>
          <a:bodyPr wrap="none" rtlCol="0">
            <a:spAutoFit/>
          </a:bodyPr>
          <a:lstStyle/>
          <a:p>
            <a:r>
              <a:rPr lang="en-US" sz="2400" dirty="0" smtClean="0">
                <a:solidFill>
                  <a:srgbClr val="FF0000"/>
                </a:solidFill>
              </a:rPr>
              <a:t>The Roman </a:t>
            </a:r>
            <a:r>
              <a:rPr lang="en-US" sz="2400" dirty="0" err="1" smtClean="0">
                <a:solidFill>
                  <a:srgbClr val="FF0000"/>
                </a:solidFill>
              </a:rPr>
              <a:t>Colesseum</a:t>
            </a:r>
            <a:r>
              <a:rPr lang="en-US" sz="2400" dirty="0" smtClean="0">
                <a:solidFill>
                  <a:srgbClr val="FF0000"/>
                </a:solidFill>
              </a:rPr>
              <a:t>, </a:t>
            </a:r>
            <a:r>
              <a:rPr lang="en-US" sz="2400" dirty="0" err="1" smtClean="0">
                <a:solidFill>
                  <a:srgbClr val="FF0000"/>
                </a:solidFill>
              </a:rPr>
              <a:t>Itly</a:t>
            </a:r>
            <a:r>
              <a:rPr lang="en-US" sz="2400" dirty="0" smtClean="0">
                <a:solidFill>
                  <a:srgbClr val="FF0000"/>
                </a:solidFill>
              </a:rPr>
              <a:t>.</a:t>
            </a:r>
            <a:endParaRPr lang="en-US" sz="2400" dirty="0">
              <a:solidFill>
                <a:srgbClr val="FF0000"/>
              </a:solidFill>
            </a:endParaRPr>
          </a:p>
        </p:txBody>
      </p:sp>
      <p:sp>
        <p:nvSpPr>
          <p:cNvPr id="4" name="TextBox 3"/>
          <p:cNvSpPr txBox="1"/>
          <p:nvPr/>
        </p:nvSpPr>
        <p:spPr>
          <a:xfrm>
            <a:off x="2971800" y="0"/>
            <a:ext cx="4290662" cy="461665"/>
          </a:xfrm>
          <a:prstGeom prst="rect">
            <a:avLst/>
          </a:prstGeom>
          <a:noFill/>
        </p:spPr>
        <p:txBody>
          <a:bodyPr wrap="none" rtlCol="0">
            <a:spAutoFit/>
          </a:bodyPr>
          <a:lstStyle/>
          <a:p>
            <a:r>
              <a:rPr lang="en-US" sz="2400" dirty="0" smtClean="0">
                <a:solidFill>
                  <a:srgbClr val="FF0000"/>
                </a:solidFill>
              </a:rPr>
              <a:t>What do you see in the picture?</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0117_MT_great-pyramid_main_FREE.jpg"/>
          <p:cNvPicPr>
            <a:picLocks noChangeAspect="1"/>
          </p:cNvPicPr>
          <p:nvPr/>
        </p:nvPicPr>
        <p:blipFill>
          <a:blip r:embed="rId2"/>
          <a:stretch>
            <a:fillRect/>
          </a:stretch>
        </p:blipFill>
        <p:spPr>
          <a:xfrm>
            <a:off x="0" y="152400"/>
            <a:ext cx="8991600" cy="3276600"/>
          </a:xfrm>
          <a:prstGeom prst="rect">
            <a:avLst/>
          </a:prstGeom>
        </p:spPr>
      </p:pic>
      <p:pic>
        <p:nvPicPr>
          <p:cNvPr id="3" name="Picture 2" descr="hqdefault.jpg"/>
          <p:cNvPicPr>
            <a:picLocks noChangeAspect="1"/>
          </p:cNvPicPr>
          <p:nvPr/>
        </p:nvPicPr>
        <p:blipFill>
          <a:blip r:embed="rId3"/>
          <a:stretch>
            <a:fillRect/>
          </a:stretch>
        </p:blipFill>
        <p:spPr>
          <a:xfrm>
            <a:off x="0" y="3429000"/>
            <a:ext cx="8991600" cy="3429000"/>
          </a:xfrm>
          <a:prstGeom prst="rect">
            <a:avLst/>
          </a:prstGeom>
        </p:spPr>
      </p:pic>
      <p:sp>
        <p:nvSpPr>
          <p:cNvPr id="4" name="TextBox 3"/>
          <p:cNvSpPr txBox="1"/>
          <p:nvPr/>
        </p:nvSpPr>
        <p:spPr>
          <a:xfrm>
            <a:off x="5486400" y="228600"/>
            <a:ext cx="2985626" cy="707886"/>
          </a:xfrm>
          <a:prstGeom prst="rect">
            <a:avLst/>
          </a:prstGeom>
          <a:noFill/>
        </p:spPr>
        <p:txBody>
          <a:bodyPr wrap="none" rtlCol="0">
            <a:spAutoFit/>
          </a:bodyPr>
          <a:lstStyle/>
          <a:p>
            <a:r>
              <a:rPr lang="en-US" sz="4000" dirty="0" smtClean="0">
                <a:solidFill>
                  <a:srgbClr val="FF0000"/>
                </a:solidFill>
              </a:rPr>
              <a:t>The Pyramids</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874084-rejseliv-imported-photo.jpeg"/>
          <p:cNvPicPr>
            <a:picLocks noChangeAspect="1"/>
          </p:cNvPicPr>
          <p:nvPr/>
        </p:nvPicPr>
        <p:blipFill>
          <a:blip r:embed="rId2"/>
          <a:stretch>
            <a:fillRect/>
          </a:stretch>
        </p:blipFill>
        <p:spPr>
          <a:xfrm>
            <a:off x="0" y="0"/>
            <a:ext cx="9144000" cy="5181600"/>
          </a:xfrm>
          <a:prstGeom prst="rect">
            <a:avLst/>
          </a:prstGeom>
        </p:spPr>
      </p:pic>
      <p:sp>
        <p:nvSpPr>
          <p:cNvPr id="3" name="TextBox 2"/>
          <p:cNvSpPr txBox="1"/>
          <p:nvPr/>
        </p:nvSpPr>
        <p:spPr>
          <a:xfrm>
            <a:off x="2971800" y="5638800"/>
            <a:ext cx="3180743" cy="461665"/>
          </a:xfrm>
          <a:prstGeom prst="rect">
            <a:avLst/>
          </a:prstGeom>
          <a:noFill/>
        </p:spPr>
        <p:txBody>
          <a:bodyPr wrap="none" rtlCol="0">
            <a:spAutoFit/>
          </a:bodyPr>
          <a:lstStyle/>
          <a:p>
            <a:r>
              <a:rPr lang="en-US" sz="2400" dirty="0" smtClean="0">
                <a:solidFill>
                  <a:srgbClr val="FF0000"/>
                </a:solidFill>
              </a:rPr>
              <a:t>The Great Wall Of China</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_the_Redeemer-140514153-56a02f845f9b58eba4af490a.jpg"/>
          <p:cNvPicPr>
            <a:picLocks noChangeAspect="1"/>
          </p:cNvPicPr>
          <p:nvPr/>
        </p:nvPicPr>
        <p:blipFill>
          <a:blip r:embed="rId2"/>
          <a:stretch>
            <a:fillRect/>
          </a:stretch>
        </p:blipFill>
        <p:spPr>
          <a:xfrm>
            <a:off x="457200" y="381000"/>
            <a:ext cx="8153400" cy="4829175"/>
          </a:xfrm>
          <a:prstGeom prst="rect">
            <a:avLst/>
          </a:prstGeom>
        </p:spPr>
      </p:pic>
      <p:sp>
        <p:nvSpPr>
          <p:cNvPr id="3" name="TextBox 2"/>
          <p:cNvSpPr txBox="1"/>
          <p:nvPr/>
        </p:nvSpPr>
        <p:spPr>
          <a:xfrm>
            <a:off x="2971800" y="5638800"/>
            <a:ext cx="3600729" cy="461665"/>
          </a:xfrm>
          <a:prstGeom prst="rect">
            <a:avLst/>
          </a:prstGeom>
          <a:noFill/>
        </p:spPr>
        <p:txBody>
          <a:bodyPr wrap="none" rtlCol="0">
            <a:spAutoFit/>
          </a:bodyPr>
          <a:lstStyle/>
          <a:p>
            <a:r>
              <a:rPr lang="en-US" sz="2400" dirty="0" smtClean="0">
                <a:solidFill>
                  <a:srgbClr val="FF0000"/>
                </a:solidFill>
              </a:rPr>
              <a:t>Christ The Redeemer, Brazil</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chen-Itza.jpg"/>
          <p:cNvPicPr>
            <a:picLocks noChangeAspect="1"/>
          </p:cNvPicPr>
          <p:nvPr/>
        </p:nvPicPr>
        <p:blipFill>
          <a:blip r:embed="rId2"/>
          <a:stretch>
            <a:fillRect/>
          </a:stretch>
        </p:blipFill>
        <p:spPr>
          <a:xfrm>
            <a:off x="0" y="0"/>
            <a:ext cx="5997433" cy="3200400"/>
          </a:xfrm>
          <a:prstGeom prst="rect">
            <a:avLst/>
          </a:prstGeom>
        </p:spPr>
      </p:pic>
      <p:pic>
        <p:nvPicPr>
          <p:cNvPr id="3" name="Picture 2" descr="Machu-Picchu.jpg"/>
          <p:cNvPicPr>
            <a:picLocks noChangeAspect="1"/>
          </p:cNvPicPr>
          <p:nvPr/>
        </p:nvPicPr>
        <p:blipFill>
          <a:blip r:embed="rId3"/>
          <a:stretch>
            <a:fillRect/>
          </a:stretch>
        </p:blipFill>
        <p:spPr>
          <a:xfrm>
            <a:off x="0" y="3272790"/>
            <a:ext cx="6096000" cy="3585210"/>
          </a:xfrm>
          <a:prstGeom prst="rect">
            <a:avLst/>
          </a:prstGeom>
        </p:spPr>
      </p:pic>
      <p:sp>
        <p:nvSpPr>
          <p:cNvPr id="4" name="TextBox 3"/>
          <p:cNvSpPr txBox="1"/>
          <p:nvPr/>
        </p:nvSpPr>
        <p:spPr>
          <a:xfrm>
            <a:off x="6096000" y="1447800"/>
            <a:ext cx="2666564" cy="461665"/>
          </a:xfrm>
          <a:prstGeom prst="rect">
            <a:avLst/>
          </a:prstGeom>
          <a:noFill/>
        </p:spPr>
        <p:txBody>
          <a:bodyPr wrap="none" rtlCol="0">
            <a:spAutoFit/>
          </a:bodyPr>
          <a:lstStyle/>
          <a:p>
            <a:r>
              <a:rPr lang="en-US" sz="2400" dirty="0" err="1" smtClean="0">
                <a:solidFill>
                  <a:srgbClr val="FF0000"/>
                </a:solidFill>
              </a:rPr>
              <a:t>Chicen</a:t>
            </a:r>
            <a:r>
              <a:rPr lang="en-US" sz="2400" dirty="0" smtClean="0">
                <a:solidFill>
                  <a:srgbClr val="FF0000"/>
                </a:solidFill>
              </a:rPr>
              <a:t> Itza, Mexico.</a:t>
            </a:r>
            <a:endParaRPr lang="en-US" sz="2400" dirty="0">
              <a:solidFill>
                <a:srgbClr val="FF0000"/>
              </a:solidFill>
            </a:endParaRPr>
          </a:p>
        </p:txBody>
      </p:sp>
      <p:sp>
        <p:nvSpPr>
          <p:cNvPr id="5" name="TextBox 4"/>
          <p:cNvSpPr txBox="1"/>
          <p:nvPr/>
        </p:nvSpPr>
        <p:spPr>
          <a:xfrm>
            <a:off x="6172200" y="5334000"/>
            <a:ext cx="2948499" cy="461665"/>
          </a:xfrm>
          <a:prstGeom prst="rect">
            <a:avLst/>
          </a:prstGeom>
          <a:noFill/>
        </p:spPr>
        <p:txBody>
          <a:bodyPr wrap="none" rtlCol="0">
            <a:spAutoFit/>
          </a:bodyPr>
          <a:lstStyle/>
          <a:p>
            <a:r>
              <a:rPr lang="en-US" sz="2400" dirty="0" err="1" smtClean="0">
                <a:solidFill>
                  <a:srgbClr val="FF0000"/>
                </a:solidFill>
              </a:rPr>
              <a:t>Machhu-Pichhu</a:t>
            </a:r>
            <a:r>
              <a:rPr lang="en-US" sz="2400" dirty="0" smtClean="0">
                <a:solidFill>
                  <a:srgbClr val="FF0000"/>
                </a:solidFill>
              </a:rPr>
              <a:t>, Peru.</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3733800" cy="1077218"/>
          </a:xfrm>
          <a:prstGeom prst="rect">
            <a:avLst/>
          </a:prstGeom>
          <a:noFill/>
        </p:spPr>
        <p:txBody>
          <a:bodyPr wrap="square" rtlCol="0">
            <a:spAutoFit/>
          </a:bodyPr>
          <a:lstStyle/>
          <a:p>
            <a:r>
              <a:rPr lang="en-US" sz="3200" dirty="0" smtClean="0">
                <a:solidFill>
                  <a:srgbClr val="FF0000"/>
                </a:solidFill>
              </a:rPr>
              <a:t>Which wonder is  missing here??????</a:t>
            </a:r>
            <a:endParaRPr lang="en-US" sz="3200" dirty="0">
              <a:solidFill>
                <a:srgbClr val="FF0000"/>
              </a:solidFill>
            </a:endParaRPr>
          </a:p>
        </p:txBody>
      </p:sp>
      <p:pic>
        <p:nvPicPr>
          <p:cNvPr id="3" name="Picture 2" descr="student-2982201_960_720.jpg"/>
          <p:cNvPicPr>
            <a:picLocks noChangeAspect="1"/>
          </p:cNvPicPr>
          <p:nvPr/>
        </p:nvPicPr>
        <p:blipFill>
          <a:blip r:embed="rId2"/>
          <a:stretch>
            <a:fillRect/>
          </a:stretch>
        </p:blipFill>
        <p:spPr>
          <a:xfrm>
            <a:off x="4000500" y="0"/>
            <a:ext cx="51435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29290922_rsz_taj_mahal_in_march_2004.jpg"/>
          <p:cNvPicPr>
            <a:picLocks noChangeAspect="1"/>
          </p:cNvPicPr>
          <p:nvPr/>
        </p:nvPicPr>
        <p:blipFill>
          <a:blip r:embed="rId2"/>
          <a:stretch>
            <a:fillRect/>
          </a:stretch>
        </p:blipFill>
        <p:spPr>
          <a:xfrm>
            <a:off x="457200" y="609600"/>
            <a:ext cx="8047355" cy="4648200"/>
          </a:xfrm>
          <a:prstGeom prst="rect">
            <a:avLst/>
          </a:prstGeom>
        </p:spPr>
      </p:pic>
      <p:sp>
        <p:nvSpPr>
          <p:cNvPr id="3" name="Rectangle 2"/>
          <p:cNvSpPr/>
          <p:nvPr/>
        </p:nvSpPr>
        <p:spPr>
          <a:xfrm>
            <a:off x="681693" y="5628120"/>
            <a:ext cx="7620000" cy="55111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rgbClr val="FF0000"/>
                </a:solidFill>
                <a:latin typeface="Arial Black" pitchFamily="34" charset="0"/>
              </a:rPr>
              <a:t>The Taj Mahal</a:t>
            </a:r>
            <a:endParaRPr lang="en-US" sz="3600" dirty="0">
              <a:solidFill>
                <a:srgbClr val="FF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646</Words>
  <Application>Microsoft Office PowerPoint</Application>
  <PresentationFormat>On-screen Show (4:3)</PresentationFormat>
  <Paragraphs>90</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 Black</vt:lpstr>
      <vt:lpstr>Calibri</vt:lpstr>
      <vt:lpstr>Segoe UI Semibold</vt:lpstr>
      <vt:lpstr>Times New Roman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HP_MLC</dc:creator>
  <cp:lastModifiedBy>Imran Kabir</cp:lastModifiedBy>
  <cp:revision>52</cp:revision>
  <dcterms:created xsi:type="dcterms:W3CDTF">2006-08-16T00:00:00Z</dcterms:created>
  <dcterms:modified xsi:type="dcterms:W3CDTF">2019-10-26T16:10:49Z</dcterms:modified>
</cp:coreProperties>
</file>