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79" r:id="rId3"/>
    <p:sldId id="258" r:id="rId4"/>
    <p:sldId id="259" r:id="rId5"/>
    <p:sldId id="277" r:id="rId6"/>
    <p:sldId id="261" r:id="rId7"/>
    <p:sldId id="262" r:id="rId8"/>
    <p:sldId id="263" r:id="rId9"/>
    <p:sldId id="274" r:id="rId10"/>
    <p:sldId id="264" r:id="rId11"/>
    <p:sldId id="265" r:id="rId12"/>
    <p:sldId id="268" r:id="rId13"/>
    <p:sldId id="266" r:id="rId14"/>
    <p:sldId id="271" r:id="rId15"/>
    <p:sldId id="270" r:id="rId16"/>
    <p:sldId id="272" r:id="rId17"/>
    <p:sldId id="273" r:id="rId18"/>
    <p:sldId id="28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1" d="100"/>
          <a:sy n="61" d="100"/>
        </p:scale>
        <p:origin x="996" y="60"/>
      </p:cViewPr>
      <p:guideLst>
        <p:guide orient="horz" pos="2184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jpe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66B4ECD-1C29-40DE-A13E-0099AE3CC82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A5CF48-63F8-4004-B0CA-FBF7421D142C}"/>
              </a:ext>
            </a:extLst>
          </p:cNvPr>
          <p:cNvSpPr/>
          <p:nvPr userDrawn="1"/>
        </p:nvSpPr>
        <p:spPr>
          <a:xfrm>
            <a:off x="101600" y="116114"/>
            <a:ext cx="11988800" cy="6633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1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09E2D-7DF1-43CA-A2D5-233448F84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E506C-63FD-4CA0-A8A0-ECA2567E1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7B4B6-79B7-4B00-9965-765AC9587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F7BE-ECC3-4043-9C0F-ECF6CE4669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9ED68-BC02-4CC0-BCB7-0FB8D4213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28339-412B-4F1B-94D9-72184B501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8E56-7823-469E-94EB-971A98205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1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63293-341C-4A22-BC4F-F9FE0E7F6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16D88-B5B0-4AD6-9B1C-4C6068C2E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60BE0-7EAB-473B-8ECC-2F2B7EF7B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F7BE-ECC3-4043-9C0F-ECF6CE4669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F0EA0-FB41-4246-9309-60D321B97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9514F-0098-439E-9831-E6E5009AC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8E56-7823-469E-94EB-971A98205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69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6D67E-D775-4D39-A306-0E70B6CD3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9651D-2C0C-4544-A8AA-409B51519C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EB39E9-B6C1-4157-A981-12A4F42FE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F78C6C-95AA-4273-BEF8-F1A4F8905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F7BE-ECC3-4043-9C0F-ECF6CE4669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351263-5B86-4D9F-88EA-6DD523814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EC843-8982-490B-A28C-D4F2D37A5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8E56-7823-469E-94EB-971A98205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06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20701-9FBA-427C-A340-095564C27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BA276-9D8F-46C6-A5E7-FCB67C6E5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91ABF8-A787-415E-B358-CF33DB028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61A800-8FC0-40C4-9B8F-F4A168C514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DD64BF-6777-4B0F-951E-BA57670830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E1CF42-343F-41FA-B1CA-A9042BC39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F7BE-ECC3-4043-9C0F-ECF6CE4669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364AF9-21CC-409F-BD60-65318BDCB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E8BCE5-0CED-48A0-B87F-DCAF35A5F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8E56-7823-469E-94EB-971A98205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09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C682B-FA66-44F1-8BE0-5AD59BCB5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96388C-9F5C-48A3-B2EE-AE453BCF4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F7BE-ECC3-4043-9C0F-ECF6CE4669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BF3705-B75C-40DA-9E25-99747135F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A8479E-F120-4822-A950-7CFA6B34A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8E56-7823-469E-94EB-971A98205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8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pattFill prst="pct9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90F517-497B-4DA7-9BBB-580ACA69C4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18895F-E15C-4A9C-8265-C1A6A3A7193D}"/>
              </a:ext>
            </a:extLst>
          </p:cNvPr>
          <p:cNvSpPr/>
          <p:nvPr userDrawn="1"/>
        </p:nvSpPr>
        <p:spPr>
          <a:xfrm>
            <a:off x="145143" y="119742"/>
            <a:ext cx="11901714" cy="661851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056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11134-E788-4028-9B19-083A3B51A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D5018-B418-40C3-9483-07A945B27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D064A-FEC9-4B18-89CD-C199CF978A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93D4D-B191-4A2E-9A73-67E3F06E8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F7BE-ECC3-4043-9C0F-ECF6CE4669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146F7E-0C2A-4D7F-847E-14630DE6D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BCD823-09AB-4CD9-B830-EB745CBCF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8E56-7823-469E-94EB-971A98205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23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90F0F-AF49-4411-A264-B2ECC50D8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37314A-6FC5-4E1C-A34A-C66CD5FCA0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71CFA-42A0-4AA7-B8F3-746B1DA445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2055A-AC7C-4E7B-9835-7C1D83913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F7BE-ECC3-4043-9C0F-ECF6CE4669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089309-B4FB-4A7A-B03A-1C0C808F0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F06BC-6141-4CCD-BBF8-8EA98E2AF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8E56-7823-469E-94EB-971A98205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85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5F465-B65B-42FE-A2F2-4199D564D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E9522-3BCA-426A-B707-21C5D9955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A8C14-5AF1-45A1-A0B0-53D920736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F7BE-ECC3-4043-9C0F-ECF6CE4669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41EBF-7D83-4E33-B51D-9D4FF0ED9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AEED9-0072-42B6-A8BC-F1C170371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8E56-7823-469E-94EB-971A98205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73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B916FC-509F-4B97-B8F4-6BDFF2B87F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490172-5AE8-4976-8717-63F1B8250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5E3C8-520A-4D55-A429-14DC799D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AF7BE-ECC3-4043-9C0F-ECF6CE4669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FDD75-DC9A-418C-BCCA-2EA2FE340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51FE0-8FB9-494A-A347-0FDEBE505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E8E56-7823-469E-94EB-971A98205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25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95224C-3115-43F0-9123-962EC5D7A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43B4E-B6EC-4312-B7EB-C871CD7FF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34DF1-7FA1-4512-9D89-5BD8BBFAFA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AF7BE-ECC3-4043-9C0F-ECF6CE46698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33B3-52D0-41AC-BAE5-665BAD72C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7D0C0-0DFD-40F2-B359-D0A0C59D9B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E8E56-7823-469E-94EB-971A98205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21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919D72-08E7-46B0-9B9D-68660A947BC2}"/>
              </a:ext>
            </a:extLst>
          </p:cNvPr>
          <p:cNvSpPr txBox="1"/>
          <p:nvPr/>
        </p:nvSpPr>
        <p:spPr>
          <a:xfrm>
            <a:off x="381001" y="349267"/>
            <a:ext cx="11429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 সবাইকে স্বাগত</a:t>
            </a:r>
            <a:endParaRPr lang="en-US" sz="60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DBF0F-E251-4771-B7ED-1F165247DC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7" r="2852" b="7752"/>
          <a:stretch/>
        </p:blipFill>
        <p:spPr>
          <a:xfrm>
            <a:off x="2296511" y="1198249"/>
            <a:ext cx="7598979" cy="53104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45340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B8A845-733B-4388-904F-B010E8FFD604}"/>
              </a:ext>
            </a:extLst>
          </p:cNvPr>
          <p:cNvSpPr txBox="1"/>
          <p:nvPr/>
        </p:nvSpPr>
        <p:spPr>
          <a:xfrm>
            <a:off x="4396466" y="268678"/>
            <a:ext cx="3326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42CF5D-ACB3-4968-AA1F-F8B68A297760}"/>
              </a:ext>
            </a:extLst>
          </p:cNvPr>
          <p:cNvSpPr txBox="1"/>
          <p:nvPr/>
        </p:nvSpPr>
        <p:spPr>
          <a:xfrm>
            <a:off x="310055" y="3346235"/>
            <a:ext cx="57859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সারওয়ার জাহান</a:t>
            </a:r>
          </a:p>
          <a:p>
            <a:pPr lvl="0" algn="ctr"/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রী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শিক্ষক</a:t>
            </a:r>
          </a:p>
          <a:p>
            <a:pPr lvl="0" algn="ctr"/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রামনগর সরকারি প্রাথমিক বিদ্যালয়</a:t>
            </a:r>
          </a:p>
          <a:p>
            <a:pPr lvl="0" algn="ctr"/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গোদাগাড়ী,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রাজশাহী।</a:t>
            </a:r>
          </a:p>
          <a:p>
            <a:pPr lvl="0" algn="ctr"/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 নং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০১৭৬৬৬০৭৫৩৬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C8A61-635C-427A-87B7-A67B9C633756}"/>
              </a:ext>
            </a:extLst>
          </p:cNvPr>
          <p:cNvSpPr txBox="1"/>
          <p:nvPr/>
        </p:nvSpPr>
        <p:spPr>
          <a:xfrm>
            <a:off x="6385692" y="3360523"/>
            <a:ext cx="554946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endParaRPr lang="bn-IN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বিজ্ঞান</a:t>
            </a:r>
          </a:p>
          <a:p>
            <a:pPr lvl="0" algn="ctr"/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 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০১</a:t>
            </a:r>
          </a:p>
          <a:p>
            <a:pPr lvl="0"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৪৫ মিনিট</a:t>
            </a:r>
          </a:p>
          <a:p>
            <a:pPr lvl="0" algn="ctr"/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২৫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/২০১৯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849AAF-E4AB-4274-81F6-BB0612C02A3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476" y="684176"/>
            <a:ext cx="2146653" cy="2529241"/>
          </a:xfrm>
          <a:prstGeom prst="rect">
            <a:avLst/>
          </a:prstGeom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74AC1E-0C87-4DB8-8DAF-5C58BDAB9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71" y="649443"/>
            <a:ext cx="2146653" cy="25824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313501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9427689"/>
              </p:ext>
            </p:extLst>
          </p:nvPr>
        </p:nvGraphicFramePr>
        <p:xfrm>
          <a:off x="5372100" y="2509838"/>
          <a:ext cx="1371600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Packager Shell Object" showAsIcon="1" r:id="rId3" imgW="627120" imgH="437760" progId="Package">
                  <p:embed/>
                </p:oleObj>
              </mc:Choice>
              <mc:Fallback>
                <p:oleObj name="Packager Shell Object" showAsIcon="1" r:id="rId3" imgW="627120" imgH="437760" progId="Package">
                  <p:embed/>
                  <p:pic>
                    <p:nvPicPr>
                      <p:cNvPr id="3" name="Object 2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2100" y="2509838"/>
                        <a:ext cx="1371600" cy="957262"/>
                      </a:xfrm>
                      <a:prstGeom prst="rect">
                        <a:avLst/>
                      </a:prstGeom>
                      <a:blipFill dpi="0" rotWithShape="0">
                        <a:blip r:embed="rId5"/>
                        <a:srcRect/>
                        <a:tile tx="0" ty="0" sx="100000" sy="100000" flip="none" algn="tl"/>
                      </a:blipFill>
                      <a:ln w="571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33403" y="4440853"/>
            <a:ext cx="6325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দেখলাম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2330447" y="570077"/>
            <a:ext cx="7479933" cy="6694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75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প্রিয়</a:t>
            </a:r>
            <a:r>
              <a:rPr lang="en-US" sz="37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75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শিক্ষার্থীবৃন্দ</a:t>
            </a:r>
            <a:r>
              <a:rPr lang="en-US" sz="37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75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37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75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7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75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7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75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7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75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37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4191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rtiary-consumers.jpg"/>
          <p:cNvPicPr>
            <a:picLocks noChangeAspect="1"/>
          </p:cNvPicPr>
          <p:nvPr/>
        </p:nvPicPr>
        <p:blipFill>
          <a:blip r:embed="rId2" cstate="print"/>
          <a:srcRect r="80734" b="24054"/>
          <a:stretch>
            <a:fillRect/>
          </a:stretch>
        </p:blipFill>
        <p:spPr>
          <a:xfrm>
            <a:off x="1016543" y="2527342"/>
            <a:ext cx="1886335" cy="1683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1010218" y="4188251"/>
            <a:ext cx="1866451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সবুজ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ঘাস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8729203">
            <a:off x="-31075" y="1914186"/>
            <a:ext cx="15500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সৌর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শক্তি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Picture 22" descr="tertiary-consumers.jpg"/>
          <p:cNvPicPr>
            <a:picLocks noChangeAspect="1"/>
          </p:cNvPicPr>
          <p:nvPr/>
        </p:nvPicPr>
        <p:blipFill>
          <a:blip r:embed="rId2" cstate="print"/>
          <a:srcRect l="24771" r="55963" b="22162"/>
          <a:stretch>
            <a:fillRect/>
          </a:stretch>
        </p:blipFill>
        <p:spPr>
          <a:xfrm flipH="1">
            <a:off x="3916556" y="2586034"/>
            <a:ext cx="1768387" cy="1886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Rectangle 23"/>
          <p:cNvSpPr/>
          <p:nvPr/>
        </p:nvSpPr>
        <p:spPr>
          <a:xfrm>
            <a:off x="4132060" y="4230499"/>
            <a:ext cx="1670508" cy="6448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ঘাস</a:t>
            </a:r>
            <a:r>
              <a:rPr lang="bn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ফড়িং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738438" y="3563869"/>
            <a:ext cx="1224608" cy="49899"/>
          </a:xfrm>
          <a:prstGeom prst="straightConnector1">
            <a:avLst/>
          </a:prstGeom>
          <a:ln w="28575">
            <a:solidFill>
              <a:schemeClr val="tx1">
                <a:alpha val="89804"/>
              </a:schemeClr>
            </a:solidFill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6" name="Picture 25" descr="tertiary-consumers.jpg"/>
          <p:cNvPicPr>
            <a:picLocks noChangeAspect="1"/>
          </p:cNvPicPr>
          <p:nvPr/>
        </p:nvPicPr>
        <p:blipFill>
          <a:blip r:embed="rId2" cstate="print"/>
          <a:srcRect l="50458" r="32111" b="24054"/>
          <a:stretch>
            <a:fillRect/>
          </a:stretch>
        </p:blipFill>
        <p:spPr>
          <a:xfrm flipH="1">
            <a:off x="6374749" y="2340767"/>
            <a:ext cx="2314409" cy="2254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7" name="Straight Arrow Connector 26"/>
          <p:cNvCxnSpPr/>
          <p:nvPr/>
        </p:nvCxnSpPr>
        <p:spPr>
          <a:xfrm flipV="1">
            <a:off x="5560041" y="3455398"/>
            <a:ext cx="1232297" cy="115201"/>
          </a:xfrm>
          <a:prstGeom prst="straightConnector1">
            <a:avLst/>
          </a:prstGeom>
          <a:ln w="28575">
            <a:solidFill>
              <a:schemeClr val="tx1">
                <a:alpha val="89804"/>
              </a:schemeClr>
            </a:solidFill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8" name="Picture 27" descr="tertiary-consumers.jpg"/>
          <p:cNvPicPr>
            <a:picLocks noChangeAspect="1"/>
          </p:cNvPicPr>
          <p:nvPr/>
        </p:nvPicPr>
        <p:blipFill>
          <a:blip r:embed="rId2" cstate="print"/>
          <a:srcRect l="76147" r="1835" b="26486"/>
          <a:stretch>
            <a:fillRect/>
          </a:stretch>
        </p:blipFill>
        <p:spPr>
          <a:xfrm>
            <a:off x="9494624" y="2799579"/>
            <a:ext cx="1473414" cy="1300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Rectangle 28"/>
          <p:cNvSpPr/>
          <p:nvPr/>
        </p:nvSpPr>
        <p:spPr>
          <a:xfrm>
            <a:off x="9689540" y="4240118"/>
            <a:ext cx="824607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সাপ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031751" y="4147757"/>
            <a:ext cx="966371" cy="5984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ব্যাঙ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8234490" y="3455396"/>
            <a:ext cx="1260134" cy="86676"/>
          </a:xfrm>
          <a:prstGeom prst="straightConnector1">
            <a:avLst/>
          </a:prstGeom>
          <a:ln w="28575">
            <a:solidFill>
              <a:schemeClr val="tx1">
                <a:alpha val="89804"/>
              </a:schemeClr>
            </a:solidFill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2" name="Picture 31" descr="scaletowidth.jpg"/>
          <p:cNvPicPr>
            <a:picLocks noChangeAspect="1"/>
          </p:cNvPicPr>
          <p:nvPr/>
        </p:nvPicPr>
        <p:blipFill>
          <a:blip r:embed="rId3" cstate="print"/>
          <a:srcRect l="70160" t="11000" r="80" b="39500"/>
          <a:stretch>
            <a:fillRect/>
          </a:stretch>
        </p:blipFill>
        <p:spPr>
          <a:xfrm>
            <a:off x="9942647" y="1082402"/>
            <a:ext cx="1340261" cy="1134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Rectangle 32"/>
          <p:cNvSpPr/>
          <p:nvPr/>
        </p:nvSpPr>
        <p:spPr>
          <a:xfrm>
            <a:off x="9067241" y="1531091"/>
            <a:ext cx="1000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ঈগল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10040758" y="2153964"/>
            <a:ext cx="332958" cy="958962"/>
          </a:xfrm>
          <a:prstGeom prst="straightConnector1">
            <a:avLst/>
          </a:prstGeom>
          <a:ln w="28575">
            <a:solidFill>
              <a:schemeClr val="tx1">
                <a:alpha val="89804"/>
              </a:schemeClr>
            </a:solidFill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554366" y="348893"/>
            <a:ext cx="5117725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সবুজ ঘাস সূর্য থেকে কী গ্রহণ করছে?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8054" y="148505"/>
            <a:ext cx="1195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ঘাস ফড়িং, ব্যাঙ, সাপ ও ঈগলের মাঝে যে সম্পর্ক দেখছি তাকে কী বলে?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1231807" y="1414463"/>
            <a:ext cx="449356" cy="1852608"/>
          </a:xfrm>
          <a:prstGeom prst="line">
            <a:avLst/>
          </a:prstGeom>
          <a:ln w="381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298479" y="1381119"/>
            <a:ext cx="604294" cy="1814512"/>
          </a:xfrm>
          <a:prstGeom prst="line">
            <a:avLst/>
          </a:prstGeom>
          <a:ln w="381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413506" y="1381120"/>
            <a:ext cx="684153" cy="1858187"/>
          </a:xfrm>
          <a:prstGeom prst="line">
            <a:avLst/>
          </a:prstGeom>
          <a:ln w="381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456486" y="1296677"/>
            <a:ext cx="888041" cy="1970394"/>
          </a:xfrm>
          <a:prstGeom prst="line">
            <a:avLst/>
          </a:prstGeom>
          <a:ln w="381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544892" y="1253003"/>
            <a:ext cx="1065236" cy="1968699"/>
          </a:xfrm>
          <a:prstGeom prst="line">
            <a:avLst/>
          </a:prstGeom>
          <a:ln w="38100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51" y="471488"/>
            <a:ext cx="1206551" cy="1177948"/>
          </a:xfrm>
          <a:prstGeom prst="rect">
            <a:avLst/>
          </a:prstGeom>
        </p:spPr>
      </p:pic>
      <p:sp>
        <p:nvSpPr>
          <p:cNvPr id="65" name="Oval 64"/>
          <p:cNvSpPr/>
          <p:nvPr/>
        </p:nvSpPr>
        <p:spPr>
          <a:xfrm>
            <a:off x="9689540" y="896070"/>
            <a:ext cx="684177" cy="7533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155CD1-143E-43DD-A121-120FAC3E1C77}"/>
              </a:ext>
            </a:extLst>
          </p:cNvPr>
          <p:cNvSpPr txBox="1"/>
          <p:nvPr/>
        </p:nvSpPr>
        <p:spPr>
          <a:xfrm>
            <a:off x="4300029" y="348893"/>
            <a:ext cx="3626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প্রবাহ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0884173-793D-4207-BF05-FAD4A958E290}"/>
              </a:ext>
            </a:extLst>
          </p:cNvPr>
          <p:cNvSpPr txBox="1"/>
          <p:nvPr/>
        </p:nvSpPr>
        <p:spPr>
          <a:xfrm>
            <a:off x="3620081" y="5250618"/>
            <a:ext cx="4951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 থেকে শক্তি গ্রহণ করছে।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B0162C-4CA8-4929-8938-8B26047A923E}"/>
              </a:ext>
            </a:extLst>
          </p:cNvPr>
          <p:cNvSpPr txBox="1"/>
          <p:nvPr/>
        </p:nvSpPr>
        <p:spPr>
          <a:xfrm>
            <a:off x="4036688" y="348893"/>
            <a:ext cx="4153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ঘাস ফড়িং কী খাছে?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1FE1755-F2E4-4D68-A06C-E1A3F5AE3015}"/>
              </a:ext>
            </a:extLst>
          </p:cNvPr>
          <p:cNvSpPr txBox="1"/>
          <p:nvPr/>
        </p:nvSpPr>
        <p:spPr>
          <a:xfrm>
            <a:off x="4162190" y="348893"/>
            <a:ext cx="3902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ব্যাঙ কী খাচ্ছে?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0B0A0C-E628-4F14-89C9-98B6EB7460A3}"/>
              </a:ext>
            </a:extLst>
          </p:cNvPr>
          <p:cNvSpPr txBox="1"/>
          <p:nvPr/>
        </p:nvSpPr>
        <p:spPr>
          <a:xfrm>
            <a:off x="3591746" y="348893"/>
            <a:ext cx="5042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সাপ কী খাছে?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1AE2A5A-CDBC-4597-B20F-DF9030D3EA88}"/>
              </a:ext>
            </a:extLst>
          </p:cNvPr>
          <p:cNvSpPr txBox="1"/>
          <p:nvPr/>
        </p:nvSpPr>
        <p:spPr>
          <a:xfrm>
            <a:off x="3554366" y="5296550"/>
            <a:ext cx="5042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ব্যাঙ খাচ্ছে। 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D86088F-BA71-4969-8C53-F9C7FA8A1B32}"/>
              </a:ext>
            </a:extLst>
          </p:cNvPr>
          <p:cNvSpPr txBox="1"/>
          <p:nvPr/>
        </p:nvSpPr>
        <p:spPr>
          <a:xfrm>
            <a:off x="3605059" y="5335245"/>
            <a:ext cx="5042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ঘাস ফড়িং খাচ্ছে।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677B6A7-147B-475E-9EA4-B7AEA245BB1F}"/>
              </a:ext>
            </a:extLst>
          </p:cNvPr>
          <p:cNvSpPr txBox="1"/>
          <p:nvPr/>
        </p:nvSpPr>
        <p:spPr>
          <a:xfrm>
            <a:off x="3574518" y="5316423"/>
            <a:ext cx="5042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ঘাস খাচ্ছে।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0C3C77-8B05-408E-803F-CDD3B6EBE6E7}"/>
              </a:ext>
            </a:extLst>
          </p:cNvPr>
          <p:cNvSpPr txBox="1"/>
          <p:nvPr/>
        </p:nvSpPr>
        <p:spPr>
          <a:xfrm>
            <a:off x="4933653" y="5212757"/>
            <a:ext cx="2590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শৃংখল।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05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5" grpId="0"/>
      <p:bldP spid="35" grpId="1"/>
      <p:bldP spid="36" grpId="0"/>
      <p:bldP spid="4" grpId="0"/>
      <p:bldP spid="4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5" grpId="0"/>
      <p:bldP spid="45" grpId="1"/>
      <p:bldP spid="49" grpId="0"/>
      <p:bldP spid="49" grpId="1"/>
      <p:bldP spid="50" grpId="0"/>
      <p:bldP spid="50" grpId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995" y="2156908"/>
            <a:ext cx="7133458" cy="406750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8" name="Rectangle 7"/>
          <p:cNvSpPr/>
          <p:nvPr/>
        </p:nvSpPr>
        <p:spPr>
          <a:xfrm>
            <a:off x="2660901" y="5543342"/>
            <a:ext cx="5840861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75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375" b="1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990C97-9EB4-425F-9C1F-027493606FC3}"/>
              </a:ext>
            </a:extLst>
          </p:cNvPr>
          <p:cNvSpPr txBox="1"/>
          <p:nvPr/>
        </p:nvSpPr>
        <p:spPr>
          <a:xfrm>
            <a:off x="2806903" y="960239"/>
            <a:ext cx="67476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শৃংখল ও খাদ্য জাল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8C8C47-8215-4128-85CD-AD8C913B590E}"/>
              </a:ext>
            </a:extLst>
          </p:cNvPr>
          <p:cNvSpPr/>
          <p:nvPr/>
        </p:nvSpPr>
        <p:spPr>
          <a:xfrm>
            <a:off x="3082579" y="367591"/>
            <a:ext cx="6196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807"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AU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14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8178" y="1465890"/>
            <a:ext cx="3957146" cy="885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04451" y="450227"/>
            <a:ext cx="3583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199F78-8D77-4C97-AD55-6371550507ED}"/>
              </a:ext>
            </a:extLst>
          </p:cNvPr>
          <p:cNvSpPr txBox="1"/>
          <p:nvPr/>
        </p:nvSpPr>
        <p:spPr>
          <a:xfrm>
            <a:off x="1297560" y="2234741"/>
            <a:ext cx="10542343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শৃংখল কী তা বলতে পারবে;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জাল কী তা বলতে পারবে;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এবং খাদকের মধ্যকার পার্থক্য কী তা উল্লেখ করতে পারবে;</a:t>
            </a:r>
            <a:endParaRPr lang="bn-IN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খাদ্য শৃংখলের মাধ্যমে সৌরশক্তি জীবে সঞ্চারিত হয় তা ব্যাখ্যা করতে পারবে। 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9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rtiary-consumers.jpg"/>
          <p:cNvPicPr>
            <a:picLocks noChangeAspect="1"/>
          </p:cNvPicPr>
          <p:nvPr/>
        </p:nvPicPr>
        <p:blipFill>
          <a:blip r:embed="rId2" cstate="print"/>
          <a:srcRect r="80734" b="24054"/>
          <a:stretch>
            <a:fillRect/>
          </a:stretch>
        </p:blipFill>
        <p:spPr>
          <a:xfrm>
            <a:off x="2111874" y="2783637"/>
            <a:ext cx="3357563" cy="2807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2143559" y="5384906"/>
            <a:ext cx="3071813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সবুজ </a:t>
            </a:r>
            <a:r>
              <a:rPr lang="en-US" sz="3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ঘাস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 rot="21292063">
            <a:off x="2581976" y="1461680"/>
            <a:ext cx="1977308" cy="2331876"/>
            <a:chOff x="927389" y="1027604"/>
            <a:chExt cx="1171738" cy="1715402"/>
          </a:xfrm>
        </p:grpSpPr>
        <p:grpSp>
          <p:nvGrpSpPr>
            <p:cNvPr id="7" name="Group 16"/>
            <p:cNvGrpSpPr/>
            <p:nvPr/>
          </p:nvGrpSpPr>
          <p:grpSpPr>
            <a:xfrm>
              <a:off x="927389" y="1027604"/>
              <a:ext cx="1171738" cy="1715402"/>
              <a:chOff x="927389" y="1027604"/>
              <a:chExt cx="1171738" cy="1715402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 rot="5707937">
                <a:off x="447806" y="1566989"/>
                <a:ext cx="1629103" cy="550333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307937">
                <a:off x="927389" y="2683998"/>
                <a:ext cx="1100667" cy="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16507937" flipV="1">
                <a:off x="1057032" y="1700910"/>
                <a:ext cx="1646472" cy="437719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8" name="Straight Arrow Connector 7"/>
            <p:cNvCxnSpPr/>
            <p:nvPr/>
          </p:nvCxnSpPr>
          <p:spPr>
            <a:xfrm rot="5707937">
              <a:off x="865349" y="1887422"/>
              <a:ext cx="1418896" cy="84667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rot="5707937">
              <a:off x="640843" y="1738964"/>
              <a:ext cx="1576552" cy="296334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rot="16507937" flipH="1">
              <a:off x="939774" y="1761863"/>
              <a:ext cx="1576553" cy="211666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630621" y="1881072"/>
            <a:ext cx="237992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আলোক শক্তি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 rot="21292063">
            <a:off x="2680604" y="1496530"/>
            <a:ext cx="1977308" cy="2331876"/>
            <a:chOff x="927389" y="1027604"/>
            <a:chExt cx="1171738" cy="1715402"/>
          </a:xfrm>
        </p:grpSpPr>
        <p:grpSp>
          <p:nvGrpSpPr>
            <p:cNvPr id="17" name="Group 16"/>
            <p:cNvGrpSpPr/>
            <p:nvPr/>
          </p:nvGrpSpPr>
          <p:grpSpPr>
            <a:xfrm>
              <a:off x="927389" y="1027604"/>
              <a:ext cx="1171738" cy="1715402"/>
              <a:chOff x="927389" y="1027604"/>
              <a:chExt cx="1171738" cy="1715402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rot="5707937">
                <a:off x="447806" y="1566989"/>
                <a:ext cx="1629103" cy="550333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307937">
                <a:off x="927389" y="2683998"/>
                <a:ext cx="1100667" cy="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6507937" flipV="1">
                <a:off x="1057032" y="1700910"/>
                <a:ext cx="1646472" cy="437719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Arrow Connector 17"/>
            <p:cNvCxnSpPr/>
            <p:nvPr/>
          </p:nvCxnSpPr>
          <p:spPr>
            <a:xfrm rot="5707937">
              <a:off x="865349" y="1887422"/>
              <a:ext cx="1418896" cy="84667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5707937">
              <a:off x="640843" y="1738964"/>
              <a:ext cx="1576552" cy="296334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6507937" flipH="1">
              <a:off x="939774" y="1761863"/>
              <a:ext cx="1576553" cy="211666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2796174" y="5910835"/>
            <a:ext cx="659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উত্তর- সবুজ উদ্ভিদ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44211" y="620069"/>
            <a:ext cx="6383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প্রশ্ন- উদ্ভিদ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পায়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120" y="205176"/>
            <a:ext cx="1679953" cy="16799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6E3BCF-544F-46FE-B37C-BA2DDEB3054F}"/>
              </a:ext>
            </a:extLst>
          </p:cNvPr>
          <p:cNvSpPr txBox="1"/>
          <p:nvPr/>
        </p:nvSpPr>
        <p:spPr>
          <a:xfrm>
            <a:off x="5076497" y="630621"/>
            <a:ext cx="4254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 কী দেখতে পাচ্ছ?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89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96296E-6 L 2.91667E-6 0.1775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24" grpId="0"/>
      <p:bldP spid="25" grpId="0"/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533722" y="1285875"/>
            <a:ext cx="3071813" cy="2921653"/>
            <a:chOff x="685800" y="1143000"/>
            <a:chExt cx="3276600" cy="3116430"/>
          </a:xfrm>
        </p:grpSpPr>
        <p:pic>
          <p:nvPicPr>
            <p:cNvPr id="4" name="Picture 3" descr="tertiary-consumers.jpg"/>
            <p:cNvPicPr>
              <a:picLocks noChangeAspect="1"/>
            </p:cNvPicPr>
            <p:nvPr/>
          </p:nvPicPr>
          <p:blipFill>
            <a:blip r:embed="rId2" cstate="print"/>
            <a:srcRect r="80734" b="24054"/>
            <a:stretch>
              <a:fillRect/>
            </a:stretch>
          </p:blipFill>
          <p:spPr>
            <a:xfrm>
              <a:off x="762000" y="1143000"/>
              <a:ext cx="3200400" cy="267652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Rectangle 4"/>
            <p:cNvSpPr/>
            <p:nvPr/>
          </p:nvSpPr>
          <p:spPr>
            <a:xfrm>
              <a:off x="685800" y="3726029"/>
              <a:ext cx="3276600" cy="53340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সবুজ </a:t>
              </a:r>
              <a:r>
                <a:rPr lang="en-US" sz="3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ঘাস</a:t>
              </a:r>
              <a:r>
                <a:rPr lang="en-US" sz="3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248594" y="1331846"/>
            <a:ext cx="2643188" cy="2500313"/>
            <a:chOff x="5638800" y="1143000"/>
            <a:chExt cx="2895600" cy="2667000"/>
          </a:xfrm>
        </p:grpSpPr>
        <p:pic>
          <p:nvPicPr>
            <p:cNvPr id="8" name="Picture 7" descr="tertiary-consumers.jpg"/>
            <p:cNvPicPr>
              <a:picLocks noChangeAspect="1"/>
            </p:cNvPicPr>
            <p:nvPr/>
          </p:nvPicPr>
          <p:blipFill>
            <a:blip r:embed="rId2" cstate="print"/>
            <a:srcRect l="24771" r="55963" b="22162"/>
            <a:stretch>
              <a:fillRect/>
            </a:stretch>
          </p:blipFill>
          <p:spPr>
            <a:xfrm flipH="1">
              <a:off x="5638800" y="1143000"/>
              <a:ext cx="2895600" cy="2667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9" name="Rectangle 8"/>
            <p:cNvSpPr/>
            <p:nvPr/>
          </p:nvSpPr>
          <p:spPr>
            <a:xfrm>
              <a:off x="6019800" y="2920367"/>
              <a:ext cx="21336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ঘাস</a:t>
              </a:r>
              <a:r>
                <a:rPr lang="bn-IN" sz="3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ফড়িং</a:t>
              </a:r>
              <a:endPara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962596" y="2286000"/>
            <a:ext cx="2571750" cy="357188"/>
            <a:chOff x="3581400" y="2133600"/>
            <a:chExt cx="2133600" cy="306388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3581400" y="2133600"/>
              <a:ext cx="2057400" cy="1588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3657600" y="2286000"/>
              <a:ext cx="2057400" cy="1588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3581400" y="2438400"/>
              <a:ext cx="2057400" cy="1588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373117" y="5175275"/>
            <a:ext cx="11445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ঘাস ফড়িং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সবুজ উদ্ভিদকে খাদ্য হিসাবে গ্রহণ করে এবং শক্তি পেয়ে থাকে।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62660" y="2714625"/>
            <a:ext cx="1357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শক্তি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53445" y="389512"/>
            <a:ext cx="5881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ঘাস ফড়িং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ভাবে শক্তি পেয়ে থাকে?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260F5A-2EFD-4237-9019-A8E3FF9F4C4A}"/>
              </a:ext>
            </a:extLst>
          </p:cNvPr>
          <p:cNvSpPr txBox="1"/>
          <p:nvPr/>
        </p:nvSpPr>
        <p:spPr>
          <a:xfrm>
            <a:off x="4347800" y="318075"/>
            <a:ext cx="3496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প্রবাহ চিত্রটি দেখ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42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0.2901 -0.1092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05" y="-546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5" grpId="1"/>
      <p:bldP spid="16" grpId="0"/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33904" y="4643437"/>
            <a:ext cx="642938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88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17BBEA-C1F9-4A38-8816-B4DCBDB35332}"/>
              </a:ext>
            </a:extLst>
          </p:cNvPr>
          <p:cNvSpPr txBox="1"/>
          <p:nvPr/>
        </p:nvSpPr>
        <p:spPr>
          <a:xfrm>
            <a:off x="4948402" y="331076"/>
            <a:ext cx="2295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998C2C-3139-47B7-82E2-D4BB0CD78A4D}"/>
              </a:ext>
            </a:extLst>
          </p:cNvPr>
          <p:cNvSpPr txBox="1"/>
          <p:nvPr/>
        </p:nvSpPr>
        <p:spPr>
          <a:xfrm>
            <a:off x="1899746" y="5704162"/>
            <a:ext cx="8392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শৃংখল ও খাদ্য জাল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বলতে কী বুঝায় তা লেখ?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6F02E8-FCA6-47CA-A4B8-06D77E3CE7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9"/>
          <a:stretch/>
        </p:blipFill>
        <p:spPr>
          <a:xfrm>
            <a:off x="2588173" y="1153838"/>
            <a:ext cx="7015655" cy="42537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142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rtiary-consumers.jpg"/>
          <p:cNvPicPr>
            <a:picLocks noChangeAspect="1"/>
          </p:cNvPicPr>
          <p:nvPr/>
        </p:nvPicPr>
        <p:blipFill>
          <a:blip r:embed="rId2" cstate="print"/>
          <a:srcRect l="24771" r="55963" b="22162"/>
          <a:stretch>
            <a:fillRect/>
          </a:stretch>
        </p:blipFill>
        <p:spPr>
          <a:xfrm>
            <a:off x="2794948" y="1571626"/>
            <a:ext cx="2583656" cy="2214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tertiary-consumers.jpg"/>
          <p:cNvPicPr>
            <a:picLocks noChangeAspect="1"/>
          </p:cNvPicPr>
          <p:nvPr/>
        </p:nvPicPr>
        <p:blipFill>
          <a:blip r:embed="rId2" cstate="print"/>
          <a:srcRect l="50458" r="32111" b="24054"/>
          <a:stretch>
            <a:fillRect/>
          </a:stretch>
        </p:blipFill>
        <p:spPr>
          <a:xfrm flipH="1">
            <a:off x="7724137" y="1571626"/>
            <a:ext cx="2769515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Group 5"/>
          <p:cNvGrpSpPr/>
          <p:nvPr/>
        </p:nvGrpSpPr>
        <p:grpSpPr>
          <a:xfrm>
            <a:off x="5080948" y="2286000"/>
            <a:ext cx="2928938" cy="357188"/>
            <a:chOff x="3581400" y="2133600"/>
            <a:chExt cx="2133600" cy="306388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3581400" y="2133600"/>
              <a:ext cx="2057400" cy="1588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657600" y="2286000"/>
              <a:ext cx="2057400" cy="1588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3581400" y="2438400"/>
              <a:ext cx="2057400" cy="1588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3080699" y="3286126"/>
            <a:ext cx="1947612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25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ঘাস</a:t>
            </a:r>
            <a:r>
              <a:rPr lang="bn-IN" sz="2625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ফড়িং</a:t>
            </a:r>
            <a:endParaRPr lang="en-US" sz="2625" dirty="0"/>
          </a:p>
        </p:txBody>
      </p:sp>
      <p:sp>
        <p:nvSpPr>
          <p:cNvPr id="11" name="Rectangle 10"/>
          <p:cNvSpPr/>
          <p:nvPr/>
        </p:nvSpPr>
        <p:spPr>
          <a:xfrm>
            <a:off x="8295636" y="3214688"/>
            <a:ext cx="2000250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625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ব্যাঙ </a:t>
            </a:r>
            <a:endParaRPr lang="en-US" sz="2625" dirty="0"/>
          </a:p>
        </p:txBody>
      </p:sp>
      <p:sp>
        <p:nvSpPr>
          <p:cNvPr id="12" name="TextBox 11"/>
          <p:cNvSpPr txBox="1"/>
          <p:nvPr/>
        </p:nvSpPr>
        <p:spPr>
          <a:xfrm>
            <a:off x="5795324" y="2714625"/>
            <a:ext cx="1357313" cy="496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625" b="1" dirty="0">
                <a:latin typeface="NikoshBAN" pitchFamily="2" charset="0"/>
                <a:cs typeface="NikoshBAN" pitchFamily="2" charset="0"/>
              </a:rPr>
              <a:t>শক্তি </a:t>
            </a:r>
            <a:endParaRPr lang="en-US" sz="2625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9708" y="5051960"/>
            <a:ext cx="11332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ব্যাঙ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ঘাস ফড়িংকে খাদ্য হিসাবে গ্রহণ করে এবং শক্তি পেয়ে থাকে। 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52242" y="618349"/>
            <a:ext cx="5687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ব্যাঙ ক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ভাবে শক্তি পেয়ে থাকে? 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31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0.31354 -0.1168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77" y="-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617883" y="2194159"/>
            <a:ext cx="2928938" cy="357188"/>
            <a:chOff x="3581400" y="2133600"/>
            <a:chExt cx="2133600" cy="306388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3581400" y="2133600"/>
              <a:ext cx="2057400" cy="1588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657600" y="2286000"/>
              <a:ext cx="2057400" cy="1588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581400" y="2438400"/>
              <a:ext cx="2057400" cy="1588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1394920" y="5335140"/>
            <a:ext cx="9402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সাপ, ব্যাঙকে খাদ্য হিসাবে গ্রহণ করে এবং শক্তি পেয়ে থাকে। 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04269" y="4050285"/>
            <a:ext cx="2000250" cy="50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ব্যাঙ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40139" y="2671581"/>
            <a:ext cx="1357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শক্তি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1581" y="413547"/>
            <a:ext cx="5846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সাপ ক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ভাবে শক্তি পেয়ে থাকে? 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904" y="1301997"/>
            <a:ext cx="3635940" cy="2733789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4" r="19060"/>
          <a:stretch/>
        </p:blipFill>
        <p:spPr>
          <a:xfrm>
            <a:off x="921156" y="1301997"/>
            <a:ext cx="3879073" cy="2733789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21" name="Rectangle 20"/>
          <p:cNvSpPr/>
          <p:nvPr/>
        </p:nvSpPr>
        <p:spPr>
          <a:xfrm>
            <a:off x="8669770" y="4099609"/>
            <a:ext cx="1843962" cy="466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সাপ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377C41-5A87-4C7F-BE88-EBDBFB0BC285}"/>
              </a:ext>
            </a:extLst>
          </p:cNvPr>
          <p:cNvSpPr txBox="1"/>
          <p:nvPr/>
        </p:nvSpPr>
        <p:spPr>
          <a:xfrm>
            <a:off x="5234227" y="417258"/>
            <a:ext cx="2096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সাপ কী খায়?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75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43 -0.02963 L 0.1168 -0.1837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11" y="-770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4" grpId="1"/>
      <p:bldP spid="15" grpId="0"/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2781956" y="3743482"/>
            <a:ext cx="7431539" cy="1553048"/>
            <a:chOff x="3194482" y="1665384"/>
            <a:chExt cx="8065827" cy="1943751"/>
          </a:xfrm>
        </p:grpSpPr>
        <p:grpSp>
          <p:nvGrpSpPr>
            <p:cNvPr id="43" name="Group 42"/>
            <p:cNvGrpSpPr/>
            <p:nvPr/>
          </p:nvGrpSpPr>
          <p:grpSpPr>
            <a:xfrm>
              <a:off x="3194482" y="1665384"/>
              <a:ext cx="8065827" cy="1943751"/>
              <a:chOff x="3630304" y="1599590"/>
              <a:chExt cx="6864824" cy="1590826"/>
            </a:xfrm>
          </p:grpSpPr>
          <p:cxnSp>
            <p:nvCxnSpPr>
              <p:cNvPr id="3" name="Straight Connector 2"/>
              <p:cNvCxnSpPr/>
              <p:nvPr/>
            </p:nvCxnSpPr>
            <p:spPr>
              <a:xfrm flipV="1">
                <a:off x="3630304" y="1599590"/>
                <a:ext cx="6864824" cy="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V="1">
                <a:off x="3630304" y="2260193"/>
                <a:ext cx="6864824" cy="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flipV="1">
                <a:off x="3630304" y="3190415"/>
                <a:ext cx="6864824" cy="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>
                <a:off x="10495128" y="1599590"/>
                <a:ext cx="0" cy="159082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3631708" y="1599590"/>
                <a:ext cx="28701" cy="159082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TextBox 43"/>
            <p:cNvSpPr txBox="1"/>
            <p:nvPr/>
          </p:nvSpPr>
          <p:spPr>
            <a:xfrm>
              <a:off x="4424913" y="1702370"/>
              <a:ext cx="5759356" cy="808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খাদ্য এবং খাদকের মধ্যকার পার্থক্য</a:t>
              </a:r>
              <a:endPara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655674" y="2559638"/>
              <a:ext cx="1554048" cy="808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কে খায় </a:t>
              </a:r>
              <a:endPara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583516" y="2596491"/>
              <a:ext cx="1650163" cy="808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কে খায় </a:t>
              </a:r>
              <a:endPara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545175" y="2596491"/>
              <a:ext cx="1482637" cy="808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কে খায় </a:t>
              </a:r>
              <a:endPara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424869" y="2596491"/>
              <a:ext cx="1411689" cy="808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কে খায় </a:t>
              </a:r>
              <a:endPara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1" name="Right Arrow 50"/>
            <p:cNvSpPr/>
            <p:nvPr/>
          </p:nvSpPr>
          <p:spPr>
            <a:xfrm>
              <a:off x="4111159" y="3284784"/>
              <a:ext cx="527295" cy="18466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2" name="Right Arrow 51"/>
            <p:cNvSpPr/>
            <p:nvPr/>
          </p:nvSpPr>
          <p:spPr>
            <a:xfrm>
              <a:off x="9885513" y="3313089"/>
              <a:ext cx="527295" cy="18466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3" name="Right Arrow 52"/>
            <p:cNvSpPr/>
            <p:nvPr/>
          </p:nvSpPr>
          <p:spPr>
            <a:xfrm>
              <a:off x="8058937" y="3276237"/>
              <a:ext cx="527295" cy="18466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4" name="Right Arrow 53"/>
            <p:cNvSpPr/>
            <p:nvPr/>
          </p:nvSpPr>
          <p:spPr>
            <a:xfrm>
              <a:off x="6229981" y="3296756"/>
              <a:ext cx="527295" cy="18466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33254" y="5673583"/>
            <a:ext cx="10925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 এবং খাদকের মধ্যকার পার্থক্য কী তা জোড়ায় আলচোনা করে লিখ।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7" name="Picture 56" descr="tertiary-consumers.jpg"/>
          <p:cNvPicPr>
            <a:picLocks noChangeAspect="1"/>
          </p:cNvPicPr>
          <p:nvPr/>
        </p:nvPicPr>
        <p:blipFill>
          <a:blip r:embed="rId2" cstate="print"/>
          <a:srcRect r="80734" b="24054"/>
          <a:stretch>
            <a:fillRect/>
          </a:stretch>
        </p:blipFill>
        <p:spPr>
          <a:xfrm>
            <a:off x="2519920" y="2149572"/>
            <a:ext cx="1235824" cy="1190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0" name="Group 59"/>
          <p:cNvGrpSpPr/>
          <p:nvPr/>
        </p:nvGrpSpPr>
        <p:grpSpPr>
          <a:xfrm rot="21292063">
            <a:off x="2590458" y="1596198"/>
            <a:ext cx="935813" cy="809967"/>
            <a:chOff x="927389" y="1027604"/>
            <a:chExt cx="1171738" cy="1715402"/>
          </a:xfrm>
        </p:grpSpPr>
        <p:grpSp>
          <p:nvGrpSpPr>
            <p:cNvPr id="61" name="Group 16"/>
            <p:cNvGrpSpPr/>
            <p:nvPr/>
          </p:nvGrpSpPr>
          <p:grpSpPr>
            <a:xfrm>
              <a:off x="927389" y="1027604"/>
              <a:ext cx="1171738" cy="1715402"/>
              <a:chOff x="927389" y="1027604"/>
              <a:chExt cx="1171738" cy="1715402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 rot="5707937">
                <a:off x="447806" y="1566989"/>
                <a:ext cx="1629103" cy="550333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rot="307937">
                <a:off x="927389" y="2683998"/>
                <a:ext cx="1100667" cy="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rot="16507937" flipV="1">
                <a:off x="1057032" y="1700910"/>
                <a:ext cx="1646472" cy="437719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Straight Arrow Connector 61"/>
            <p:cNvCxnSpPr/>
            <p:nvPr/>
          </p:nvCxnSpPr>
          <p:spPr>
            <a:xfrm rot="5707937">
              <a:off x="865349" y="1887422"/>
              <a:ext cx="1418896" cy="84667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rot="5707937">
              <a:off x="640843" y="1738964"/>
              <a:ext cx="1576552" cy="296334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 rot="16507937" flipH="1">
              <a:off x="939774" y="1761863"/>
              <a:ext cx="1576553" cy="211666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 rot="21292063">
            <a:off x="2676150" y="1441544"/>
            <a:ext cx="814835" cy="858565"/>
            <a:chOff x="927389" y="1027604"/>
            <a:chExt cx="1171738" cy="1715402"/>
          </a:xfrm>
        </p:grpSpPr>
        <p:grpSp>
          <p:nvGrpSpPr>
            <p:cNvPr id="71" name="Group 70"/>
            <p:cNvGrpSpPr/>
            <p:nvPr/>
          </p:nvGrpSpPr>
          <p:grpSpPr>
            <a:xfrm>
              <a:off x="927389" y="1027604"/>
              <a:ext cx="1171738" cy="1715402"/>
              <a:chOff x="927389" y="1027604"/>
              <a:chExt cx="1171738" cy="1715402"/>
            </a:xfrm>
          </p:grpSpPr>
          <p:cxnSp>
            <p:nvCxnSpPr>
              <p:cNvPr id="75" name="Straight Connector 74"/>
              <p:cNvCxnSpPr/>
              <p:nvPr/>
            </p:nvCxnSpPr>
            <p:spPr>
              <a:xfrm rot="5707937">
                <a:off x="447806" y="1566989"/>
                <a:ext cx="1629103" cy="550333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 rot="307937">
                <a:off x="927389" y="2683998"/>
                <a:ext cx="1100667" cy="0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rot="16507937" flipV="1">
                <a:off x="1057032" y="1700910"/>
                <a:ext cx="1646472" cy="437719"/>
              </a:xfrm>
              <a:prstGeom prst="line">
                <a:avLst/>
              </a:prstGeom>
              <a:ln>
                <a:prstDash val="sys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2" name="Straight Arrow Connector 71"/>
            <p:cNvCxnSpPr/>
            <p:nvPr/>
          </p:nvCxnSpPr>
          <p:spPr>
            <a:xfrm rot="5707937">
              <a:off x="865349" y="1887422"/>
              <a:ext cx="1418896" cy="84667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rot="5707937">
              <a:off x="640843" y="1738964"/>
              <a:ext cx="1576552" cy="296334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rot="16507937" flipH="1">
              <a:off x="939774" y="1761863"/>
              <a:ext cx="1576553" cy="211666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9" name="Picture 78" descr="tertiary-consumers.jpg"/>
          <p:cNvPicPr>
            <a:picLocks noChangeAspect="1"/>
          </p:cNvPicPr>
          <p:nvPr/>
        </p:nvPicPr>
        <p:blipFill>
          <a:blip r:embed="rId2" cstate="print"/>
          <a:srcRect l="24771" r="55963" b="22162"/>
          <a:stretch>
            <a:fillRect/>
          </a:stretch>
        </p:blipFill>
        <p:spPr>
          <a:xfrm flipH="1">
            <a:off x="4637469" y="2149571"/>
            <a:ext cx="975651" cy="1040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" name="Picture 81" descr="tertiary-consumers.jpg"/>
          <p:cNvPicPr>
            <a:picLocks noChangeAspect="1"/>
          </p:cNvPicPr>
          <p:nvPr/>
        </p:nvPicPr>
        <p:blipFill>
          <a:blip r:embed="rId2" cstate="print"/>
          <a:srcRect l="50458" r="32111" b="24054"/>
          <a:stretch>
            <a:fillRect/>
          </a:stretch>
        </p:blipFill>
        <p:spPr>
          <a:xfrm flipH="1">
            <a:off x="6665752" y="2149572"/>
            <a:ext cx="1260813" cy="975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4" name="Picture 83" descr="tertiary-consumers.jpg"/>
          <p:cNvPicPr>
            <a:picLocks noChangeAspect="1"/>
          </p:cNvPicPr>
          <p:nvPr/>
        </p:nvPicPr>
        <p:blipFill>
          <a:blip r:embed="rId2" cstate="print"/>
          <a:srcRect l="76147" r="1835" b="26486"/>
          <a:stretch>
            <a:fillRect/>
          </a:stretch>
        </p:blipFill>
        <p:spPr>
          <a:xfrm>
            <a:off x="8824777" y="2149572"/>
            <a:ext cx="1105737" cy="975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8" name="Picture 87" descr="scaletowidth.jpg"/>
          <p:cNvPicPr>
            <a:picLocks noChangeAspect="1"/>
          </p:cNvPicPr>
          <p:nvPr/>
        </p:nvPicPr>
        <p:blipFill>
          <a:blip r:embed="rId3" cstate="print"/>
          <a:srcRect l="70160" t="11000" r="80" b="39500"/>
          <a:stretch>
            <a:fillRect/>
          </a:stretch>
        </p:blipFill>
        <p:spPr>
          <a:xfrm>
            <a:off x="9318446" y="629078"/>
            <a:ext cx="1040693" cy="880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940" y="450623"/>
            <a:ext cx="1346479" cy="1346479"/>
          </a:xfrm>
          <a:prstGeom prst="rect">
            <a:avLst/>
          </a:prstGeom>
        </p:spPr>
      </p:pic>
      <p:cxnSp>
        <p:nvCxnSpPr>
          <p:cNvPr id="58" name="Straight Arrow Connector 57"/>
          <p:cNvCxnSpPr/>
          <p:nvPr/>
        </p:nvCxnSpPr>
        <p:spPr>
          <a:xfrm flipV="1">
            <a:off x="3796706" y="2728273"/>
            <a:ext cx="857250" cy="71438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5812291" y="2669919"/>
            <a:ext cx="928688" cy="1489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7896088" y="2652060"/>
            <a:ext cx="928688" cy="35719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V="1">
            <a:off x="9318445" y="1504658"/>
            <a:ext cx="338768" cy="766524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A266816-3904-4F35-B0F4-A5A287CC651C}"/>
              </a:ext>
            </a:extLst>
          </p:cNvPr>
          <p:cNvSpPr txBox="1"/>
          <p:nvPr/>
        </p:nvSpPr>
        <p:spPr>
          <a:xfrm>
            <a:off x="4747629" y="410443"/>
            <a:ext cx="2696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98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7.40741E-7 L -0.00052 0.0726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63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79167E-6 4.81481E-6 L 0.01485 -0.0780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2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277827" y="1763547"/>
            <a:ext cx="2634231" cy="2000250"/>
            <a:chOff x="5791200" y="1524000"/>
            <a:chExt cx="3048000" cy="2286000"/>
          </a:xfrm>
        </p:grpSpPr>
        <p:pic>
          <p:nvPicPr>
            <p:cNvPr id="4" name="Picture 3" descr="tertiary-consumers.jpg"/>
            <p:cNvPicPr>
              <a:picLocks noChangeAspect="1"/>
            </p:cNvPicPr>
            <p:nvPr/>
          </p:nvPicPr>
          <p:blipFill>
            <a:blip r:embed="rId2" cstate="print"/>
            <a:srcRect l="76147" r="1835" b="26486"/>
            <a:stretch>
              <a:fillRect/>
            </a:stretch>
          </p:blipFill>
          <p:spPr>
            <a:xfrm>
              <a:off x="5791200" y="1524000"/>
              <a:ext cx="3048000" cy="22860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809298" y="3276599"/>
              <a:ext cx="21336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সাপ</a:t>
              </a:r>
              <a:r>
                <a:rPr lang="bn-IN" sz="36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492388" y="2477921"/>
            <a:ext cx="2928938" cy="357188"/>
            <a:chOff x="3581400" y="2133600"/>
            <a:chExt cx="2133600" cy="306388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3581400" y="2133600"/>
              <a:ext cx="2057400" cy="1588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657600" y="2286000"/>
              <a:ext cx="2057400" cy="1588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3581400" y="2438400"/>
              <a:ext cx="2057400" cy="1588"/>
            </a:xfrm>
            <a:prstGeom prst="straightConnector1">
              <a:avLst/>
            </a:prstGeom>
            <a:ln>
              <a:prstDash val="sysDash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1248736" y="4817679"/>
            <a:ext cx="9694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ঈগল,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সাপকে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খাদ্য হিসাবে গ্রহণ করে এবং শক্তি পেয়ে থাকে। 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06764" y="2906546"/>
            <a:ext cx="1357313" cy="496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শক্তি </a:t>
            </a:r>
            <a:endParaRPr lang="en-US" sz="26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30236" y="3794448"/>
            <a:ext cx="2071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ঈগল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2656" y="472776"/>
            <a:ext cx="7786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ঈগল ক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ভাবে শক্তি পাচ্ছে? 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6846414" y="1107139"/>
            <a:ext cx="1310717" cy="11308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768" y="1487607"/>
            <a:ext cx="3250625" cy="2363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699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0.01111 L 0.14167 -0.078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2" y="-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3" grpId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1647867"/>
            <a:ext cx="4114799" cy="4703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0A3A36-0220-413F-92D4-92302AEDC017}"/>
              </a:ext>
            </a:extLst>
          </p:cNvPr>
          <p:cNvSpPr/>
          <p:nvPr/>
        </p:nvSpPr>
        <p:spPr>
          <a:xfrm>
            <a:off x="2982168" y="257057"/>
            <a:ext cx="6227664" cy="806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6865" tIns="33433" rIns="66865" bIns="33433">
            <a:spAutoFit/>
          </a:bodyPr>
          <a:lstStyle/>
          <a:p>
            <a:pPr algn="ctr"/>
            <a:r>
              <a:rPr lang="en-US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</a:t>
            </a:r>
            <a:r>
              <a:rPr lang="bn-BD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বইয়ের সাথে সংযোগ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5EAC6B-A128-42AB-9976-30F9BB9B6F1D}"/>
              </a:ext>
            </a:extLst>
          </p:cNvPr>
          <p:cNvSpPr txBox="1"/>
          <p:nvPr/>
        </p:nvSpPr>
        <p:spPr>
          <a:xfrm>
            <a:off x="-78828" y="1001536"/>
            <a:ext cx="12349655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তোমার </a:t>
            </a:r>
            <a:r>
              <a:rPr lang="bn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বিজ্ঞান</a:t>
            </a:r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বইয়ের</a:t>
            </a:r>
            <a:r>
              <a:rPr lang="bn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৫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 </a:t>
            </a:r>
            <a:r>
              <a:rPr lang="bn-BD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পৃষ্ঠা খুলে মনযোগ সহকারে পড়</a:t>
            </a:r>
            <a:r>
              <a:rPr lang="bn-IN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74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aletowidt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19286" y="1298937"/>
            <a:ext cx="3156644" cy="3499605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3272620" y="1733785"/>
            <a:ext cx="2303060" cy="2297637"/>
          </a:xfrm>
          <a:prstGeom prst="straightConnector1">
            <a:avLst/>
          </a:prstGeom>
          <a:ln w="38100">
            <a:prstDash val="dash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863" y="168359"/>
            <a:ext cx="1861781" cy="186178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62151" y="5442384"/>
            <a:ext cx="11240813" cy="617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2686" tIns="31343" rIns="62686" bIns="31343">
            <a:spAutoFit/>
          </a:bodyPr>
          <a:lstStyle/>
          <a:p>
            <a:pPr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কীভাবে সৌরশক্তি জীবে সঞ্চারিত হয় তা আলোচনা </a:t>
            </a:r>
            <a:r>
              <a:rPr lang="bn-IN" sz="3600" kern="0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 পোষ্টার পেপারে লিখ</a:t>
            </a:r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bn-BD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C3A730-70CC-46C2-B37E-156A6D4293DA}"/>
              </a:ext>
            </a:extLst>
          </p:cNvPr>
          <p:cNvSpPr txBox="1"/>
          <p:nvPr/>
        </p:nvSpPr>
        <p:spPr>
          <a:xfrm>
            <a:off x="4787462" y="409903"/>
            <a:ext cx="26170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71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F7CE710-1D5E-4B8A-89F2-407D980B1C3E}"/>
              </a:ext>
            </a:extLst>
          </p:cNvPr>
          <p:cNvSpPr txBox="1"/>
          <p:nvPr/>
        </p:nvSpPr>
        <p:spPr>
          <a:xfrm>
            <a:off x="369302" y="4191231"/>
            <a:ext cx="4472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শূন্যস্থান পূরণ কর -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230CC0-5443-4EE0-B142-7CDB831F751E}"/>
              </a:ext>
            </a:extLst>
          </p:cNvPr>
          <p:cNvSpPr txBox="1"/>
          <p:nvPr/>
        </p:nvSpPr>
        <p:spPr>
          <a:xfrm>
            <a:off x="742732" y="4899450"/>
            <a:ext cx="111917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বেঁচে থাকার জন্য জীবের ----------প্রয়োজন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742950" indent="-742950">
              <a:buFont typeface="+mj-lt"/>
              <a:buAutoNum type="arabicPeriod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উদ্ভিদ --------থেকে শক্তি পায়।</a:t>
            </a:r>
          </a:p>
          <a:p>
            <a:pPr marL="742950" indent="-742950">
              <a:buFont typeface="+mj-lt"/>
              <a:buAutoNum type="arabicPeriod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প্রাণি শক্তি পায় ----------থেকে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70EDCC-FA28-49A1-B5A3-B98D48BA1DB9}"/>
              </a:ext>
            </a:extLst>
          </p:cNvPr>
          <p:cNvSpPr txBox="1"/>
          <p:nvPr/>
        </p:nvSpPr>
        <p:spPr>
          <a:xfrm>
            <a:off x="3925614" y="220717"/>
            <a:ext cx="4445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r>
              <a:rPr lang="bn-BD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6C9790-D454-4EF5-AC3E-1C9A4AA7D138}"/>
              </a:ext>
            </a:extLst>
          </p:cNvPr>
          <p:cNvSpPr txBox="1"/>
          <p:nvPr/>
        </p:nvSpPr>
        <p:spPr>
          <a:xfrm>
            <a:off x="287127" y="1051572"/>
            <a:ext cx="5549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প্রশ্নগুলোর উত্তর দাও -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DB386-6660-4BD0-8B57-57A47AC981DD}"/>
              </a:ext>
            </a:extLst>
          </p:cNvPr>
          <p:cNvSpPr txBox="1"/>
          <p:nvPr/>
        </p:nvSpPr>
        <p:spPr>
          <a:xfrm>
            <a:off x="683174" y="1814156"/>
            <a:ext cx="115088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প্রশ্ন-১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খাদক বলতে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কী বুঝ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bn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উত্তর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: 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 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 যারা খাদ্য খায় তাকে খাদক 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বলে। </a:t>
            </a:r>
            <a:endParaRPr lang="bn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itchFamily="2" charset="0"/>
            </a:endParaRPr>
          </a:p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প্রশ্ন-২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.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শক্তির প্রধান উৎস কী?</a:t>
            </a:r>
          </a:p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	উত্তর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: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শক্তির প্রধান উৎস সূর্য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BB8EBE-9448-4F8E-9E8F-121F81EE42BC}"/>
              </a:ext>
            </a:extLst>
          </p:cNvPr>
          <p:cNvSpPr txBox="1"/>
          <p:nvPr/>
        </p:nvSpPr>
        <p:spPr>
          <a:xfrm>
            <a:off x="5160580" y="4706292"/>
            <a:ext cx="1277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শক্তির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147A00-EC6F-45DF-B697-1D06D8B2996E}"/>
              </a:ext>
            </a:extLst>
          </p:cNvPr>
          <p:cNvSpPr txBox="1"/>
          <p:nvPr/>
        </p:nvSpPr>
        <p:spPr>
          <a:xfrm>
            <a:off x="2544677" y="5260921"/>
            <a:ext cx="1277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FF2319-964F-471A-9A6C-55B78D11D914}"/>
              </a:ext>
            </a:extLst>
          </p:cNvPr>
          <p:cNvSpPr txBox="1"/>
          <p:nvPr/>
        </p:nvSpPr>
        <p:spPr>
          <a:xfrm>
            <a:off x="4103977" y="5806428"/>
            <a:ext cx="1277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91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2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902714" y="5751094"/>
            <a:ext cx="6386572" cy="698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2686" tIns="31343" rIns="62686" bIns="31343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শক্তির</a:t>
            </a:r>
            <a:r>
              <a:rPr lang="en-US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প্রবাহ চিত্রটি লিখে আনবে।</a:t>
            </a:r>
            <a:endParaRPr lang="bn-BD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0C515D-81AE-48B7-92D6-A66AD9EBAB54}"/>
              </a:ext>
            </a:extLst>
          </p:cNvPr>
          <p:cNvSpPr txBox="1"/>
          <p:nvPr/>
        </p:nvSpPr>
        <p:spPr>
          <a:xfrm>
            <a:off x="4871545" y="346841"/>
            <a:ext cx="2448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7D4F89-DF51-41D9-9FAF-06BAADAD3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490" y="1307261"/>
            <a:ext cx="6983020" cy="391049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26129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AD324A-1726-42F9-A5C3-F4BA5AB2CA43}"/>
              </a:ext>
            </a:extLst>
          </p:cNvPr>
          <p:cNvGrpSpPr/>
          <p:nvPr/>
        </p:nvGrpSpPr>
        <p:grpSpPr>
          <a:xfrm>
            <a:off x="2968840" y="1608083"/>
            <a:ext cx="6254321" cy="4281924"/>
            <a:chOff x="2387810" y="1204911"/>
            <a:chExt cx="7780948" cy="481122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F77DF77-C5D3-427B-9994-B5B65A9D4F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7810" y="1204911"/>
              <a:ext cx="7780948" cy="481122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B3EC7E-CABA-4D32-982F-E962DA39DD40}"/>
                </a:ext>
              </a:extLst>
            </p:cNvPr>
            <p:cNvSpPr/>
            <p:nvPr/>
          </p:nvSpPr>
          <p:spPr>
            <a:xfrm>
              <a:off x="4713891" y="1204911"/>
              <a:ext cx="772509" cy="4811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D5A0637-9675-4BC6-AF6F-4503AF6225A4}"/>
              </a:ext>
            </a:extLst>
          </p:cNvPr>
          <p:cNvSpPr txBox="1"/>
          <p:nvPr/>
        </p:nvSpPr>
        <p:spPr>
          <a:xfrm>
            <a:off x="3549870" y="394138"/>
            <a:ext cx="50922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161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iblet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/>
          </a:solidFill>
          <a:prstDash val="solid"/>
        </a:ln>
        <a:ln w="58420" cap="flat" cmpd="thickThin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27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31750" h="63500" prst="riblet"/>
          </a:sp3d>
        </a:effectStyle>
        <a:effectStyle>
          <a:effectLst>
            <a:outerShdw blurRad="50800" dist="38100" dir="27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57150" h="114300" prst="ribl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600"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442</Words>
  <Application>Microsoft Office PowerPoint</Application>
  <PresentationFormat>Widescreen</PresentationFormat>
  <Paragraphs>97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49</cp:revision>
  <dcterms:created xsi:type="dcterms:W3CDTF">2019-10-14T15:46:48Z</dcterms:created>
  <dcterms:modified xsi:type="dcterms:W3CDTF">2019-10-25T13:17:35Z</dcterms:modified>
</cp:coreProperties>
</file>