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80" r:id="rId6"/>
    <p:sldId id="288" r:id="rId7"/>
    <p:sldId id="287" r:id="rId8"/>
    <p:sldId id="285" r:id="rId9"/>
    <p:sldId id="281" r:id="rId10"/>
    <p:sldId id="286" r:id="rId11"/>
    <p:sldId id="282" r:id="rId12"/>
    <p:sldId id="271" r:id="rId13"/>
    <p:sldId id="283" r:id="rId14"/>
    <p:sldId id="266" r:id="rId15"/>
    <p:sldId id="267" r:id="rId16"/>
    <p:sldId id="265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8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9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E95E9-8B3C-4491-8394-B3BC854DA1B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FB7AC-731B-49BF-8414-00B823C968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92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B7AC-731B-49BF-8414-00B823C968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83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FB7AC-731B-49BF-8414-00B823C968F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6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9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75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1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5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31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7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3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027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7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3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3F3E8-FCFD-4BE1-B24B-C8A04BA46EB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1B861-EAE0-4212-A657-F8E63DCC1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11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960417" y="512618"/>
            <a:ext cx="8818419" cy="6012873"/>
            <a:chOff x="1960417" y="512618"/>
            <a:chExt cx="8818419" cy="60128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0417" y="512618"/>
              <a:ext cx="8818419" cy="6012873"/>
            </a:xfrm>
            <a:prstGeom prst="rect">
              <a:avLst/>
            </a:prstGeom>
            <a:ln w="76200">
              <a:solidFill>
                <a:srgbClr val="7030A0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2466108" y="2576946"/>
              <a:ext cx="799407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199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utonnyOMJ" pitchFamily="2" charset="0"/>
                  <a:cs typeface="SutonnyOMJ" pitchFamily="2" charset="0"/>
                </a:rPr>
                <a:t>স্বাগতম</a:t>
              </a:r>
              <a:endParaRPr lang="en-US" sz="199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491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35965" y="1205346"/>
            <a:ext cx="8768747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মোঃ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আকতার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হোসেন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bn-BD" sz="4000" dirty="0" smtClean="0"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সহকারি শিক্ষক</a:t>
            </a:r>
          </a:p>
          <a:p>
            <a:pPr algn="ctr"/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ভবানী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চরণ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রোয়াজা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পাড়া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000" dirty="0">
                <a:latin typeface="SutonnyOMJ" pitchFamily="2" charset="0"/>
                <a:cs typeface="SutonnyOMJ" pitchFamily="2" charset="0"/>
              </a:rPr>
              <a:t>সরকারি প্রাথমিক বিদ্যালয়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algn="ctr"/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মাটিরাঙ্গা,খাগড়াছড়ি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4000" dirty="0" smtClean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92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554182"/>
            <a:ext cx="10960896" cy="507831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                    </a:t>
            </a:r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শ্রেণিঃ পঞ্চম</a:t>
            </a:r>
          </a:p>
          <a:p>
            <a:pPr algn="ctr"/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বিষয়ঃ প্রাথমিক বিজ্ঞান</a:t>
            </a:r>
          </a:p>
          <a:p>
            <a:pPr algn="ctr"/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মূলপাঠঃ জীবনের জন্য পানি</a:t>
            </a:r>
          </a:p>
          <a:p>
            <a:pPr algn="ctr"/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বিশেষ পাঠঃ পানি দূষণ</a:t>
            </a:r>
          </a:p>
          <a:p>
            <a:pPr algn="ctr"/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সময়ঃ 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৫০ </a:t>
            </a:r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মিনিট</a:t>
            </a:r>
            <a:endParaRPr lang="en-US" sz="5400" dirty="0" smtClean="0"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তারিখঃ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২৬/১০/২০১৯ 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9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6061" y="324976"/>
            <a:ext cx="3716048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শিখনফল</a:t>
            </a:r>
            <a:endParaRPr lang="en-US" sz="60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9381" y="1910025"/>
            <a:ext cx="11670289" cy="486287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bn-BD" sz="4000" i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এই পাঠ শেষে শিক্ষার্থীরা</a:t>
            </a:r>
            <a:r>
              <a:rPr lang="bn-BD" sz="4000" i="1" dirty="0" smtClean="0">
                <a:latin typeface="SutonnyOMJ" pitchFamily="2" charset="0"/>
                <a:cs typeface="SutonnyOMJ" pitchFamily="2" charset="0"/>
              </a:rPr>
              <a:t>–</a:t>
            </a:r>
          </a:p>
          <a:p>
            <a:r>
              <a:rPr lang="en-US" sz="5400" i="1" dirty="0" smtClean="0">
                <a:latin typeface="SutonnyOMJ" pitchFamily="2" charset="0"/>
                <a:cs typeface="SutonnyOMJ" pitchFamily="2" charset="0"/>
              </a:rPr>
              <a:t>৩.৩.১ </a:t>
            </a:r>
            <a:r>
              <a:rPr lang="bn-BD" sz="5400" i="1" dirty="0" smtClean="0">
                <a:latin typeface="SutonnyOMJ" pitchFamily="2" charset="0"/>
                <a:cs typeface="SutonnyOMJ" pitchFamily="2" charset="0"/>
              </a:rPr>
              <a:t>মানুষের জীবনে পানি দূষণের ফলাফল</a:t>
            </a:r>
            <a:r>
              <a:rPr lang="en-US" sz="5400" i="1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প্রভাব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আলোচনা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করতে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৩.৪.১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দূষণের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কারণগুলো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বলতে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৩.৪.২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দূষণ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প্রতিরোধে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প্রয়োজনীয়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পদক্ষেপ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শনাক্ত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করতে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পারবে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0767" y="1540693"/>
            <a:ext cx="5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4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41418" y="118361"/>
            <a:ext cx="85344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SutonnyOMJ" pitchFamily="2" charset="0"/>
                <a:cs typeface="SutonnyOMJ" pitchFamily="2" charset="0"/>
              </a:rPr>
              <a:t>এসো </a:t>
            </a:r>
            <a:r>
              <a:rPr lang="en-US" sz="7200" dirty="0" err="1" smtClean="0">
                <a:latin typeface="SutonnyOMJ" pitchFamily="2" charset="0"/>
                <a:cs typeface="SutonnyOMJ" pitchFamily="2" charset="0"/>
              </a:rPr>
              <a:t>ভিডিও</a:t>
            </a:r>
            <a:r>
              <a:rPr lang="en-US" sz="7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7200" dirty="0" err="1" smtClean="0">
                <a:latin typeface="SutonnyOMJ" pitchFamily="2" charset="0"/>
                <a:cs typeface="SutonnyOMJ" pitchFamily="2" charset="0"/>
              </a:rPr>
              <a:t>টি</a:t>
            </a:r>
            <a:r>
              <a:rPr lang="en-US" sz="7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7200" dirty="0" smtClean="0">
                <a:latin typeface="SutonnyOMJ" pitchFamily="2" charset="0"/>
                <a:cs typeface="SutonnyOMJ" pitchFamily="2" charset="0"/>
              </a:rPr>
              <a:t> দেখি-</a:t>
            </a:r>
            <a:endParaRPr lang="en-US" sz="7200" dirty="0">
              <a:latin typeface="SutonnyOMJ" pitchFamily="2" charset="0"/>
              <a:cs typeface="SutonnyOMJ" pitchFamily="2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1537260"/>
              </p:ext>
            </p:extLst>
          </p:nvPr>
        </p:nvGraphicFramePr>
        <p:xfrm>
          <a:off x="5638800" y="3041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041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511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3273" y="1316182"/>
            <a:ext cx="9504218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ভিডিও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টি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তে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দেখতে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পেলে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66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5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8910" y="1066800"/>
            <a:ext cx="6400799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       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আজকের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আলোচনা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633559" y="2198577"/>
            <a:ext cx="2528317" cy="184694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6182" y="4308764"/>
            <a:ext cx="74676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দূষণের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কারণ,প্রভাব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প্রতিকার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16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8" y="178097"/>
            <a:ext cx="3248601" cy="2138463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94" y="99756"/>
            <a:ext cx="3292488" cy="2192605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8" y="3488738"/>
            <a:ext cx="3548379" cy="2365587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94" y="3700463"/>
            <a:ext cx="3305062" cy="2212470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407133" y="2534631"/>
            <a:ext cx="36949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SutonnyOMJ" pitchFamily="2" charset="0"/>
                <a:cs typeface="SutonnyOMJ" pitchFamily="2" charset="0"/>
              </a:rPr>
              <a:t>কলকারখানার রাসায়নিক দ্রব্য নদীতে ফেলা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21236" y="2439121"/>
            <a:ext cx="4793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latin typeface="SutonnyOMJ" pitchFamily="2" charset="0"/>
                <a:cs typeface="SutonnyOMJ" pitchFamily="2" charset="0"/>
              </a:rPr>
              <a:t>গৃহস্থালির বর্জ্য নদী বা পুকুরে ফেলা</a:t>
            </a:r>
            <a:endParaRPr lang="en-US" sz="2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2228" y="6188901"/>
            <a:ext cx="4760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SutonnyOMJ" pitchFamily="2" charset="0"/>
                <a:cs typeface="SutonnyOMJ" pitchFamily="2" charset="0"/>
              </a:rPr>
              <a:t>নদী </a:t>
            </a:r>
            <a:r>
              <a:rPr lang="bn-BD" sz="2800" dirty="0" smtClean="0"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2800" dirty="0" smtClean="0">
                <a:latin typeface="SutonnyOMJ" pitchFamily="2" charset="0"/>
                <a:cs typeface="SutonnyOMJ" pitchFamily="2" charset="0"/>
              </a:rPr>
              <a:t>পুকুরে </a:t>
            </a:r>
            <a:r>
              <a:rPr lang="bn-BD" sz="2800" dirty="0">
                <a:latin typeface="SutonnyOMJ" pitchFamily="2" charset="0"/>
                <a:cs typeface="SutonnyOMJ" pitchFamily="2" charset="0"/>
              </a:rPr>
              <a:t>গবাদিপশু গোসল করানো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32073" y="6140416"/>
            <a:ext cx="46828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latin typeface="SutonnyOMJ" pitchFamily="2" charset="0"/>
                <a:cs typeface="SutonnyOMJ" pitchFamily="2" charset="0"/>
              </a:rPr>
              <a:t>বস্তির আর্বজনা নদী বা পুকুরে ফেলা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2" name="Quad Arrow 11"/>
          <p:cNvSpPr/>
          <p:nvPr/>
        </p:nvSpPr>
        <p:spPr>
          <a:xfrm>
            <a:off x="4102120" y="1247328"/>
            <a:ext cx="3129953" cy="3365825"/>
          </a:xfrm>
          <a:prstGeom prst="quad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2800" b="1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দুষণের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কারণ</a:t>
            </a:r>
            <a:r>
              <a:rPr lang="en-US" sz="2800" b="1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73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085" y="652462"/>
            <a:ext cx="11246860" cy="23083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4">
                <a:lumMod val="75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মানুষের কর্মকান্ড পানি দূষণের প্রধান কারণ।</a:t>
            </a:r>
            <a:r>
              <a:rPr lang="en-US" sz="4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কৃষিকাজে ব্যবহৃ</a:t>
            </a:r>
            <a:r>
              <a:rPr lang="en-US" sz="4800" dirty="0" smtClean="0">
                <a:latin typeface="SutonnyOMJ" pitchFamily="2" charset="0"/>
                <a:cs typeface="SutonnyOMJ" pitchFamily="2" charset="0"/>
              </a:rPr>
              <a:t>ী</a:t>
            </a:r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ত কীটনাশক, কলকারখানার রাসায়নিক দ্রব্য,গৃহস্থালির </a:t>
            </a:r>
            <a:r>
              <a:rPr lang="en-US" sz="4800" dirty="0" err="1" smtClean="0">
                <a:latin typeface="SutonnyOMJ" pitchFamily="2" charset="0"/>
                <a:cs typeface="SutonnyOMJ" pitchFamily="2" charset="0"/>
              </a:rPr>
              <a:t>বর্জ্যের</a:t>
            </a:r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 মাধ্যমে</a:t>
            </a:r>
            <a:r>
              <a:rPr lang="en-US" sz="4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800" dirty="0" smtClean="0">
                <a:latin typeface="SutonnyOMJ" pitchFamily="2" charset="0"/>
                <a:cs typeface="SutonnyOMJ" pitchFamily="2" charset="0"/>
              </a:rPr>
              <a:t>পানি দূষিত হয়।</a:t>
            </a:r>
            <a:endParaRPr lang="en-US" sz="48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0923" y="4364183"/>
            <a:ext cx="9628909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শিক্ষক</a:t>
            </a:r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8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শিক্ষার্থীর</a:t>
            </a:r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পারস্পারিক</a:t>
            </a:r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আলোচনা</a:t>
            </a:r>
            <a:r>
              <a:rPr lang="en-US" sz="48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03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91" y="263781"/>
            <a:ext cx="2957512" cy="2152583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556643" y="2563149"/>
            <a:ext cx="2699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পান করার জন্য নদী </a:t>
            </a:r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থেকে দূষিত </a:t>
            </a:r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পানি নিচ্ছে </a:t>
            </a:r>
            <a:endParaRPr lang="en-US" sz="28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617" y="147965"/>
            <a:ext cx="2957512" cy="2197696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398326" y="2569441"/>
            <a:ext cx="3982381" cy="523220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তৈজসপত্র  দূষিত পানিতে ধোয়া</a:t>
            </a:r>
            <a:endParaRPr lang="en-US" sz="28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91" y="3590309"/>
            <a:ext cx="2931347" cy="2152583"/>
          </a:xfrm>
          <a:prstGeom prst="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701017" y="5903893"/>
            <a:ext cx="24108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পানি দূষণের জন্য জলজ প্রাণির মৃত্যু</a:t>
            </a:r>
            <a:endParaRPr lang="en-US" sz="2800" b="1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617" y="3604164"/>
            <a:ext cx="3033317" cy="2207755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7259782" y="6121570"/>
            <a:ext cx="4294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দূষিত </a:t>
            </a:r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পানির সংস্পর্শে </a:t>
            </a:r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চর্মরোগ </a:t>
            </a:r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হবে</a:t>
            </a:r>
            <a:endParaRPr lang="en-US" sz="28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906982" y="1967345"/>
            <a:ext cx="3352800" cy="2327564"/>
          </a:xfrm>
          <a:prstGeom prst="ellipse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দূষিত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ব্যবহার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/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প্রভাব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36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43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9629" y="248949"/>
            <a:ext cx="8643937" cy="280076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4">
                <a:lumMod val="75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পানি দূষণের ফলে জলজ প্রাণী মারা যাচ্ছে ।এই দূষণের প্রভাব মানুষের উপরও পড়ছে। দূষিত পানি পান করে মানুষ ডায়রিয়া বা কলেরার মতো পানিবাহিত রোগে আক্রান্ত হচ্ছে।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99855" y="3865418"/>
            <a:ext cx="80772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শিক্ষক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শিক্ষার্থীর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পারস্পারিক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আলোচনা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7258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99" y="107357"/>
            <a:ext cx="2876501" cy="2046331"/>
          </a:xfrm>
          <a:prstGeom prst="rect">
            <a:avLst/>
          </a:prstGeom>
          <a:ln w="5715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219" y="208955"/>
            <a:ext cx="2837781" cy="2039309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2279026"/>
            <a:ext cx="4412344" cy="954107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জমিতে কীটনাশক ও রাসায়নিক সারের 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BD" sz="2800" dirty="0" smtClean="0">
                <a:solidFill>
                  <a:schemeClr val="accent1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ব্যবহার কমিয়ে</a:t>
            </a:r>
            <a:r>
              <a:rPr lang="bn-BD" sz="2800" b="1" dirty="0" smtClean="0">
                <a:solidFill>
                  <a:schemeClr val="accent1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।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10286" y="2251774"/>
            <a:ext cx="3831771" cy="954107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নৌযানগুলোর জ্বালানি নদী বা </a:t>
            </a:r>
            <a:endParaRPr lang="en-US" sz="2800" dirty="0" smtClean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সাগরে না ফেলে।</a:t>
            </a:r>
            <a:endParaRPr lang="en-US" sz="28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54" y="3519613"/>
            <a:ext cx="2813397" cy="1989339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0" y="5805137"/>
            <a:ext cx="44125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খাল-বিল বা নদীতে </a:t>
            </a:r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ভাসমান ময়লা আবর্জনা</a:t>
            </a:r>
            <a:r>
              <a:rPr lang="en-US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কুড়িয়ে </a:t>
            </a:r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পানি </a:t>
            </a:r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পরিস্কার</a:t>
            </a:r>
            <a:r>
              <a:rPr lang="en-US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করে </a:t>
            </a:r>
            <a:endParaRPr lang="en-US" sz="2800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76" y="3552744"/>
            <a:ext cx="2832796" cy="1956208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8325176" y="5508951"/>
            <a:ext cx="3866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ময়লা আবর্জনা ফেলার জন্য </a:t>
            </a:r>
            <a:endParaRPr lang="en-US" sz="2800" dirty="0" smtClean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BD" sz="28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ডাস্টবিন </a:t>
            </a:r>
            <a:r>
              <a:rPr lang="bn-BD" sz="2800" dirty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ব্যবহার। </a:t>
            </a:r>
            <a:endParaRPr lang="en-US" sz="28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31683" y="5912859"/>
            <a:ext cx="91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756219" y="3995604"/>
            <a:ext cx="855908" cy="36933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Flowchart: Connector 10"/>
          <p:cNvSpPr/>
          <p:nvPr/>
        </p:nvSpPr>
        <p:spPr>
          <a:xfrm>
            <a:off x="4114800" y="2050473"/>
            <a:ext cx="3311236" cy="3144982"/>
          </a:xfrm>
          <a:prstGeom prst="flowChartConnector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36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দূষণ</a:t>
            </a:r>
            <a:r>
              <a:rPr lang="en-US" sz="36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 </a:t>
            </a:r>
            <a:r>
              <a:rPr lang="en-US" sz="36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প্রতিরোধের</a:t>
            </a:r>
            <a:r>
              <a:rPr lang="en-US" sz="36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উপায়</a:t>
            </a:r>
            <a:r>
              <a:rPr lang="en-US" sz="36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3600" dirty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4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9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5307" y="545091"/>
            <a:ext cx="10510837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4">
                <a:lumMod val="75000"/>
              </a:schemeClr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SutonnyOMJ" pitchFamily="2" charset="0"/>
                <a:cs typeface="SutonnyOMJ" pitchFamily="2" charset="0"/>
              </a:rPr>
              <a:t>কৃষিতে কীটনাশক এবং রাসায়নিক সারের ব্যবহার কমিয়ে আমরা পানি দূষণ প্রতিরোধ করতে পারি ।এছাড়া রান্নাঘরের </a:t>
            </a:r>
            <a:r>
              <a:rPr lang="en-US" sz="4800" b="1" dirty="0" err="1" smtClean="0">
                <a:latin typeface="SutonnyOMJ" pitchFamily="2" charset="0"/>
                <a:cs typeface="SutonnyOMJ" pitchFamily="2" charset="0"/>
              </a:rPr>
              <a:t>বর্জ্য</a:t>
            </a:r>
            <a:r>
              <a:rPr lang="bn-BD" sz="4800" b="1" dirty="0" smtClean="0">
                <a:latin typeface="SutonnyOMJ" pitchFamily="2" charset="0"/>
                <a:cs typeface="SutonnyOMJ" pitchFamily="2" charset="0"/>
              </a:rPr>
              <a:t> ডাস্টবিনে ফেলে দূষণ রোধ করতে পারি। পুকুর, নদী, হ্রদ কিংবা সাগরে ময়লা-আবর্জনা না ফেলে পানি দূষণ কমাতে পারি।</a:t>
            </a:r>
            <a:endParaRPr lang="en-US" sz="4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37856" y="4946073"/>
            <a:ext cx="9878288" cy="130232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শিক্ষক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ও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শিক্ষার্থীর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পারস্পারিক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আলোচনা</a:t>
            </a:r>
            <a:r>
              <a:rPr lang="en-US" sz="4800" dirty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613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8145" y="231155"/>
            <a:ext cx="3269674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দল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ীয়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কাজ</a:t>
            </a:r>
            <a:r>
              <a:rPr lang="en-US" sz="4400" dirty="0" smtClean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 </a:t>
            </a:r>
            <a:endParaRPr lang="en-US" sz="44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509" y="1676400"/>
            <a:ext cx="11859491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দল</a:t>
            </a:r>
            <a:r>
              <a:rPr lang="en-US" sz="4400" dirty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১-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তোমাদের জানা পানি দূষণের আরো তিনটি কারণ লেখ।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509" y="3089564"/>
            <a:ext cx="11720946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দল 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২-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 পানি </a:t>
            </a:r>
            <a:r>
              <a:rPr lang="bn-BD" sz="4000" smtClean="0">
                <a:latin typeface="SutonnyOMJ" pitchFamily="2" charset="0"/>
                <a:cs typeface="SutonnyOMJ" pitchFamily="2" charset="0"/>
              </a:rPr>
              <a:t>দূষণের  </a:t>
            </a: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তিনটি ক্ষতিকর প্রভাব লেখ।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509" y="4668982"/>
            <a:ext cx="11720946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দল 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৩-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পানি দূষণ প্রতিরোধের তিনটি উপায় লেখ।</a:t>
            </a:r>
            <a:endParaRPr lang="en-US" sz="4400" dirty="0">
              <a:solidFill>
                <a:schemeClr val="accent2">
                  <a:lumMod val="50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14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08909" y="1080655"/>
            <a:ext cx="6040582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আজকের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পাঠ্যাংশটুকু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খুলে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নিরবে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latin typeface="SutonnyOMJ" pitchFamily="2" charset="0"/>
                <a:cs typeface="SutonnyOMJ" pitchFamily="2" charset="0"/>
              </a:rPr>
              <a:t>পড়</a:t>
            </a:r>
            <a:r>
              <a:rPr lang="en-US" sz="40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8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5442" y="25110"/>
            <a:ext cx="241069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মূল্যায়ন</a:t>
            </a:r>
            <a:endParaRPr lang="en-US" sz="36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970" y="745519"/>
            <a:ext cx="10834254" cy="5509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১.কোনটি পানি দূষণের কারণ?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ক.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ধোঁয়া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                         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খ.ক্ষতিকর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গ্যাস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গ.র্হন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বাজানো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                  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ঘ.নর্দমার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বর্জ্য</a:t>
            </a:r>
            <a:endParaRPr lang="en-US" sz="3200" dirty="0" smtClean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২.কো</a:t>
            </a:r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নটি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বাহিত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রোগ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?</a:t>
            </a:r>
          </a:p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ক.ডায়রিয়া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                 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খ.রাতকানা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গ.র্স্কাভি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                    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গ.রিকেটস্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‌</a:t>
            </a:r>
            <a:endParaRPr lang="bn-BD" sz="3200" dirty="0" smtClean="0">
              <a:solidFill>
                <a:schemeClr val="accent2">
                  <a:lumMod val="75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৩.কীভাবে পানি দূ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ষণ</a:t>
            </a:r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 প্রতিরোধ করা যায়?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ক.কৃষিতে কীটনাশকের ব্যবহার কমিয়ে</a:t>
            </a:r>
            <a:endParaRPr lang="bn-BD" sz="3200" dirty="0" smtClean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খ.রান্নাঘরের বজ্য যেখানে সেখানে ফেলে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গ.নৌযানগুলোর জ্বালানী নদী বা সাগরে ফেলে</a:t>
            </a:r>
          </a:p>
          <a:p>
            <a:r>
              <a:rPr lang="bn-BD" sz="3200" dirty="0" smtClean="0">
                <a:solidFill>
                  <a:schemeClr val="accent2">
                    <a:lumMod val="75000"/>
                  </a:schemeClr>
                </a:solidFill>
                <a:latin typeface="SutonnyOMJ" pitchFamily="2" charset="0"/>
                <a:cs typeface="SutonnyOMJ" pitchFamily="2" charset="0"/>
              </a:rPr>
              <a:t>ঘ.ময়লা-আর্বজনা নদী বা পুকুরে ফেলে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2033" y="3100009"/>
            <a:ext cx="45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80363" y="4571996"/>
            <a:ext cx="263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repeatCount="5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repeatCount="5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repeatCount="500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/>
      <p:bldP spid="8" grpId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862" y="374073"/>
            <a:ext cx="4197927" cy="12618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SutonnyOMJ" pitchFamily="2" charset="0"/>
                <a:cs typeface="SutonnyOMJ" pitchFamily="2" charset="0"/>
              </a:rPr>
              <a:t>বাড়ির কাজ</a:t>
            </a:r>
          </a:p>
          <a:p>
            <a:pPr algn="ctr"/>
            <a:endParaRPr lang="en-US" sz="1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91225" y="2308462"/>
            <a:ext cx="6200775" cy="50783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SutonnyOMJ" pitchFamily="2" charset="0"/>
                <a:cs typeface="SutonnyOMJ" pitchFamily="2" charset="0"/>
              </a:rPr>
              <a:t>তোমার নিজ এলাকায় কীভাবে পানি দূষণ হচ্ছে এমন তিনটি দূষণের কারণ লিখে আনবে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পানি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দূষণ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প্রতিরোধে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তুমার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৩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টি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পদক্ষেপ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লিখে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atin typeface="SutonnyOMJ" pitchFamily="2" charset="0"/>
                <a:cs typeface="SutonnyOMJ" pitchFamily="2" charset="0"/>
              </a:rPr>
              <a:t>আনবে</a:t>
            </a:r>
            <a:r>
              <a:rPr lang="en-US" sz="54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5400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3"/>
          <a:stretch/>
        </p:blipFill>
        <p:spPr>
          <a:xfrm>
            <a:off x="273332" y="2308462"/>
            <a:ext cx="5599077" cy="3785652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85396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654001" y="290945"/>
            <a:ext cx="8912506" cy="6186488"/>
            <a:chOff x="3654001" y="0"/>
            <a:chExt cx="8912506" cy="618648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4001" y="0"/>
              <a:ext cx="8912506" cy="6186488"/>
            </a:xfrm>
            <a:prstGeom prst="rect">
              <a:avLst/>
            </a:prstGeom>
            <a:ln w="76200">
              <a:solidFill>
                <a:srgbClr val="002060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3906984" y="777353"/>
              <a:ext cx="6705597" cy="2215991"/>
            </a:xfrm>
            <a:prstGeom prst="rect">
              <a:avLst/>
            </a:prstGeom>
            <a:noFill/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38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SutonnyOMJ" pitchFamily="2" charset="0"/>
                  <a:cs typeface="SutonnyOMJ" pitchFamily="2" charset="0"/>
                </a:rPr>
                <a:t>    </a:t>
              </a:r>
              <a:r>
                <a:rPr lang="en-US" sz="13800" dirty="0" err="1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SutonnyOMJ" pitchFamily="2" charset="0"/>
                  <a:cs typeface="SutonnyOMJ" pitchFamily="2" charset="0"/>
                </a:rPr>
                <a:t>ধন্যবাদ</a:t>
              </a:r>
              <a:endParaRPr lang="en-US" sz="13800" dirty="0">
                <a:solidFill>
                  <a:schemeClr val="accent4">
                    <a:lumMod val="60000"/>
                    <a:lumOff val="40000"/>
                  </a:schemeClr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0155" y="-164756"/>
            <a:ext cx="335683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3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1947</TotalTime>
  <Words>406</Words>
  <Application>Microsoft Office PowerPoint</Application>
  <PresentationFormat>Custom</PresentationFormat>
  <Paragraphs>66</Paragraphs>
  <Slides>18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jakir</cp:lastModifiedBy>
  <cp:revision>165</cp:revision>
  <dcterms:created xsi:type="dcterms:W3CDTF">2018-02-06T03:08:42Z</dcterms:created>
  <dcterms:modified xsi:type="dcterms:W3CDTF">2019-10-26T10:54:23Z</dcterms:modified>
</cp:coreProperties>
</file>