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9" r:id="rId2"/>
    <p:sldId id="261" r:id="rId3"/>
    <p:sldId id="260" r:id="rId4"/>
    <p:sldId id="262" r:id="rId5"/>
    <p:sldId id="280" r:id="rId6"/>
    <p:sldId id="275" r:id="rId7"/>
    <p:sldId id="276" r:id="rId8"/>
    <p:sldId id="263" r:id="rId9"/>
    <p:sldId id="278" r:id="rId10"/>
    <p:sldId id="279" r:id="rId11"/>
    <p:sldId id="282" r:id="rId12"/>
    <p:sldId id="264" r:id="rId13"/>
    <p:sldId id="268" r:id="rId14"/>
    <p:sldId id="273" r:id="rId15"/>
    <p:sldId id="272" r:id="rId16"/>
    <p:sldId id="270" r:id="rId17"/>
    <p:sldId id="274" r:id="rId18"/>
    <p:sldId id="271" r:id="rId19"/>
    <p:sldId id="277" r:id="rId20"/>
    <p:sldId id="281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AFA3"/>
    <a:srgbClr val="EBCD94"/>
    <a:srgbClr val="D86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92" autoAdjust="0"/>
    <p:restoredTop sz="94660"/>
  </p:normalViewPr>
  <p:slideViewPr>
    <p:cSldViewPr>
      <p:cViewPr varScale="1">
        <p:scale>
          <a:sx n="74" d="100"/>
          <a:sy n="74" d="100"/>
        </p:scale>
        <p:origin x="-12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843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58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46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6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9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23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74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111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740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13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79000">
              <a:schemeClr val="accent1">
                <a:lumMod val="5000"/>
                <a:lumOff val="95000"/>
              </a:schemeClr>
            </a:gs>
            <a:gs pos="84000">
              <a:schemeClr val="accent1">
                <a:lumMod val="45000"/>
                <a:lumOff val="55000"/>
              </a:schemeClr>
            </a:gs>
            <a:gs pos="8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546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www.youtube.com/watch?v=WXBe5KxCOlk" TargetMode="Externa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97FF399-0581-4DAC-B383-AD4C000DD463}"/>
              </a:ext>
            </a:extLst>
          </p:cNvPr>
          <p:cNvSpPr/>
          <p:nvPr/>
        </p:nvSpPr>
        <p:spPr>
          <a:xfrm>
            <a:off x="-43544" y="50800"/>
            <a:ext cx="9187543" cy="120032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err="1">
                <a:ln w="28575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r>
              <a:rPr lang="as-IN" sz="7200" b="1" dirty="0">
                <a:ln w="28575">
                  <a:solidFill>
                    <a:schemeClr val="tx1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7200" b="1" dirty="0">
              <a:ln w="28575">
                <a:solidFill>
                  <a:schemeClr val="tx1"/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B9BCE39-35C0-45CC-A2F4-F40F499097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54864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C47DD90C-AE8D-4402-B0BE-7998586247CD}"/>
              </a:ext>
            </a:extLst>
          </p:cNvPr>
          <p:cNvSpPr/>
          <p:nvPr/>
        </p:nvSpPr>
        <p:spPr>
          <a:xfrm>
            <a:off x="1219200" y="5921829"/>
            <a:ext cx="6858000" cy="9144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 শুভেচ্ছা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8600" y="3791634"/>
            <a:ext cx="4572000" cy="646331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>
            <a:spAutoFit/>
          </a:bodyPr>
          <a:lstStyle/>
          <a:p>
            <a:r>
              <a:rPr lang="en-US" dirty="0">
                <a:hlinkClick r:id="rId6"/>
              </a:rPr>
              <a:t>https://www.youtube.com/watch?v=WXBe5KxCOlk</a:t>
            </a:r>
            <a:endParaRPr lang="en-US" dirty="0"/>
          </a:p>
        </p:txBody>
      </p:sp>
      <p:pic>
        <p:nvPicPr>
          <p:cNvPr id="4" name="Bangla Sorborno  বর্ণমালা - অ আ  Bangla Bornomala  Bangla Rhymes for Children  Kheyal Khush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447800" y="1524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49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3000">
        <p:cut/>
      </p:transition>
    </mc:Choice>
    <mc:Fallback>
      <p:transition advClick="0" advTm="3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5D1B6F7-E6A7-425D-BA26-7B1D7123A04C}"/>
              </a:ext>
            </a:extLst>
          </p:cNvPr>
          <p:cNvSpPr txBox="1"/>
          <p:nvPr/>
        </p:nvSpPr>
        <p:spPr>
          <a:xfrm>
            <a:off x="762000" y="152400"/>
            <a:ext cx="7620000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7545F6A-A224-4588-B1E1-8BEFE28B4683}"/>
              </a:ext>
            </a:extLst>
          </p:cNvPr>
          <p:cNvSpPr txBox="1"/>
          <p:nvPr/>
        </p:nvSpPr>
        <p:spPr>
          <a:xfrm>
            <a:off x="4114801" y="2014128"/>
            <a:ext cx="5029199" cy="338554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l"/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সালমা বেগম (দিবা)</a:t>
            </a:r>
          </a:p>
          <a:p>
            <a:pPr algn="l"/>
            <a:r>
              <a:rPr lang="en-US" sz="48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48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bn-BD" sz="4800" b="1" dirty="0" smtClean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800" b="1" dirty="0" smtClean="0">
              <a:ln/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4800" b="1" dirty="0">
              <a:ln/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2000" b="1" dirty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bn-BD" sz="2000" b="1" dirty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পূর্ব চরপাতা সরকারি প্রাথমিক </a:t>
            </a:r>
            <a:r>
              <a:rPr lang="bn-BD" sz="2000" b="1" dirty="0" smtClean="0">
                <a:ln/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বিদ্যালয়</a:t>
            </a:r>
            <a:endParaRPr lang="en-US" sz="2000" b="1" dirty="0" smtClean="0">
              <a:ln/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bn-BD" sz="2000" b="1" dirty="0">
              <a:ln/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sz="24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bn-BD" sz="2400" b="1" dirty="0">
                <a:ln/>
                <a:solidFill>
                  <a:schemeClr val="accent5">
                    <a:lumMod val="50000"/>
                  </a:schemeClr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রায়পুর, লক্ষ্মীপুর।</a:t>
            </a:r>
            <a:endParaRPr lang="en-US" sz="24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dist="38100" dir="2640000" algn="bl" rotWithShape="0">
                  <a:schemeClr val="accent1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5C6CB9CB-D296-4EF3-A006-DC43225710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2" t="22228" r="15556" b="20020"/>
          <a:stretch/>
        </p:blipFill>
        <p:spPr>
          <a:xfrm>
            <a:off x="152400" y="1371600"/>
            <a:ext cx="3733800" cy="5029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89648088"/>
      </p:ext>
    </p:extLst>
  </p:cSld>
  <p:clrMapOvr>
    <a:masterClrMapping/>
  </p:clrMapOvr>
  <p:transition spd="slow" advClick="0" advTm="3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peech Bubble: Rectangle 1">
            <a:extLst>
              <a:ext uri="{FF2B5EF4-FFF2-40B4-BE49-F238E27FC236}">
                <a16:creationId xmlns:a16="http://schemas.microsoft.com/office/drawing/2014/main" xmlns="" id="{4D023CB5-6E74-48D9-A543-CA91B5EBDB4A}"/>
              </a:ext>
            </a:extLst>
          </p:cNvPr>
          <p:cNvSpPr/>
          <p:nvPr/>
        </p:nvSpPr>
        <p:spPr>
          <a:xfrm>
            <a:off x="1143000" y="0"/>
            <a:ext cx="7315200" cy="1295400"/>
          </a:xfrm>
          <a:prstGeom prst="wedgeRectCallou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8800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6D3EF80-419A-43D4-B995-0A4BC046C7A4}"/>
              </a:ext>
            </a:extLst>
          </p:cNvPr>
          <p:cNvSpPr/>
          <p:nvPr/>
        </p:nvSpPr>
        <p:spPr>
          <a:xfrm>
            <a:off x="2901609" y="1742801"/>
            <a:ext cx="333777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0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  <a:endParaRPr lang="en-US" sz="6000" b="1" dirty="0">
              <a:ln w="22225">
                <a:solidFill>
                  <a:schemeClr val="tx1"/>
                </a:solidFill>
                <a:prstDash val="solid"/>
              </a:ln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13D9F6D-4334-47D8-B2CD-547239510B23}"/>
              </a:ext>
            </a:extLst>
          </p:cNvPr>
          <p:cNvSpPr/>
          <p:nvPr/>
        </p:nvSpPr>
        <p:spPr>
          <a:xfrm>
            <a:off x="3043472" y="2814935"/>
            <a:ext cx="297228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প্রথম</a:t>
            </a:r>
            <a:endParaRPr lang="en-US" sz="6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D387ABDE-C4EA-4D92-B6F0-8F9EDB5A079B}"/>
              </a:ext>
            </a:extLst>
          </p:cNvPr>
          <p:cNvSpPr/>
          <p:nvPr/>
        </p:nvSpPr>
        <p:spPr>
          <a:xfrm>
            <a:off x="3509947" y="3925436"/>
            <a:ext cx="21210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 ৩২</a:t>
            </a:r>
            <a:endParaRPr 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44E656A-A66E-4BBA-A65B-21453A4D9B41}"/>
              </a:ext>
            </a:extLst>
          </p:cNvPr>
          <p:cNvSpPr/>
          <p:nvPr/>
        </p:nvSpPr>
        <p:spPr>
          <a:xfrm>
            <a:off x="3494718" y="5029200"/>
            <a:ext cx="20697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BD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পৃষ্ঠাঃ ৪৪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375745"/>
      </p:ext>
    </p:extLst>
  </p:cSld>
  <p:clrMapOvr>
    <a:masterClrMapping/>
  </p:clrMapOvr>
  <p:transition spd="slow" advClick="0" advTm="3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llout: Bent Line with Border and Accent Bar 1">
            <a:extLst>
              <a:ext uri="{FF2B5EF4-FFF2-40B4-BE49-F238E27FC236}">
                <a16:creationId xmlns:a16="http://schemas.microsoft.com/office/drawing/2014/main" xmlns="" id="{A58AFA48-D8A9-48D2-9A9F-788AB0DE9943}"/>
              </a:ext>
            </a:extLst>
          </p:cNvPr>
          <p:cNvSpPr/>
          <p:nvPr/>
        </p:nvSpPr>
        <p:spPr>
          <a:xfrm>
            <a:off x="2901037" y="-64006"/>
            <a:ext cx="3650074" cy="1273436"/>
          </a:xfrm>
          <a:prstGeom prst="accent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9116"/>
              <a:gd name="adj6" fmla="val -7760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allout: Line 2">
            <a:extLst>
              <a:ext uri="{FF2B5EF4-FFF2-40B4-BE49-F238E27FC236}">
                <a16:creationId xmlns:a16="http://schemas.microsoft.com/office/drawing/2014/main" xmlns="" id="{9F86B4B5-524C-4B31-85C5-CD4FD44577B6}"/>
              </a:ext>
            </a:extLst>
          </p:cNvPr>
          <p:cNvSpPr/>
          <p:nvPr/>
        </p:nvSpPr>
        <p:spPr>
          <a:xfrm>
            <a:off x="1524001" y="1676399"/>
            <a:ext cx="7391400" cy="4940497"/>
          </a:xfrm>
          <a:prstGeom prst="borderCallout1">
            <a:avLst>
              <a:gd name="adj1" fmla="val 44808"/>
              <a:gd name="adj2" fmla="val -1228"/>
              <a:gd name="adj3" fmla="val 5266"/>
              <a:gd name="adj4" fmla="val -1870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FFDC36F4-D4E0-4C14-AA97-A12C91FB9379}"/>
              </a:ext>
            </a:extLst>
          </p:cNvPr>
          <p:cNvSpPr/>
          <p:nvPr/>
        </p:nvSpPr>
        <p:spPr>
          <a:xfrm>
            <a:off x="5981700" y="1879549"/>
            <a:ext cx="327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SutonnyMJ" pitchFamily="2" charset="0"/>
              </a:rPr>
              <a:t>1.2.2 KviwPýhy³ </a:t>
            </a:r>
            <a:r>
              <a:rPr lang="en-US" sz="3200" dirty="0" err="1">
                <a:latin typeface="SutonnyMJ" pitchFamily="2" charset="0"/>
              </a:rPr>
              <a:t>kã</a:t>
            </a:r>
            <a:r>
              <a:rPr lang="en-US" sz="3200" dirty="0">
                <a:latin typeface="SutonnyMJ" pitchFamily="2" charset="0"/>
              </a:rPr>
              <a:t> ¯</a:t>
            </a:r>
            <a:r>
              <a:rPr lang="en-US" sz="3200" dirty="0" err="1">
                <a:latin typeface="SutonnyMJ" pitchFamily="2" charset="0"/>
              </a:rPr>
              <a:t>úófv‡e</a:t>
            </a:r>
            <a:endParaRPr lang="en-US" sz="3200" dirty="0">
              <a:latin typeface="SutonnyMJ" pitchFamily="2" charset="0"/>
            </a:endParaRPr>
          </a:p>
          <a:p>
            <a:r>
              <a:rPr lang="en-US" sz="3200" dirty="0" err="1">
                <a:latin typeface="SutonnyMJ" pitchFamily="2" charset="0"/>
              </a:rPr>
              <a:t>ej‡Z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cvi‡e</a:t>
            </a:r>
            <a:r>
              <a:rPr lang="en-US" sz="3200" dirty="0">
                <a:latin typeface="SutonnyMJ" pitchFamily="2" charset="0"/>
              </a:rPr>
              <a:t>|</a:t>
            </a:r>
            <a:endParaRPr lang="en-US" sz="32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F734AAD-46D9-48E8-A9C6-F9CA205C0232}"/>
              </a:ext>
            </a:extLst>
          </p:cNvPr>
          <p:cNvSpPr/>
          <p:nvPr/>
        </p:nvSpPr>
        <p:spPr>
          <a:xfrm>
            <a:off x="1607469" y="3584642"/>
            <a:ext cx="3276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>
                <a:latin typeface="SutonnyMJ" pitchFamily="2" charset="0"/>
              </a:rPr>
              <a:t>1.2.1 KviwPý wP‡b co‡Z</a:t>
            </a:r>
          </a:p>
          <a:p>
            <a:r>
              <a:rPr lang="en-US" sz="3200" dirty="0" err="1">
                <a:latin typeface="SutonnyMJ" pitchFamily="2" charset="0"/>
              </a:rPr>
              <a:t>cvi‡e</a:t>
            </a:r>
            <a:r>
              <a:rPr lang="en-US" sz="3200" dirty="0">
                <a:latin typeface="SutonnyMJ" pitchFamily="2" charset="0"/>
              </a:rPr>
              <a:t>|</a:t>
            </a:r>
          </a:p>
          <a:p>
            <a:r>
              <a:rPr lang="en-US" sz="3200" dirty="0">
                <a:latin typeface="SutonnyMJ" pitchFamily="2" charset="0"/>
              </a:rPr>
              <a:t>1.2.2 </a:t>
            </a:r>
            <a:r>
              <a:rPr lang="en-US" sz="3200" dirty="0" err="1">
                <a:latin typeface="SutonnyMJ" pitchFamily="2" charset="0"/>
              </a:rPr>
              <a:t>e‡Y©i</a:t>
            </a:r>
            <a:r>
              <a:rPr lang="en-US" sz="3200" dirty="0">
                <a:latin typeface="SutonnyMJ" pitchFamily="2" charset="0"/>
              </a:rPr>
              <a:t> m‡½ </a:t>
            </a:r>
            <a:r>
              <a:rPr lang="en-US" sz="3200" dirty="0" err="1">
                <a:latin typeface="SutonnyMJ" pitchFamily="2" charset="0"/>
              </a:rPr>
              <a:t>Kvi-wPý</a:t>
            </a:r>
            <a:r>
              <a:rPr lang="en-US" sz="3200" dirty="0">
                <a:latin typeface="SutonnyMJ" pitchFamily="2" charset="0"/>
              </a:rPr>
              <a:t> hy³</a:t>
            </a:r>
          </a:p>
          <a:p>
            <a:r>
              <a:rPr lang="pl-PL" sz="3200" dirty="0">
                <a:latin typeface="SutonnyMJ" pitchFamily="2" charset="0"/>
              </a:rPr>
              <a:t>K‡i co‡Z cvi‡e|</a:t>
            </a:r>
            <a:endParaRPr lang="en-US" sz="32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8DE1857-3C26-4AB1-AA84-C2866CB267C6}"/>
              </a:ext>
            </a:extLst>
          </p:cNvPr>
          <p:cNvSpPr/>
          <p:nvPr/>
        </p:nvSpPr>
        <p:spPr>
          <a:xfrm>
            <a:off x="1752600" y="1907917"/>
            <a:ext cx="327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SutonnyMJ" pitchFamily="2" charset="0"/>
              </a:rPr>
              <a:t>1.2.2 KviwPýhy³ </a:t>
            </a:r>
            <a:r>
              <a:rPr lang="en-US" sz="3200" dirty="0" err="1">
                <a:latin typeface="SutonnyMJ" pitchFamily="2" charset="0"/>
              </a:rPr>
              <a:t>kã</a:t>
            </a:r>
            <a:endParaRPr lang="en-US" sz="3200" dirty="0">
              <a:latin typeface="SutonnyMJ" pitchFamily="2" charset="0"/>
            </a:endParaRPr>
          </a:p>
          <a:p>
            <a:r>
              <a:rPr lang="en-US" sz="3200" dirty="0" err="1">
                <a:latin typeface="SutonnyMJ" pitchFamily="2" charset="0"/>
              </a:rPr>
              <a:t>g‡bv‡hvM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mnKv‡i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ïb‡e</a:t>
            </a:r>
            <a:endParaRPr lang="en-US" sz="3200" dirty="0">
              <a:latin typeface="SutonnyMJ" pitchFamily="2" charset="0"/>
            </a:endParaRPr>
          </a:p>
          <a:p>
            <a:r>
              <a:rPr lang="da-DK" sz="3200" dirty="0">
                <a:latin typeface="SutonnyMJ" pitchFamily="2" charset="0"/>
              </a:rPr>
              <a:t>I g‡b ivL‡e|</a:t>
            </a:r>
            <a:endParaRPr lang="en-US" sz="3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5966E1E2-B9BE-4130-9A9A-6510A3FFF623}"/>
              </a:ext>
            </a:extLst>
          </p:cNvPr>
          <p:cNvSpPr/>
          <p:nvPr/>
        </p:nvSpPr>
        <p:spPr>
          <a:xfrm>
            <a:off x="6068929" y="5047237"/>
            <a:ext cx="30510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3200" dirty="0">
                <a:latin typeface="SutonnyMJ" pitchFamily="2" charset="0"/>
              </a:rPr>
              <a:t>1.3.2 KviwPý hy³ K‡i kã</a:t>
            </a:r>
          </a:p>
          <a:p>
            <a:r>
              <a:rPr lang="en-US" sz="3200" dirty="0" err="1">
                <a:latin typeface="SutonnyMJ" pitchFamily="2" charset="0"/>
              </a:rPr>
              <a:t>wjL‡Z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cvi‡e</a:t>
            </a:r>
            <a:r>
              <a:rPr lang="en-US" sz="3200" dirty="0">
                <a:latin typeface="SutonnyMJ" pitchFamily="2" charset="0"/>
              </a:rPr>
              <a:t>|</a:t>
            </a:r>
            <a:endParaRPr lang="en-US" sz="32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A87FDBB-B81D-4A56-B817-D20321FC0B4C}"/>
              </a:ext>
            </a:extLst>
          </p:cNvPr>
          <p:cNvSpPr/>
          <p:nvPr/>
        </p:nvSpPr>
        <p:spPr>
          <a:xfrm>
            <a:off x="5981700" y="3477577"/>
            <a:ext cx="2400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latin typeface="SutonnyMJ" pitchFamily="2" charset="0"/>
              </a:rPr>
              <a:t>1.2.1 </a:t>
            </a:r>
            <a:r>
              <a:rPr lang="en-US" sz="3200" dirty="0" err="1">
                <a:latin typeface="SutonnyMJ" pitchFamily="2" charset="0"/>
              </a:rPr>
              <a:t>KviwPý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mwVK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AvK</a:t>
            </a:r>
            <a:r>
              <a:rPr lang="en-US" sz="3200" dirty="0">
                <a:latin typeface="SutonnyMJ" pitchFamily="2" charset="0"/>
              </a:rPr>
              <a:t>…</a:t>
            </a:r>
            <a:r>
              <a:rPr lang="en-US" sz="3200" dirty="0" err="1">
                <a:latin typeface="SutonnyMJ" pitchFamily="2" charset="0"/>
              </a:rPr>
              <a:t>wZ‡Z</a:t>
            </a:r>
            <a:endParaRPr lang="en-US" sz="3200" dirty="0">
              <a:latin typeface="SutonnyMJ" pitchFamily="2" charset="0"/>
            </a:endParaRPr>
          </a:p>
          <a:p>
            <a:r>
              <a:rPr lang="en-US" sz="3200" dirty="0" err="1">
                <a:latin typeface="SutonnyMJ" pitchFamily="2" charset="0"/>
              </a:rPr>
              <a:t>wjL‡Z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cvi‡e</a:t>
            </a:r>
            <a:r>
              <a:rPr lang="en-US" sz="3200" dirty="0">
                <a:latin typeface="SutonnyMJ" pitchFamily="2" charset="0"/>
              </a:rPr>
              <a:t>|</a:t>
            </a:r>
            <a:endParaRPr lang="en-US" sz="32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DAB09027-8E1B-47DB-80AF-AD50B9F27973}"/>
              </a:ext>
            </a:extLst>
          </p:cNvPr>
          <p:cNvCxnSpPr>
            <a:cxnSpLocks/>
            <a:stCxn id="3" idx="3"/>
            <a:endCxn id="3" idx="1"/>
          </p:cNvCxnSpPr>
          <p:nvPr/>
        </p:nvCxnSpPr>
        <p:spPr>
          <a:xfrm>
            <a:off x="5219701" y="1676399"/>
            <a:ext cx="0" cy="494049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975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reveal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Sound 1">
            <a:hlinkClick r:id="" action="ppaction://noaction" highlightClick="1">
              <a:snd r:embed="rId2" name="applause.wav"/>
            </a:hlinkClick>
            <a:extLst>
              <a:ext uri="{FF2B5EF4-FFF2-40B4-BE49-F238E27FC236}">
                <a16:creationId xmlns:a16="http://schemas.microsoft.com/office/drawing/2014/main" xmlns="" id="{63054344-6E56-4741-88B1-93BE33492987}"/>
              </a:ext>
            </a:extLst>
          </p:cNvPr>
          <p:cNvSpPr/>
          <p:nvPr/>
        </p:nvSpPr>
        <p:spPr>
          <a:xfrm>
            <a:off x="1257300" y="2971800"/>
            <a:ext cx="6629400" cy="2438400"/>
          </a:xfrm>
          <a:prstGeom prst="actionButtonSoun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এসো, আগের পাঠের</a:t>
            </a:r>
          </a:p>
          <a:p>
            <a:pPr algn="ctr"/>
            <a:endParaRPr lang="bn-BD" sz="5400" b="1" dirty="0">
              <a:ln w="13462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“</a:t>
            </a:r>
            <a:r>
              <a:rPr lang="bn-BD" sz="5400" b="1" u="sng" dirty="0">
                <a:ln w="13462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মামার বাড়ি</a:t>
            </a:r>
            <a:r>
              <a:rPr lang="bn-BD" sz="54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” ছড়াটি</a:t>
            </a:r>
          </a:p>
          <a:p>
            <a:pPr algn="ctr"/>
            <a:endParaRPr lang="bn-BD" sz="5400" b="1" dirty="0">
              <a:ln w="13462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আবৃত্তি করি</a:t>
            </a:r>
            <a:r>
              <a:rPr lang="en-US" sz="5400" b="1" dirty="0">
                <a:ln w="13462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……</a:t>
            </a:r>
          </a:p>
        </p:txBody>
      </p:sp>
    </p:spTree>
    <p:extLst>
      <p:ext uri="{BB962C8B-B14F-4D97-AF65-F5344CB8AC3E}">
        <p14:creationId xmlns:p14="http://schemas.microsoft.com/office/powerpoint/2010/main" val="4068527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:circle/>
      </p:transition>
    </mc:Choice>
    <mc:Fallback>
      <p:transition spd="slow" advClick="0" advTm="3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0D51699-2397-4679-9D98-81742868C6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r="5000"/>
          <a:stretch/>
        </p:blipFill>
        <p:spPr>
          <a:xfrm>
            <a:off x="1295400" y="794657"/>
            <a:ext cx="6858000" cy="4762500"/>
          </a:xfrm>
          <a:prstGeom prst="rect">
            <a:avLst/>
          </a:prstGeom>
        </p:spPr>
      </p:pic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xmlns="" id="{A75DAA36-BB63-4678-8D30-E0D58C7267D6}"/>
              </a:ext>
            </a:extLst>
          </p:cNvPr>
          <p:cNvSpPr/>
          <p:nvPr/>
        </p:nvSpPr>
        <p:spPr>
          <a:xfrm>
            <a:off x="2971800" y="152400"/>
            <a:ext cx="4800600" cy="609600"/>
          </a:xfrm>
          <a:prstGeom prst="cloudCallout">
            <a:avLst>
              <a:gd name="adj1" fmla="val -70377"/>
              <a:gd name="adj2" fmla="val 291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বলি</a:t>
            </a:r>
            <a:endParaRPr lang="en-US" sz="40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1BB6A1C-4282-4D0D-BEE2-ED2F005EBEE0}"/>
              </a:ext>
            </a:extLst>
          </p:cNvPr>
          <p:cNvSpPr/>
          <p:nvPr/>
        </p:nvSpPr>
        <p:spPr>
          <a:xfrm>
            <a:off x="1295400" y="5557157"/>
            <a:ext cx="6858000" cy="69124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 ?                                  কি করেন ?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3AE3C1C3-B502-47B5-8DBE-EDBA24395E9F}"/>
              </a:ext>
            </a:extLst>
          </p:cNvPr>
          <p:cNvSpPr/>
          <p:nvPr/>
        </p:nvSpPr>
        <p:spPr>
          <a:xfrm>
            <a:off x="685800" y="6248400"/>
            <a:ext cx="8022771" cy="609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ওবামা।                 ওবামা ডাব খান।</a:t>
            </a:r>
            <a:endParaRPr lang="en-US" sz="3600" dirty="0">
              <a:ln>
                <a:solidFill>
                  <a:srgbClr val="FF0000"/>
                </a:solidFill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E8E072CE-0053-4321-90DC-C9659A9DC13D}"/>
              </a:ext>
            </a:extLst>
          </p:cNvPr>
          <p:cNvCxnSpPr/>
          <p:nvPr/>
        </p:nvCxnSpPr>
        <p:spPr>
          <a:xfrm>
            <a:off x="4572000" y="5557157"/>
            <a:ext cx="0" cy="1300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827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:dissolve/>
      </p:transition>
    </mc:Choice>
    <mc:Fallback>
      <p:transition spd="slow" advClick="0" advTm="3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mond 1">
            <a:extLst>
              <a:ext uri="{FF2B5EF4-FFF2-40B4-BE49-F238E27FC236}">
                <a16:creationId xmlns:a16="http://schemas.microsoft.com/office/drawing/2014/main" xmlns="" id="{6D36181C-2A7E-4239-A3FE-26B01A528D22}"/>
              </a:ext>
            </a:extLst>
          </p:cNvPr>
          <p:cNvSpPr/>
          <p:nvPr/>
        </p:nvSpPr>
        <p:spPr>
          <a:xfrm>
            <a:off x="1485900" y="10886"/>
            <a:ext cx="6172200" cy="1676400"/>
          </a:xfrm>
          <a:prstGeom prst="diamon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ঘোষণা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A58FEB3-C2CA-4512-9803-59F162C624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72"/>
          <a:stretch/>
        </p:blipFill>
        <p:spPr>
          <a:xfrm>
            <a:off x="800100" y="2010229"/>
            <a:ext cx="7543800" cy="4191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446FF52A-454E-471B-934E-BFB287E3E5D1}"/>
              </a:ext>
            </a:extLst>
          </p:cNvPr>
          <p:cNvSpPr/>
          <p:nvPr/>
        </p:nvSpPr>
        <p:spPr>
          <a:xfrm>
            <a:off x="1371601" y="3810000"/>
            <a:ext cx="266699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7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আ- কার</a:t>
            </a:r>
            <a:endParaRPr lang="en-US" sz="7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621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honeycomb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E89B5E5-09AE-4354-AB1D-8007EEED41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50"/>
          <a:stretch/>
        </p:blipFill>
        <p:spPr>
          <a:xfrm>
            <a:off x="152400" y="304801"/>
            <a:ext cx="8839200" cy="6019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033C122-CD39-4A6B-8135-5789A466C2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173"/>
            <a:ext cx="91440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792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gallery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34B8405-526F-410F-81A3-C850042349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" r="31562"/>
          <a:stretch/>
        </p:blipFill>
        <p:spPr>
          <a:xfrm>
            <a:off x="-134515" y="533400"/>
            <a:ext cx="2438400" cy="24090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ACEA95E-AC24-41E7-98CF-7CB0FC4AFE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1" t="15195"/>
          <a:stretch/>
        </p:blipFill>
        <p:spPr>
          <a:xfrm>
            <a:off x="2303884" y="1066800"/>
            <a:ext cx="2268115" cy="24090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9C16AFB-F3A6-4DB4-8FBC-6F24A2F3B5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117" y="533399"/>
            <a:ext cx="2303884" cy="24090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20E710B-E9E2-4E9C-977B-F4FDA5F5BA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4" r="19291" b="8742"/>
          <a:stretch/>
        </p:blipFill>
        <p:spPr>
          <a:xfrm>
            <a:off x="4572000" y="1066800"/>
            <a:ext cx="2303884" cy="240909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0EDCAFE-8DCD-430A-B8C5-DF96F2640A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17" y="2954762"/>
            <a:ext cx="2619375" cy="24126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1DC357A-F540-46F9-8B51-31F5B2211E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1" y="3346125"/>
            <a:ext cx="2619375" cy="24126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C9ACF46-17F7-49B6-8AB4-2A7C250D31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165" y="2935235"/>
            <a:ext cx="2619375" cy="24126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3232C36-528B-4995-8DDD-04150584CFFB}"/>
              </a:ext>
            </a:extLst>
          </p:cNvPr>
          <p:cNvSpPr/>
          <p:nvPr/>
        </p:nvSpPr>
        <p:spPr>
          <a:xfrm>
            <a:off x="4690637" y="5611958"/>
            <a:ext cx="2057400" cy="10936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কাকা</a:t>
            </a:r>
            <a:endParaRPr lang="en-US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B156577-7E7A-4C51-B62D-B25496B6A461}"/>
              </a:ext>
            </a:extLst>
          </p:cNvPr>
          <p:cNvSpPr/>
          <p:nvPr/>
        </p:nvSpPr>
        <p:spPr>
          <a:xfrm>
            <a:off x="7050311" y="5611958"/>
            <a:ext cx="2057400" cy="10936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ডাব</a:t>
            </a:r>
            <a:endParaRPr lang="en-US" sz="60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1F18BB7-C02F-4F1C-B982-C0903916CC85}"/>
              </a:ext>
            </a:extLst>
          </p:cNvPr>
          <p:cNvSpPr/>
          <p:nvPr/>
        </p:nvSpPr>
        <p:spPr>
          <a:xfrm>
            <a:off x="-50198" y="5611958"/>
            <a:ext cx="2057400" cy="10936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খালা</a:t>
            </a:r>
            <a:endParaRPr lang="en-US" sz="60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F4E9D23-6BE7-4D1C-9DFD-CD938FB6FF7B}"/>
              </a:ext>
            </a:extLst>
          </p:cNvPr>
          <p:cNvSpPr/>
          <p:nvPr/>
        </p:nvSpPr>
        <p:spPr>
          <a:xfrm>
            <a:off x="2330964" y="5611958"/>
            <a:ext cx="2057400" cy="109364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endParaRPr lang="en-US" sz="60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Manual Operation 1">
            <a:extLst>
              <a:ext uri="{FF2B5EF4-FFF2-40B4-BE49-F238E27FC236}">
                <a16:creationId xmlns:a16="http://schemas.microsoft.com/office/drawing/2014/main" xmlns="" id="{C6B77583-3EE5-43FD-9412-8B24531C4072}"/>
              </a:ext>
            </a:extLst>
          </p:cNvPr>
          <p:cNvSpPr/>
          <p:nvPr/>
        </p:nvSpPr>
        <p:spPr>
          <a:xfrm>
            <a:off x="914400" y="152400"/>
            <a:ext cx="7315200" cy="914400"/>
          </a:xfrm>
          <a:prstGeom prst="flowChartManualOperation">
            <a:avLst/>
          </a:prstGeom>
          <a:solidFill>
            <a:schemeClr val="bg1">
              <a:lumMod val="65000"/>
            </a:schemeClr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 শব্দ খুঁজি</a:t>
            </a:r>
            <a:endParaRPr lang="en-US" sz="60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028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000">
        <p14:prism isInverted="1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-0.51719 -0.3530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68" y="-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3333E-6 L -0.51007 -0.2576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03" y="-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52275 -0.2576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28" y="-1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33333E-6 L 0.51597 -0.375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99" y="-1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C013BA6-305A-45A8-967C-B5017F497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428171"/>
            <a:ext cx="9448800" cy="609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2E4FEA1A-0873-490E-A734-CC712B943935}"/>
              </a:ext>
            </a:extLst>
          </p:cNvPr>
          <p:cNvGrpSpPr/>
          <p:nvPr/>
        </p:nvGrpSpPr>
        <p:grpSpPr>
          <a:xfrm>
            <a:off x="2438400" y="685800"/>
            <a:ext cx="6248400" cy="5040993"/>
            <a:chOff x="2438400" y="685800"/>
            <a:chExt cx="6248400" cy="504099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xmlns="" id="{59CEDD6E-55BD-4D86-91AE-81730BB67234}"/>
                </a:ext>
              </a:extLst>
            </p:cNvPr>
            <p:cNvGrpSpPr/>
            <p:nvPr/>
          </p:nvGrpSpPr>
          <p:grpSpPr>
            <a:xfrm>
              <a:off x="2438400" y="685800"/>
              <a:ext cx="6248400" cy="2094593"/>
              <a:chOff x="2438400" y="685800"/>
              <a:chExt cx="6248400" cy="2094593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6D6E01A0-9BD8-4DB2-ACD1-4ED9DD8A2FAA}"/>
                  </a:ext>
                </a:extLst>
              </p:cNvPr>
              <p:cNvSpPr/>
              <p:nvPr/>
            </p:nvSpPr>
            <p:spPr>
              <a:xfrm>
                <a:off x="2438400" y="1029607"/>
                <a:ext cx="6248400" cy="1750786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800" dirty="0" err="1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বাংলা</a:t>
                </a:r>
                <a:r>
                  <a:rPr lang="en-US" sz="4800" dirty="0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800" dirty="0" err="1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বইয়ের</a:t>
                </a:r>
                <a:endParaRPr lang="bn-BD" sz="4800" dirty="0">
                  <a:ln>
                    <a:solidFill>
                      <a:srgbClr val="FF0000"/>
                    </a:solidFill>
                  </a:ln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800" dirty="0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৪৪ ন</a:t>
                </a:r>
                <a:r>
                  <a:rPr lang="as-IN" sz="4800" dirty="0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ং</a:t>
                </a:r>
                <a:r>
                  <a:rPr lang="en-US" sz="4800" dirty="0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as-IN" sz="4800" dirty="0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</a:t>
                </a:r>
                <a:r>
                  <a:rPr lang="en-US" sz="4800" dirty="0" err="1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ৃষ্</a:t>
                </a:r>
                <a:r>
                  <a:rPr lang="as-IN" sz="4800" dirty="0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ঠ</a:t>
                </a:r>
                <a:r>
                  <a:rPr lang="en-US" sz="4800" dirty="0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া </a:t>
                </a:r>
                <a:r>
                  <a:rPr lang="en-US" sz="4800" dirty="0" err="1">
                    <a:ln>
                      <a:solidFill>
                        <a:srgbClr val="FF0000"/>
                      </a:solidFill>
                    </a:ln>
                    <a:solidFill>
                      <a:srgbClr val="00206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খুলি</a:t>
                </a:r>
                <a:endParaRPr lang="en-US" sz="4800" dirty="0">
                  <a:ln>
                    <a:solidFill>
                      <a:srgbClr val="FF0000"/>
                    </a:solidFill>
                  </a:ln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xmlns="" id="{FD08DE12-2A44-40B0-9E8D-9FFD1CA0C9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73371" y="685800"/>
                <a:ext cx="2133600" cy="1934936"/>
              </a:xfrm>
              <a:prstGeom prst="rect">
                <a:avLst/>
              </a:prstGeom>
            </p:spPr>
          </p:pic>
        </p:grp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492873F0-6892-46DD-9587-6C16FFDDA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8600" y="2946400"/>
              <a:ext cx="3657600" cy="27803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7615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14:warp dir="i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llout: Double Bent Line with Border and Accent Bar 1">
            <a:extLst>
              <a:ext uri="{FF2B5EF4-FFF2-40B4-BE49-F238E27FC236}">
                <a16:creationId xmlns:a16="http://schemas.microsoft.com/office/drawing/2014/main" xmlns="" id="{C9230312-2AAF-45F3-A1B9-B27F776A4CA2}"/>
              </a:ext>
            </a:extLst>
          </p:cNvPr>
          <p:cNvSpPr/>
          <p:nvPr/>
        </p:nvSpPr>
        <p:spPr>
          <a:xfrm>
            <a:off x="1828800" y="609600"/>
            <a:ext cx="5715000" cy="1219200"/>
          </a:xfrm>
          <a:prstGeom prst="accentBorderCallout3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পাঠ 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allout: Double Bent Line with Border and Accent Bar 2">
            <a:extLst>
              <a:ext uri="{FF2B5EF4-FFF2-40B4-BE49-F238E27FC236}">
                <a16:creationId xmlns:a16="http://schemas.microsoft.com/office/drawing/2014/main" xmlns="" id="{DD917375-8E8D-44E7-8CF4-50BD3959C30A}"/>
              </a:ext>
            </a:extLst>
          </p:cNvPr>
          <p:cNvSpPr/>
          <p:nvPr/>
        </p:nvSpPr>
        <p:spPr>
          <a:xfrm>
            <a:off x="1905000" y="5181600"/>
            <a:ext cx="5715000" cy="1219200"/>
          </a:xfrm>
          <a:prstGeom prst="accentBorderCallout3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 পাঠ 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4EFB5A0-C1FE-4157-8A79-4E84DB0A1C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209799"/>
            <a:ext cx="7543800" cy="25908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77211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3000">
        <p14:glitter pattern="hexagon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C51F5D4-84A8-45B7-AC23-292D60470836}"/>
              </a:ext>
            </a:extLst>
          </p:cNvPr>
          <p:cNvSpPr txBox="1"/>
          <p:nvPr/>
        </p:nvSpPr>
        <p:spPr>
          <a:xfrm>
            <a:off x="2183729" y="209261"/>
            <a:ext cx="15380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কাকা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E8B6AB7-15E4-4AA3-A4A5-34AB87269AB7}"/>
              </a:ext>
            </a:extLst>
          </p:cNvPr>
          <p:cNvSpPr txBox="1"/>
          <p:nvPr/>
        </p:nvSpPr>
        <p:spPr>
          <a:xfrm>
            <a:off x="2331118" y="1813659"/>
            <a:ext cx="1295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ডাব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B533AB5-4292-4C2A-B26A-E805D3C72587}"/>
              </a:ext>
            </a:extLst>
          </p:cNvPr>
          <p:cNvSpPr txBox="1"/>
          <p:nvPr/>
        </p:nvSpPr>
        <p:spPr>
          <a:xfrm>
            <a:off x="2209799" y="3271101"/>
            <a:ext cx="15380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খালা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36B1D17-B2B2-46FC-80AF-CE83A154184F}"/>
              </a:ext>
            </a:extLst>
          </p:cNvPr>
          <p:cNvSpPr txBox="1"/>
          <p:nvPr/>
        </p:nvSpPr>
        <p:spPr>
          <a:xfrm>
            <a:off x="2209798" y="5040673"/>
            <a:ext cx="2085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5EEE3D7B-ABEB-4BB1-8E31-D2BF2895FC32}"/>
              </a:ext>
            </a:extLst>
          </p:cNvPr>
          <p:cNvSpPr/>
          <p:nvPr/>
        </p:nvSpPr>
        <p:spPr>
          <a:xfrm>
            <a:off x="304800" y="533400"/>
            <a:ext cx="1173076" cy="59967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কাকা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9B85EF35-D044-4EED-8AE2-974508268FD2}"/>
              </a:ext>
            </a:extLst>
          </p:cNvPr>
          <p:cNvSpPr/>
          <p:nvPr/>
        </p:nvSpPr>
        <p:spPr>
          <a:xfrm>
            <a:off x="304800" y="2021654"/>
            <a:ext cx="1173076" cy="59967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ডাব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AFD706D6-68E3-46B7-A5E1-6FA71937CB95}"/>
              </a:ext>
            </a:extLst>
          </p:cNvPr>
          <p:cNvSpPr/>
          <p:nvPr/>
        </p:nvSpPr>
        <p:spPr>
          <a:xfrm>
            <a:off x="308812" y="3509908"/>
            <a:ext cx="1157034" cy="59967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খালা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xmlns="" id="{6C18FCB6-0F42-48BE-B536-3DEBA31E264E}"/>
              </a:ext>
            </a:extLst>
          </p:cNvPr>
          <p:cNvSpPr/>
          <p:nvPr/>
        </p:nvSpPr>
        <p:spPr>
          <a:xfrm>
            <a:off x="320842" y="5248668"/>
            <a:ext cx="1157034" cy="599675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600"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33341A7-64EA-4FE6-A1E2-64222B9EDE33}"/>
              </a:ext>
            </a:extLst>
          </p:cNvPr>
          <p:cNvSpPr txBox="1"/>
          <p:nvPr/>
        </p:nvSpPr>
        <p:spPr>
          <a:xfrm>
            <a:off x="2185737" y="197580"/>
            <a:ext cx="9384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6000" dirty="0">
                <a:solidFill>
                  <a:srgbClr val="C00000"/>
                </a:solidFill>
                <a:latin typeface="SutonnyMJ" pitchFamily="2" charset="0"/>
                <a:cs typeface="NikoshBAN" panose="02000000000000000000" pitchFamily="2" charset="0"/>
              </a:rPr>
              <a:t>v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1C9090AF-78A4-4EBE-8D5C-898B53B1AA68}"/>
              </a:ext>
            </a:extLst>
          </p:cNvPr>
          <p:cNvSpPr txBox="1"/>
          <p:nvPr/>
        </p:nvSpPr>
        <p:spPr>
          <a:xfrm>
            <a:off x="2359192" y="1824332"/>
            <a:ext cx="7650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</a:t>
            </a:r>
            <a:endParaRPr lang="bn-BD" sz="6000" dirty="0">
              <a:solidFill>
                <a:srgbClr val="C00000"/>
              </a:solidFill>
              <a:latin typeface="SutonnyMJ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06556DE-0457-43AE-B99B-E35FE4A11EBC}"/>
              </a:ext>
            </a:extLst>
          </p:cNvPr>
          <p:cNvSpPr txBox="1"/>
          <p:nvPr/>
        </p:nvSpPr>
        <p:spPr>
          <a:xfrm>
            <a:off x="2245895" y="3301913"/>
            <a:ext cx="7259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</a:t>
            </a:r>
            <a:endParaRPr lang="bn-BD" sz="6000" dirty="0">
              <a:solidFill>
                <a:srgbClr val="C00000"/>
              </a:solidFill>
              <a:latin typeface="SutonnyMJ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42828D6C-A003-4150-9B21-76AD6786D850}"/>
              </a:ext>
            </a:extLst>
          </p:cNvPr>
          <p:cNvSpPr txBox="1"/>
          <p:nvPr/>
        </p:nvSpPr>
        <p:spPr>
          <a:xfrm>
            <a:off x="2233863" y="5040673"/>
            <a:ext cx="737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</a:t>
            </a:r>
            <a:endParaRPr lang="bn-BD" sz="6000" dirty="0">
              <a:solidFill>
                <a:srgbClr val="C00000"/>
              </a:solidFill>
              <a:latin typeface="SutonnyMJ" pitchFamily="2" charset="0"/>
              <a:cs typeface="NikoshBAN" panose="020000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E47C52D8-9AC4-4FBC-B032-1F969AB85500}"/>
              </a:ext>
            </a:extLst>
          </p:cNvPr>
          <p:cNvSpPr/>
          <p:nvPr/>
        </p:nvSpPr>
        <p:spPr>
          <a:xfrm>
            <a:off x="4730416" y="197579"/>
            <a:ext cx="5895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57D168CF-EB14-4F1F-9466-D111337EAF06}"/>
              </a:ext>
            </a:extLst>
          </p:cNvPr>
          <p:cNvSpPr/>
          <p:nvPr/>
        </p:nvSpPr>
        <p:spPr>
          <a:xfrm>
            <a:off x="2625889" y="180005"/>
            <a:ext cx="389023" cy="1021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6B87638-43FA-49F5-B0B4-3283C26D3C7F}"/>
              </a:ext>
            </a:extLst>
          </p:cNvPr>
          <p:cNvSpPr txBox="1"/>
          <p:nvPr/>
        </p:nvSpPr>
        <p:spPr>
          <a:xfrm>
            <a:off x="2546982" y="1782034"/>
            <a:ext cx="2292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solidFill>
                  <a:srgbClr val="C00000"/>
                </a:solidFill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9146F34-2C1E-4D2F-8922-F9F00D1FE2C4}"/>
              </a:ext>
            </a:extLst>
          </p:cNvPr>
          <p:cNvSpPr txBox="1"/>
          <p:nvPr/>
        </p:nvSpPr>
        <p:spPr>
          <a:xfrm>
            <a:off x="2421652" y="3259615"/>
            <a:ext cx="2292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solidFill>
                  <a:srgbClr val="C00000"/>
                </a:solidFill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ADDBAF8-A48E-4D23-AC0E-8F79A7F2A730}"/>
              </a:ext>
            </a:extLst>
          </p:cNvPr>
          <p:cNvSpPr txBox="1"/>
          <p:nvPr/>
        </p:nvSpPr>
        <p:spPr>
          <a:xfrm>
            <a:off x="2480156" y="5040673"/>
            <a:ext cx="22927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solidFill>
                  <a:srgbClr val="C00000"/>
                </a:solidFill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4E63FE8-938C-49C0-9315-C64539E707EF}"/>
              </a:ext>
            </a:extLst>
          </p:cNvPr>
          <p:cNvSpPr/>
          <p:nvPr/>
        </p:nvSpPr>
        <p:spPr>
          <a:xfrm>
            <a:off x="6477000" y="381000"/>
            <a:ext cx="838200" cy="6096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C7FEDD70-94F5-4457-8488-3D9974430F41}"/>
              </a:ext>
            </a:extLst>
          </p:cNvPr>
          <p:cNvSpPr/>
          <p:nvPr/>
        </p:nvSpPr>
        <p:spPr>
          <a:xfrm>
            <a:off x="6477000" y="2136571"/>
            <a:ext cx="838200" cy="6096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3DB00C03-FC2A-4E06-AE40-9E84DDF3FF56}"/>
              </a:ext>
            </a:extLst>
          </p:cNvPr>
          <p:cNvSpPr/>
          <p:nvPr/>
        </p:nvSpPr>
        <p:spPr>
          <a:xfrm>
            <a:off x="6477000" y="3406159"/>
            <a:ext cx="838200" cy="6096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48054BF9-1C95-49F2-98AC-75E737FA4817}"/>
              </a:ext>
            </a:extLst>
          </p:cNvPr>
          <p:cNvSpPr/>
          <p:nvPr/>
        </p:nvSpPr>
        <p:spPr>
          <a:xfrm>
            <a:off x="6515102" y="5092760"/>
            <a:ext cx="838200" cy="6096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835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14:window dir="ver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6.93889E-18 L 0.33472 0.009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0.54167 0.0118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3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7037E-6 L 0.31684 0.0002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44444E-6 L 0.51806 0.0122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03" y="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44444E-6 L 0.33143 4.44444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6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52657 -0.003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19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22222E-6 L 0.33212 -0.01343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97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2106 L 0.52847 -0.0141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24" y="-1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32" grpId="0"/>
      <p:bldP spid="16" grpId="0"/>
      <p:bldP spid="17" grpId="0"/>
      <p:bldP spid="19" grpId="0"/>
      <p:bldP spid="12" grpId="0" animBg="1"/>
      <p:bldP spid="25" grpId="0" animBg="1"/>
      <p:bldP spid="26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oid 1">
            <a:extLst>
              <a:ext uri="{FF2B5EF4-FFF2-40B4-BE49-F238E27FC236}">
                <a16:creationId xmlns:a16="http://schemas.microsoft.com/office/drawing/2014/main" xmlns="" id="{C678E74C-DD46-4796-BC70-76D305C6E7D6}"/>
              </a:ext>
            </a:extLst>
          </p:cNvPr>
          <p:cNvSpPr/>
          <p:nvPr/>
        </p:nvSpPr>
        <p:spPr>
          <a:xfrm>
            <a:off x="1371600" y="228600"/>
            <a:ext cx="6705600" cy="685800"/>
          </a:xfrm>
          <a:prstGeom prst="trapezoid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ডট মিলিয়ে আ-কার ( </a:t>
            </a:r>
            <a:r>
              <a:rPr lang="bn-BD" sz="6000" dirty="0">
                <a:solidFill>
                  <a:srgbClr val="FFFF00"/>
                </a:solidFill>
                <a:latin typeface="SutonnyMJ" pitchFamily="2" charset="0"/>
                <a:cs typeface="NikoshBAN" panose="02000000000000000000" pitchFamily="2" charset="0"/>
              </a:rPr>
              <a:t>v </a:t>
            </a:r>
            <a:r>
              <a:rPr lang="bn-BD" sz="4800" dirty="0">
                <a:solidFill>
                  <a:schemeClr val="bg1"/>
                </a:solidFill>
                <a:latin typeface="SutonnyMJ" pitchFamily="2" charset="0"/>
                <a:cs typeface="NikoshBAN" panose="02000000000000000000" pitchFamily="2" charset="0"/>
              </a:rPr>
              <a:t>)লিখি</a:t>
            </a:r>
            <a:endParaRPr lang="en-US" sz="4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E8B881C-9C50-4ACB-B2BB-E28AB581593D}"/>
              </a:ext>
            </a:extLst>
          </p:cNvPr>
          <p:cNvSpPr/>
          <p:nvPr/>
        </p:nvSpPr>
        <p:spPr>
          <a:xfrm>
            <a:off x="990600" y="1239681"/>
            <a:ext cx="1075936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4400" dirty="0">
                <a:solidFill>
                  <a:srgbClr val="C00000"/>
                </a:solidFill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3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8AE69D8-AD73-452A-8162-D739E2CFEFD9}"/>
              </a:ext>
            </a:extLst>
          </p:cNvPr>
          <p:cNvSpPr/>
          <p:nvPr/>
        </p:nvSpPr>
        <p:spPr>
          <a:xfrm>
            <a:off x="4724400" y="1419820"/>
            <a:ext cx="1075936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44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bg1"/>
                </a:solidFill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34400" dirty="0">
              <a:ln>
                <a:solidFill>
                  <a:schemeClr val="tx1"/>
                </a:solidFill>
                <a:prstDash val="dash"/>
              </a:ln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DEA8E52-1344-401F-8CF7-1169C709B2C9}"/>
              </a:ext>
            </a:extLst>
          </p:cNvPr>
          <p:cNvSpPr/>
          <p:nvPr/>
        </p:nvSpPr>
        <p:spPr>
          <a:xfrm>
            <a:off x="7239000" y="1441590"/>
            <a:ext cx="1075936" cy="53860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4400" dirty="0">
                <a:ln>
                  <a:solidFill>
                    <a:schemeClr val="tx1"/>
                  </a:solidFill>
                  <a:prstDash val="lgDashDot"/>
                </a:ln>
                <a:solidFill>
                  <a:srgbClr val="EBCD94"/>
                </a:solidFill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34400" dirty="0">
              <a:ln>
                <a:solidFill>
                  <a:schemeClr val="tx1"/>
                </a:solidFill>
                <a:prstDash val="lgDashDot"/>
              </a:ln>
              <a:solidFill>
                <a:srgbClr val="EBCD9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A1AFBF05-3EC0-4198-9918-30DE395AA03C}"/>
              </a:ext>
            </a:extLst>
          </p:cNvPr>
          <p:cNvSpPr/>
          <p:nvPr/>
        </p:nvSpPr>
        <p:spPr>
          <a:xfrm>
            <a:off x="4572000" y="2819400"/>
            <a:ext cx="304800" cy="2286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Star: 7 Points 11">
            <a:extLst>
              <a:ext uri="{FF2B5EF4-FFF2-40B4-BE49-F238E27FC236}">
                <a16:creationId xmlns:a16="http://schemas.microsoft.com/office/drawing/2014/main" xmlns="" id="{73F80CAF-BAFB-478A-977E-293EFD335842}"/>
              </a:ext>
            </a:extLst>
          </p:cNvPr>
          <p:cNvSpPr/>
          <p:nvPr/>
        </p:nvSpPr>
        <p:spPr>
          <a:xfrm>
            <a:off x="6938768" y="2819400"/>
            <a:ext cx="448064" cy="381000"/>
          </a:xfrm>
          <a:prstGeom prst="star7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476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14:ferris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672 L -0.00087 -0.00672 C -0.05157 -0.01088 -0.02066 -0.00857 -0.00729 -0.00672 C -0.00365 -0.00625 0.00017 -0.00533 0.00382 -0.00463 C 0.0059 -0.00324 0.00798 -0.00139 0.01024 -0.00047 C 0.01215 0.00069 0.01441 0.00092 0.01649 0.00185 C 0.01805 0.00231 0.01961 0.00324 0.02135 0.00393 C 0.02448 0.00671 0.02864 0.0081 0.03073 0.01227 C 0.03836 0.02754 0.03437 0.02153 0.04184 0.03125 C 0.04496 0.05185 0.04114 0.03379 0.0467 0.04838 C 0.04739 0.05023 0.04757 0.05254 0.04826 0.05463 C 0.04913 0.05694 0.05104 0.05856 0.05139 0.06088 C 0.05208 0.06435 0.05139 0.06805 0.05139 0.07153 L 0.05139 0.07153 C 0.05191 0.08495 0.05208 0.09838 0.05295 0.1118 C 0.0533 0.11528 0.05521 0.12291 0.05625 0.12662 C 0.05677 0.17245 0.05694 0.21828 0.05781 0.26412 C 0.05798 0.27963 0.0585 0.29514 0.05937 0.31065 C 0.0618 0.3537 0.06093 0.26551 0.06093 0.33403 L 0.06093 0.33403 L 0.05625 -0.07431 L 0.06406 0.02291 L 0.06406 0.02291 C 0.06892 0.02222 0.07378 0.02222 0.07847 0.02083 C 0.08073 0.02014 0.08264 0.01782 0.08472 0.01666 C 0.09444 0.01134 0.09479 0.01227 0.10538 0.01018 L 0.11024 0.0081 L 0.11024 0.00393 L 0.10382 0.0081 " pathEditMode="relative" ptsTypes="AAAAAAAAAAAAAAAAAAAAAAAAAAAAA">
                                      <p:cBhvr>
                                        <p:cTn id="6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repeatCount="5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1 -0.00949 L -0.0151 -0.00949 L 0.0007 -0.00533 C 0.00278 -0.00463 0.00504 -0.00417 0.00712 -0.00301 C 0.00886 -0.00208 0.01007 0.00023 0.01181 0.00116 C 0.01493 0.00255 0.01823 0.00231 0.02136 0.00324 C 0.02344 0.0037 0.02552 0.00463 0.02761 0.00532 C 0.03264 0.0088 0.03976 0.01296 0.04358 0.01805 C 0.04514 0.02014 0.04688 0.02222 0.04827 0.0243 C 0.05 0.02708 0.05105 0.03055 0.05313 0.03287 C 0.05434 0.03426 0.05625 0.03426 0.05782 0.03495 C 0.07605 0.05926 0.05973 0.03472 0.06424 0.11551 C 0.06441 0.11991 0.06736 0.12824 0.06736 0.12824 C 0.0698 0.25301 0.06893 0.18449 0.06893 0.33356 L 0.06736 -0.07708 L 0.06893 -0.00093 L 0.14844 -0.00949 " pathEditMode="relative" ptsTypes="AAAAAAAAAAAAAAAAA">
                                      <p:cBhvr>
                                        <p:cTn id="10" dur="2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Snipped 1">
            <a:extLst>
              <a:ext uri="{FF2B5EF4-FFF2-40B4-BE49-F238E27FC236}">
                <a16:creationId xmlns:a16="http://schemas.microsoft.com/office/drawing/2014/main" xmlns="" id="{60894D62-21AA-4F01-9CE5-0FEBF5CAA5BB}"/>
              </a:ext>
            </a:extLst>
          </p:cNvPr>
          <p:cNvSpPr/>
          <p:nvPr/>
        </p:nvSpPr>
        <p:spPr>
          <a:xfrm>
            <a:off x="762000" y="304800"/>
            <a:ext cx="7772400" cy="10668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আ- কার আছে এমন বর্ণের নিচে দাগ দেই</a:t>
            </a:r>
            <a:endParaRPr lang="en-US" sz="4400" dirty="0">
              <a:ln>
                <a:solidFill>
                  <a:srgbClr val="FF0000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557076F-F55F-4544-80AB-916BE2734345}"/>
              </a:ext>
            </a:extLst>
          </p:cNvPr>
          <p:cNvSpPr txBox="1"/>
          <p:nvPr/>
        </p:nvSpPr>
        <p:spPr>
          <a:xfrm>
            <a:off x="1041400" y="1905506"/>
            <a:ext cx="7467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9600" dirty="0">
                <a:latin typeface="NikoshBAN" panose="02000000000000000000" pitchFamily="2" charset="0"/>
                <a:cs typeface="NikoshBAN" panose="02000000000000000000" pitchFamily="2" charset="0"/>
              </a:rPr>
              <a:t>কাকা ডাব খায়</a:t>
            </a:r>
            <a:r>
              <a:rPr lang="bn-BD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bn-BD" sz="9600" dirty="0">
                <a:latin typeface="NikoshBAN" panose="02000000000000000000" pitchFamily="2" charset="0"/>
                <a:cs typeface="NikoshBAN" panose="02000000000000000000" pitchFamily="2" charset="0"/>
              </a:rPr>
              <a:t>খালা যায় </a:t>
            </a:r>
            <a:r>
              <a:rPr lang="bn-BD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625EFADA-59EF-4B6C-9ADA-F9732F542FE9}"/>
              </a:ext>
            </a:extLst>
          </p:cNvPr>
          <p:cNvCxnSpPr>
            <a:cxnSpLocks/>
          </p:cNvCxnSpPr>
          <p:nvPr/>
        </p:nvCxnSpPr>
        <p:spPr>
          <a:xfrm>
            <a:off x="1465943" y="3149602"/>
            <a:ext cx="246743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22EF38E0-213C-49C1-8682-7EFE59D920C9}"/>
              </a:ext>
            </a:extLst>
          </p:cNvPr>
          <p:cNvCxnSpPr>
            <a:cxnSpLocks/>
          </p:cNvCxnSpPr>
          <p:nvPr/>
        </p:nvCxnSpPr>
        <p:spPr>
          <a:xfrm>
            <a:off x="2325914" y="3135087"/>
            <a:ext cx="304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49B5657D-C82C-46B0-82C1-E403C63BD5F4}"/>
              </a:ext>
            </a:extLst>
          </p:cNvPr>
          <p:cNvCxnSpPr>
            <a:cxnSpLocks/>
          </p:cNvCxnSpPr>
          <p:nvPr/>
        </p:nvCxnSpPr>
        <p:spPr>
          <a:xfrm>
            <a:off x="3643086" y="3135087"/>
            <a:ext cx="304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B415BFB0-0BD7-497E-883C-B8781F514613}"/>
              </a:ext>
            </a:extLst>
          </p:cNvPr>
          <p:cNvCxnSpPr>
            <a:cxnSpLocks/>
          </p:cNvCxnSpPr>
          <p:nvPr/>
        </p:nvCxnSpPr>
        <p:spPr>
          <a:xfrm>
            <a:off x="5334000" y="3106058"/>
            <a:ext cx="304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E4BC9B47-9A9F-4B41-8DFC-9B7E1DD81E77}"/>
              </a:ext>
            </a:extLst>
          </p:cNvPr>
          <p:cNvCxnSpPr>
            <a:cxnSpLocks/>
          </p:cNvCxnSpPr>
          <p:nvPr/>
        </p:nvCxnSpPr>
        <p:spPr>
          <a:xfrm>
            <a:off x="1313543" y="4724400"/>
            <a:ext cx="304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E02FB2A9-17C3-4DBD-94BF-1509B2CEBB98}"/>
              </a:ext>
            </a:extLst>
          </p:cNvPr>
          <p:cNvCxnSpPr>
            <a:cxnSpLocks/>
          </p:cNvCxnSpPr>
          <p:nvPr/>
        </p:nvCxnSpPr>
        <p:spPr>
          <a:xfrm>
            <a:off x="2260600" y="4724400"/>
            <a:ext cx="304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9F746073-A004-438D-9461-BABA0B876190}"/>
              </a:ext>
            </a:extLst>
          </p:cNvPr>
          <p:cNvCxnSpPr>
            <a:cxnSpLocks/>
          </p:cNvCxnSpPr>
          <p:nvPr/>
        </p:nvCxnSpPr>
        <p:spPr>
          <a:xfrm>
            <a:off x="3505200" y="4724400"/>
            <a:ext cx="304800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825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defined Process 1">
            <a:extLst>
              <a:ext uri="{FF2B5EF4-FFF2-40B4-BE49-F238E27FC236}">
                <a16:creationId xmlns:a16="http://schemas.microsoft.com/office/drawing/2014/main" xmlns="" id="{ABEB0876-BCAF-43D5-9AFA-CF294158D0CC}"/>
              </a:ext>
            </a:extLst>
          </p:cNvPr>
          <p:cNvSpPr/>
          <p:nvPr/>
        </p:nvSpPr>
        <p:spPr>
          <a:xfrm>
            <a:off x="1219200" y="152400"/>
            <a:ext cx="7162800" cy="1371600"/>
          </a:xfrm>
          <a:prstGeom prst="flowChartPredefined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আ- কার লিখি ও শব্দ পড়ি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Process 2">
            <a:extLst>
              <a:ext uri="{FF2B5EF4-FFF2-40B4-BE49-F238E27FC236}">
                <a16:creationId xmlns:a16="http://schemas.microsoft.com/office/drawing/2014/main" xmlns="" id="{592452B7-9D87-4680-AD5C-DFB450169743}"/>
              </a:ext>
            </a:extLst>
          </p:cNvPr>
          <p:cNvSpPr/>
          <p:nvPr/>
        </p:nvSpPr>
        <p:spPr>
          <a:xfrm>
            <a:off x="6344559" y="1926773"/>
            <a:ext cx="2057400" cy="8382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ডাব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Process 3">
            <a:extLst>
              <a:ext uri="{FF2B5EF4-FFF2-40B4-BE49-F238E27FC236}">
                <a16:creationId xmlns:a16="http://schemas.microsoft.com/office/drawing/2014/main" xmlns="" id="{78A9A55C-F86F-4982-99DD-316A837B1F0D}"/>
              </a:ext>
            </a:extLst>
          </p:cNvPr>
          <p:cNvSpPr/>
          <p:nvPr/>
        </p:nvSpPr>
        <p:spPr>
          <a:xfrm>
            <a:off x="513446" y="1930400"/>
            <a:ext cx="8382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xmlns="" id="{15E3327E-84DF-4469-8BEA-5B968230C142}"/>
              </a:ext>
            </a:extLst>
          </p:cNvPr>
          <p:cNvSpPr/>
          <p:nvPr/>
        </p:nvSpPr>
        <p:spPr>
          <a:xfrm>
            <a:off x="1384303" y="1915886"/>
            <a:ext cx="838200" cy="838200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>
                <a:ln w="3175">
                  <a:solidFill>
                    <a:srgbClr val="B7AFA3"/>
                  </a:solidFill>
                  <a:prstDash val="sysDash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6000" dirty="0">
              <a:ln w="3175">
                <a:solidFill>
                  <a:srgbClr val="B7AFA3"/>
                </a:solidFill>
                <a:prstDash val="sysDash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xmlns="" id="{B4F04582-5CA3-4E63-9F02-39404A3FDC89}"/>
              </a:ext>
            </a:extLst>
          </p:cNvPr>
          <p:cNvSpPr/>
          <p:nvPr/>
        </p:nvSpPr>
        <p:spPr>
          <a:xfrm>
            <a:off x="2255160" y="1926773"/>
            <a:ext cx="8382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Process 6">
            <a:extLst>
              <a:ext uri="{FF2B5EF4-FFF2-40B4-BE49-F238E27FC236}">
                <a16:creationId xmlns:a16="http://schemas.microsoft.com/office/drawing/2014/main" xmlns="" id="{0B8736E2-D792-44E4-8108-F15B23CE7B4F}"/>
              </a:ext>
            </a:extLst>
          </p:cNvPr>
          <p:cNvSpPr/>
          <p:nvPr/>
        </p:nvSpPr>
        <p:spPr>
          <a:xfrm>
            <a:off x="6344559" y="3101065"/>
            <a:ext cx="2057400" cy="8382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জাম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lowchart: Process 7">
            <a:extLst>
              <a:ext uri="{FF2B5EF4-FFF2-40B4-BE49-F238E27FC236}">
                <a16:creationId xmlns:a16="http://schemas.microsoft.com/office/drawing/2014/main" xmlns="" id="{C1A63101-59E2-43AD-9C42-DDA0FE936DFD}"/>
              </a:ext>
            </a:extLst>
          </p:cNvPr>
          <p:cNvSpPr/>
          <p:nvPr/>
        </p:nvSpPr>
        <p:spPr>
          <a:xfrm>
            <a:off x="6324600" y="4348840"/>
            <a:ext cx="2057400" cy="8382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ঢাক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xmlns="" id="{ED705E92-36C7-45B8-B929-7494FBC3777B}"/>
              </a:ext>
            </a:extLst>
          </p:cNvPr>
          <p:cNvSpPr/>
          <p:nvPr/>
        </p:nvSpPr>
        <p:spPr>
          <a:xfrm>
            <a:off x="6344559" y="5510890"/>
            <a:ext cx="2057400" cy="838200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ঘাস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xmlns="" id="{EB584568-BF07-4D86-8EC1-4C7751D69ED4}"/>
              </a:ext>
            </a:extLst>
          </p:cNvPr>
          <p:cNvSpPr/>
          <p:nvPr/>
        </p:nvSpPr>
        <p:spPr>
          <a:xfrm>
            <a:off x="509817" y="3175000"/>
            <a:ext cx="8382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xmlns="" id="{08B09461-DB6B-4E23-84EB-69AB2755569D}"/>
              </a:ext>
            </a:extLst>
          </p:cNvPr>
          <p:cNvSpPr/>
          <p:nvPr/>
        </p:nvSpPr>
        <p:spPr>
          <a:xfrm>
            <a:off x="546103" y="4348840"/>
            <a:ext cx="8382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lowchart: Process 11">
            <a:extLst>
              <a:ext uri="{FF2B5EF4-FFF2-40B4-BE49-F238E27FC236}">
                <a16:creationId xmlns:a16="http://schemas.microsoft.com/office/drawing/2014/main" xmlns="" id="{D6A04C3C-1E68-4E5A-94F8-A961ECB7BB20}"/>
              </a:ext>
            </a:extLst>
          </p:cNvPr>
          <p:cNvSpPr/>
          <p:nvPr/>
        </p:nvSpPr>
        <p:spPr>
          <a:xfrm>
            <a:off x="509817" y="5510890"/>
            <a:ext cx="8382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lowchart: Process 12">
            <a:extLst>
              <a:ext uri="{FF2B5EF4-FFF2-40B4-BE49-F238E27FC236}">
                <a16:creationId xmlns:a16="http://schemas.microsoft.com/office/drawing/2014/main" xmlns="" id="{2C8DDED5-158F-4136-8E80-ED3185AEDC52}"/>
              </a:ext>
            </a:extLst>
          </p:cNvPr>
          <p:cNvSpPr/>
          <p:nvPr/>
        </p:nvSpPr>
        <p:spPr>
          <a:xfrm>
            <a:off x="1416960" y="3175000"/>
            <a:ext cx="838200" cy="838200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n w="3175">
                  <a:solidFill>
                    <a:srgbClr val="B7AFA3"/>
                  </a:solidFill>
                  <a:prstDash val="sysDash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6000" dirty="0">
              <a:ln w="3175">
                <a:solidFill>
                  <a:srgbClr val="B7AFA3"/>
                </a:solidFill>
                <a:prstDash val="sysDash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xmlns="" id="{BC6CB28F-77AB-46AC-A8A8-1B0CED018296}"/>
              </a:ext>
            </a:extLst>
          </p:cNvPr>
          <p:cNvSpPr/>
          <p:nvPr/>
        </p:nvSpPr>
        <p:spPr>
          <a:xfrm>
            <a:off x="1416960" y="4337954"/>
            <a:ext cx="838200" cy="838200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n w="3175">
                  <a:solidFill>
                    <a:srgbClr val="B7AFA3"/>
                  </a:solidFill>
                  <a:prstDash val="sysDash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6000" dirty="0">
              <a:ln w="3175">
                <a:solidFill>
                  <a:srgbClr val="B7AFA3"/>
                </a:solidFill>
                <a:prstDash val="sysDash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Flowchart: Process 14">
            <a:extLst>
              <a:ext uri="{FF2B5EF4-FFF2-40B4-BE49-F238E27FC236}">
                <a16:creationId xmlns:a16="http://schemas.microsoft.com/office/drawing/2014/main" xmlns="" id="{A94E18F6-FEC9-45AF-B5B9-9F6516F5AFEF}"/>
              </a:ext>
            </a:extLst>
          </p:cNvPr>
          <p:cNvSpPr/>
          <p:nvPr/>
        </p:nvSpPr>
        <p:spPr>
          <a:xfrm>
            <a:off x="1416960" y="5510890"/>
            <a:ext cx="838200" cy="838200"/>
          </a:xfrm>
          <a:prstGeom prst="flowChart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>
                <a:ln w="3175">
                  <a:solidFill>
                    <a:srgbClr val="B7AFA3"/>
                  </a:solidFill>
                  <a:prstDash val="sysDash"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v</a:t>
            </a:r>
            <a:endParaRPr lang="en-US" sz="6000" dirty="0">
              <a:ln w="3175">
                <a:solidFill>
                  <a:srgbClr val="B7AFA3"/>
                </a:solidFill>
                <a:prstDash val="sysDash"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Flowchart: Process 15">
            <a:extLst>
              <a:ext uri="{FF2B5EF4-FFF2-40B4-BE49-F238E27FC236}">
                <a16:creationId xmlns:a16="http://schemas.microsoft.com/office/drawing/2014/main" xmlns="" id="{8E29A47E-81A6-4307-80C3-ED9D914DC3FB}"/>
              </a:ext>
            </a:extLst>
          </p:cNvPr>
          <p:cNvSpPr/>
          <p:nvPr/>
        </p:nvSpPr>
        <p:spPr>
          <a:xfrm>
            <a:off x="2255160" y="3175000"/>
            <a:ext cx="8382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Process 16">
            <a:extLst>
              <a:ext uri="{FF2B5EF4-FFF2-40B4-BE49-F238E27FC236}">
                <a16:creationId xmlns:a16="http://schemas.microsoft.com/office/drawing/2014/main" xmlns="" id="{06E43B8B-53FB-4C8C-BA25-A00F0A270E9B}"/>
              </a:ext>
            </a:extLst>
          </p:cNvPr>
          <p:cNvSpPr/>
          <p:nvPr/>
        </p:nvSpPr>
        <p:spPr>
          <a:xfrm>
            <a:off x="2287817" y="4337952"/>
            <a:ext cx="8382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Flowchart: Process 17">
            <a:extLst>
              <a:ext uri="{FF2B5EF4-FFF2-40B4-BE49-F238E27FC236}">
                <a16:creationId xmlns:a16="http://schemas.microsoft.com/office/drawing/2014/main" xmlns="" id="{00BB0CD2-D1C9-4633-A129-D72721EF86D0}"/>
              </a:ext>
            </a:extLst>
          </p:cNvPr>
          <p:cNvSpPr/>
          <p:nvPr/>
        </p:nvSpPr>
        <p:spPr>
          <a:xfrm>
            <a:off x="2287817" y="5516330"/>
            <a:ext cx="838200" cy="838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xmlns="" id="{9D05C911-3184-4C57-9D39-BB6F74E5A43E}"/>
              </a:ext>
            </a:extLst>
          </p:cNvPr>
          <p:cNvSpPr/>
          <p:nvPr/>
        </p:nvSpPr>
        <p:spPr>
          <a:xfrm>
            <a:off x="4191000" y="2133600"/>
            <a:ext cx="1371600" cy="41706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xmlns="" id="{4234AE27-1528-4CAC-BF86-02D75C4184E1}"/>
              </a:ext>
            </a:extLst>
          </p:cNvPr>
          <p:cNvSpPr/>
          <p:nvPr/>
        </p:nvSpPr>
        <p:spPr>
          <a:xfrm flipV="1">
            <a:off x="4191000" y="3311634"/>
            <a:ext cx="1371600" cy="4170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xmlns="" id="{55E7F53B-99F4-4C8A-AA50-60F6C3153D6D}"/>
              </a:ext>
            </a:extLst>
          </p:cNvPr>
          <p:cNvSpPr/>
          <p:nvPr/>
        </p:nvSpPr>
        <p:spPr>
          <a:xfrm flipV="1">
            <a:off x="4191000" y="4548521"/>
            <a:ext cx="1371600" cy="4170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xmlns="" id="{4CB05CBF-6F13-4C32-AF79-C863192B60D6}"/>
              </a:ext>
            </a:extLst>
          </p:cNvPr>
          <p:cNvSpPr/>
          <p:nvPr/>
        </p:nvSpPr>
        <p:spPr>
          <a:xfrm flipV="1">
            <a:off x="4191000" y="5721459"/>
            <a:ext cx="1371600" cy="41706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521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>
        <p:wheel spokes="1"/>
      </p:transition>
    </mc:Choice>
    <mc:Fallback>
      <p:transition spd="slow" advClick="0" advTm="3000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90C44FC-F35D-4F15-AED4-5A8AF0609568}"/>
              </a:ext>
            </a:extLst>
          </p:cNvPr>
          <p:cNvSpPr txBox="1"/>
          <p:nvPr/>
        </p:nvSpPr>
        <p:spPr>
          <a:xfrm>
            <a:off x="4991100" y="1517290"/>
            <a:ext cx="3657600" cy="415498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ভাত খায়</a:t>
            </a:r>
            <a:r>
              <a:rPr lang="bn-BD" sz="6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bn-BD" sz="6600" dirty="0">
                <a:ln>
                  <a:solidFill>
                    <a:srgbClr val="B7AFA3"/>
                  </a:solidFill>
                </a:ln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ভাত খায় ।</a:t>
            </a:r>
          </a:p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গান গায় </a:t>
            </a:r>
            <a:r>
              <a:rPr lang="bn-BD" sz="6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bn-BD" sz="6600" dirty="0">
                <a:ln>
                  <a:solidFill>
                    <a:srgbClr val="B7AFA3"/>
                  </a:solidFill>
                </a:ln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 গায় ।</a:t>
            </a:r>
            <a:endParaRPr lang="en-US" sz="6600" dirty="0">
              <a:ln>
                <a:solidFill>
                  <a:srgbClr val="B7AFA3"/>
                </a:solidFill>
              </a:ln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071401F-DCA9-49AF-BACE-AB7192D9FD98}"/>
              </a:ext>
            </a:extLst>
          </p:cNvPr>
          <p:cNvSpPr txBox="1"/>
          <p:nvPr/>
        </p:nvSpPr>
        <p:spPr>
          <a:xfrm>
            <a:off x="2324100" y="457200"/>
            <a:ext cx="4495800" cy="6463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পড়ি ও লিখি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30A92C42-2F3A-4930-AC0E-595EC1A6D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43" y="1714145"/>
            <a:ext cx="4876800" cy="34297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F2421E3-A7E8-42AE-BC28-7099B196B3B7}"/>
              </a:ext>
            </a:extLst>
          </p:cNvPr>
          <p:cNvSpPr txBox="1"/>
          <p:nvPr/>
        </p:nvSpPr>
        <p:spPr>
          <a:xfrm>
            <a:off x="967014" y="5690417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6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উপরের বাক্যের শেষে লাল চিহ্নগুলো দাঁড়ি।</a:t>
            </a:r>
            <a:endParaRPr lang="en-US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185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3000">
        <p14:ripple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Top Corners Snipped 1">
            <a:extLst>
              <a:ext uri="{FF2B5EF4-FFF2-40B4-BE49-F238E27FC236}">
                <a16:creationId xmlns:a16="http://schemas.microsoft.com/office/drawing/2014/main" xmlns="" id="{60894D62-21AA-4F01-9CE5-0FEBF5CAA5BB}"/>
              </a:ext>
            </a:extLst>
          </p:cNvPr>
          <p:cNvSpPr/>
          <p:nvPr/>
        </p:nvSpPr>
        <p:spPr>
          <a:xfrm>
            <a:off x="762000" y="304800"/>
            <a:ext cx="7772400" cy="10668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>
                  <a:solidFill>
                    <a:srgbClr val="FF0000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বাক্যের শেষে দাঁড়ি বসাই</a:t>
            </a:r>
            <a:endParaRPr lang="en-US" sz="4400" dirty="0">
              <a:ln>
                <a:solidFill>
                  <a:srgbClr val="FF0000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557076F-F55F-4544-80AB-916BE2734345}"/>
              </a:ext>
            </a:extLst>
          </p:cNvPr>
          <p:cNvSpPr txBox="1"/>
          <p:nvPr/>
        </p:nvSpPr>
        <p:spPr>
          <a:xfrm>
            <a:off x="1041400" y="1905506"/>
            <a:ext cx="7467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কাকা যায়</a:t>
            </a:r>
            <a:r>
              <a:rPr lang="bn-BD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 ডাব খায়</a:t>
            </a:r>
            <a:r>
              <a:rPr lang="bn-BD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খালা যায় </a:t>
            </a:r>
            <a:r>
              <a:rPr lang="bn-BD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জাম খায়</a:t>
            </a:r>
            <a:r>
              <a:rPr lang="bn-BD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 ভাত খায়</a:t>
            </a:r>
            <a:r>
              <a:rPr lang="bn-BD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bn-BD" sz="8000" dirty="0">
                <a:latin typeface="NikoshBAN" panose="02000000000000000000" pitchFamily="2" charset="0"/>
                <a:cs typeface="NikoshBAN" panose="02000000000000000000" pitchFamily="2" charset="0"/>
              </a:rPr>
              <a:t> গান গায়</a:t>
            </a:r>
            <a:r>
              <a:rPr lang="bn-BD" sz="8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98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3000">
        <p14:flip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dvAuto="50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4AF77ED-9E77-4690-8421-8D1F92B91BC1}"/>
              </a:ext>
            </a:extLst>
          </p:cNvPr>
          <p:cNvSpPr txBox="1"/>
          <p:nvPr/>
        </p:nvSpPr>
        <p:spPr>
          <a:xfrm>
            <a:off x="990600" y="609600"/>
            <a:ext cx="74676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কোনটিতে আ-কার আছে?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D8DDE3D-1248-4080-B260-7A87B1F13373}"/>
              </a:ext>
            </a:extLst>
          </p:cNvPr>
          <p:cNvSpPr txBox="1"/>
          <p:nvPr/>
        </p:nvSpPr>
        <p:spPr>
          <a:xfrm>
            <a:off x="5617027" y="2044246"/>
            <a:ext cx="3526972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গীত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D187709-2BCE-4E34-AEBD-87ECE0FCD949}"/>
              </a:ext>
            </a:extLst>
          </p:cNvPr>
          <p:cNvSpPr txBox="1"/>
          <p:nvPr/>
        </p:nvSpPr>
        <p:spPr>
          <a:xfrm>
            <a:off x="1" y="2029279"/>
            <a:ext cx="3526972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ডুব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97CBA44-09C4-493C-8897-6A38318F7C21}"/>
              </a:ext>
            </a:extLst>
          </p:cNvPr>
          <p:cNvSpPr txBox="1"/>
          <p:nvPr/>
        </p:nvSpPr>
        <p:spPr>
          <a:xfrm>
            <a:off x="1" y="4064000"/>
            <a:ext cx="3526972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A96D853-0446-46EA-AFF4-B9A3C99E5BDD}"/>
              </a:ext>
            </a:extLst>
          </p:cNvPr>
          <p:cNvSpPr txBox="1"/>
          <p:nvPr/>
        </p:nvSpPr>
        <p:spPr>
          <a:xfrm>
            <a:off x="5617028" y="4064000"/>
            <a:ext cx="3526972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>
                <a:latin typeface="NikoshBAN" panose="02000000000000000000" pitchFamily="2" charset="0"/>
                <a:cs typeface="NikoshBAN" panose="02000000000000000000" pitchFamily="2" charset="0"/>
              </a:rPr>
              <a:t>খেলে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tar: 7 Points 7">
            <a:extLst>
              <a:ext uri="{FF2B5EF4-FFF2-40B4-BE49-F238E27FC236}">
                <a16:creationId xmlns:a16="http://schemas.microsoft.com/office/drawing/2014/main" xmlns="" id="{8A6D3789-361B-4B2D-A1F5-8F054485A0CB}"/>
              </a:ext>
            </a:extLst>
          </p:cNvPr>
          <p:cNvSpPr/>
          <p:nvPr/>
        </p:nvSpPr>
        <p:spPr>
          <a:xfrm>
            <a:off x="457200" y="3718754"/>
            <a:ext cx="2590800" cy="1615246"/>
          </a:xfrm>
          <a:prstGeom prst="star7">
            <a:avLst/>
          </a:prstGeom>
          <a:noFill/>
          <a:ln w="7620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696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3000">
        <p14:shred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F302889-7EEC-4F1C-A241-83C249583C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86" b="2000"/>
          <a:stretch/>
        </p:blipFill>
        <p:spPr>
          <a:xfrm>
            <a:off x="838200" y="3505201"/>
            <a:ext cx="7391400" cy="27431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Rectangle: Top Corners Snipped 1">
            <a:extLst>
              <a:ext uri="{FF2B5EF4-FFF2-40B4-BE49-F238E27FC236}">
                <a16:creationId xmlns:a16="http://schemas.microsoft.com/office/drawing/2014/main" xmlns="" id="{49025D0C-F9A5-4D2A-93BE-796DD62A8A66}"/>
              </a:ext>
            </a:extLst>
          </p:cNvPr>
          <p:cNvSpPr/>
          <p:nvPr/>
        </p:nvSpPr>
        <p:spPr>
          <a:xfrm>
            <a:off x="2133599" y="609600"/>
            <a:ext cx="5413829" cy="1066799"/>
          </a:xfrm>
          <a:prstGeom prst="snip2Same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6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কাজ</a:t>
            </a:r>
            <a:endParaRPr lang="en-US" sz="6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xmlns="" id="{568ABD4F-A949-480B-A401-2E8E8CF8213B}"/>
              </a:ext>
            </a:extLst>
          </p:cNvPr>
          <p:cNvSpPr/>
          <p:nvPr/>
        </p:nvSpPr>
        <p:spPr>
          <a:xfrm>
            <a:off x="685800" y="1752600"/>
            <a:ext cx="8001000" cy="1752601"/>
          </a:xfrm>
          <a:prstGeom prst="wedgeEllipseCallout">
            <a:avLst>
              <a:gd name="adj1" fmla="val 23249"/>
              <a:gd name="adj2" fmla="val 81166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দেখি বাক্য ও লিখি।</a:t>
            </a:r>
            <a:endParaRPr lang="en-US" sz="44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13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3000">
        <p14:switch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36D0D6F-B36E-42B7-A275-D94D6EDB2AC8}"/>
              </a:ext>
            </a:extLst>
          </p:cNvPr>
          <p:cNvSpPr/>
          <p:nvPr/>
        </p:nvSpPr>
        <p:spPr>
          <a:xfrm>
            <a:off x="1066800" y="5715000"/>
            <a:ext cx="7086600" cy="642257"/>
          </a:xfrm>
          <a:prstGeom prst="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F2EBD501-5A9D-40E8-AAEB-A333FDF8E99A}"/>
              </a:ext>
            </a:extLst>
          </p:cNvPr>
          <p:cNvGrpSpPr/>
          <p:nvPr/>
        </p:nvGrpSpPr>
        <p:grpSpPr>
          <a:xfrm>
            <a:off x="800100" y="500743"/>
            <a:ext cx="7543800" cy="6045254"/>
            <a:chOff x="800100" y="500743"/>
            <a:chExt cx="7543800" cy="60452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692F3091-6FD6-4166-8007-8B2391D3D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00" y="500743"/>
              <a:ext cx="7543800" cy="58674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2E51CA67-C08B-457A-880C-6A8EE63DB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500743"/>
              <a:ext cx="2438400" cy="208178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6D824E8A-67B1-4D42-AE05-E07FC0DA8B64}"/>
                </a:ext>
              </a:extLst>
            </p:cNvPr>
            <p:cNvSpPr txBox="1"/>
            <p:nvPr/>
          </p:nvSpPr>
          <p:spPr>
            <a:xfrm>
              <a:off x="1162050" y="5715000"/>
              <a:ext cx="70866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800" dirty="0">
                  <a:latin typeface="NikoshBAN" panose="02000000000000000000" pitchFamily="2" charset="0"/>
                  <a:cs typeface="NikoshBAN" panose="02000000000000000000" pitchFamily="2" charset="0"/>
                </a:rPr>
                <a:t>স</a:t>
              </a:r>
              <a:r>
                <a:rPr lang="bn-BD" sz="4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সবাইকে অনেক ধন্যবাদ।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6926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>
        <p:split orient="vert"/>
      </p:transition>
    </mc:Choice>
    <mc:Fallback>
      <p:transition spd="slow" advClick="0" advTm="3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/>
      <a:bodyPr rtlCol="0" anchor="ctr"/>
      <a:lstStyle>
        <a:defPPr algn="ctr">
          <a:defRPr sz="6000" dirty="0">
            <a:ln>
              <a:solidFill>
                <a:srgbClr val="FF0000"/>
              </a:solidFill>
            </a:ln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48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609</TotalTime>
  <Words>281</Words>
  <Application>Microsoft Office PowerPoint</Application>
  <PresentationFormat>On-screen Show (4:3)</PresentationFormat>
  <Paragraphs>109</Paragraphs>
  <Slides>20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PROSHENJIT</dc:creator>
  <cp:lastModifiedBy>NUR ALAM</cp:lastModifiedBy>
  <cp:revision>101</cp:revision>
  <dcterms:created xsi:type="dcterms:W3CDTF">2006-08-16T00:00:00Z</dcterms:created>
  <dcterms:modified xsi:type="dcterms:W3CDTF">2019-10-26T17:11:51Z</dcterms:modified>
</cp:coreProperties>
</file>