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9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95721-F4EB-4C5B-B70F-A19C3BD715E6}" type="datetimeFigureOut">
              <a:rPr lang="en-US" smtClean="0"/>
              <a:t>10/26/2019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B73EA9-3000-45B5-9CB9-914AFE75FA78}" type="slidenum">
              <a:rPr lang="en-US" smtClean="0"/>
              <a:t>‹#›</a:t>
            </a:fld>
            <a:endParaRPr lang="en-US"/>
          </a:p>
        </p:txBody>
      </p:sp>
    </p:spTree>
    <p:extLst>
      <p:ext uri="{BB962C8B-B14F-4D97-AF65-F5344CB8AC3E}">
        <p14:creationId xmlns:p14="http://schemas.microsoft.com/office/powerpoint/2010/main" val="2280804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B73EA9-3000-45B5-9CB9-914AFE75FA78}" type="slidenum">
              <a:rPr lang="en-US" smtClean="0"/>
              <a:t>9</a:t>
            </a:fld>
            <a:endParaRPr lang="en-US"/>
          </a:p>
        </p:txBody>
      </p:sp>
    </p:spTree>
    <p:extLst>
      <p:ext uri="{BB962C8B-B14F-4D97-AF65-F5344CB8AC3E}">
        <p14:creationId xmlns:p14="http://schemas.microsoft.com/office/powerpoint/2010/main" val="149688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C10784-71FE-4044-BD55-57D5935B6905}"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238733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10784-71FE-4044-BD55-57D5935B6905}"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39746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10784-71FE-4044-BD55-57D5935B6905}"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271924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10784-71FE-4044-BD55-57D5935B6905}"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172903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10784-71FE-4044-BD55-57D5935B6905}"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246188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C10784-71FE-4044-BD55-57D5935B6905}"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96837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C10784-71FE-4044-BD55-57D5935B6905}"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284466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C10784-71FE-4044-BD55-57D5935B6905}" type="datetimeFigureOut">
              <a:rPr lang="en-US" smtClean="0"/>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403899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10784-71FE-4044-BD55-57D5935B6905}" type="datetimeFigureOut">
              <a:rPr lang="en-US" smtClean="0"/>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289874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10784-71FE-4044-BD55-57D5935B6905}"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46167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10784-71FE-4044-BD55-57D5935B6905}"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0A091-E1B2-4E6B-AEA2-BEC2D2D850D3}" type="slidenum">
              <a:rPr lang="en-US" smtClean="0"/>
              <a:t>‹#›</a:t>
            </a:fld>
            <a:endParaRPr lang="en-US"/>
          </a:p>
        </p:txBody>
      </p:sp>
    </p:spTree>
    <p:extLst>
      <p:ext uri="{BB962C8B-B14F-4D97-AF65-F5344CB8AC3E}">
        <p14:creationId xmlns:p14="http://schemas.microsoft.com/office/powerpoint/2010/main" val="315286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10784-71FE-4044-BD55-57D5935B6905}" type="datetimeFigureOut">
              <a:rPr lang="en-US" smtClean="0"/>
              <a:t>10/26/2019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0A091-E1B2-4E6B-AEA2-BEC2D2D850D3}" type="slidenum">
              <a:rPr lang="en-US" smtClean="0"/>
              <a:t>‹#›</a:t>
            </a:fld>
            <a:endParaRPr lang="en-US"/>
          </a:p>
        </p:txBody>
      </p:sp>
    </p:spTree>
    <p:extLst>
      <p:ext uri="{BB962C8B-B14F-4D97-AF65-F5344CB8AC3E}">
        <p14:creationId xmlns:p14="http://schemas.microsoft.com/office/powerpoint/2010/main" val="380443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20" y="134112"/>
            <a:ext cx="11582400" cy="1694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u="sng" dirty="0">
                <a:latin typeface="Times New Roman" panose="02020603050405020304" pitchFamily="18" charset="0"/>
                <a:cs typeface="Times New Roman" panose="02020603050405020304" pitchFamily="18" charset="0"/>
              </a:rPr>
              <a:t>Model </a:t>
            </a:r>
            <a:r>
              <a:rPr lang="en-US" sz="2800" b="1" u="sng" dirty="0" smtClean="0">
                <a:latin typeface="Times New Roman" panose="02020603050405020304" pitchFamily="18" charset="0"/>
                <a:cs typeface="Times New Roman" panose="02020603050405020304" pitchFamily="18" charset="0"/>
              </a:rPr>
              <a:t>Question </a:t>
            </a:r>
            <a:r>
              <a:rPr lang="en-US" sz="2800" b="1" u="sng" smtClean="0">
                <a:latin typeface="Times New Roman" panose="02020603050405020304" pitchFamily="18" charset="0"/>
                <a:cs typeface="Times New Roman" panose="02020603050405020304" pitchFamily="18" charset="0"/>
              </a:rPr>
              <a:t>2</a:t>
            </a:r>
            <a:r>
              <a:rPr lang="en-US" sz="2800" b="1" u="sng" baseline="30000" smtClean="0">
                <a:latin typeface="Times New Roman" panose="02020603050405020304" pitchFamily="18" charset="0"/>
                <a:cs typeface="Times New Roman" panose="02020603050405020304" pitchFamily="18" charset="0"/>
              </a:rPr>
              <a:t>nd</a:t>
            </a:r>
            <a:r>
              <a:rPr lang="en-US" sz="2800" b="1" u="sng" smtClean="0">
                <a:latin typeface="Times New Roman" panose="02020603050405020304" pitchFamily="18" charset="0"/>
                <a:cs typeface="Times New Roman" panose="02020603050405020304" pitchFamily="18" charset="0"/>
              </a:rPr>
              <a:t> Paper </a:t>
            </a:r>
            <a:endParaRPr lang="en-US" sz="2800"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Part-A: </a:t>
            </a:r>
            <a:r>
              <a:rPr lang="en-US" sz="2800" b="1" dirty="0" smtClean="0">
                <a:latin typeface="Times New Roman" panose="02020603050405020304" pitchFamily="18" charset="0"/>
                <a:cs typeface="Times New Roman" panose="02020603050405020304" pitchFamily="18" charset="0"/>
              </a:rPr>
              <a:t>Grammar</a:t>
            </a:r>
            <a:endParaRPr lang="en-US" sz="2800" dirty="0">
              <a:latin typeface="Times New Roman" panose="02020603050405020304" pitchFamily="18" charset="0"/>
              <a:cs typeface="Times New Roman" panose="02020603050405020304" pitchFamily="18" charset="0"/>
            </a:endParaRPr>
          </a:p>
          <a:p>
            <a:pPr algn="just">
              <a:tabLst>
                <a:tab pos="407988" algn="l"/>
              </a:tabLst>
            </a:pPr>
            <a:r>
              <a:rPr lang="en-US" sz="2400"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Fill in the blanks with the words from the box. You may need to change the forms of some of the 	words. You may need to use one word more than once.   0.5×10=10 </a:t>
            </a:r>
            <a:endParaRPr lang="en-US" sz="24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55448302"/>
              </p:ext>
            </p:extLst>
          </p:nvPr>
        </p:nvGraphicFramePr>
        <p:xfrm>
          <a:off x="426722" y="1975104"/>
          <a:ext cx="11582399" cy="792480"/>
        </p:xfrm>
        <a:graphic>
          <a:graphicData uri="http://schemas.openxmlformats.org/drawingml/2006/table">
            <a:tbl>
              <a:tblPr firstRow="1" bandRow="1">
                <a:tableStyleId>{EB344D84-9AFB-497E-A393-DC336BA19D2E}</a:tableStyleId>
              </a:tblPr>
              <a:tblGrid>
                <a:gridCol w="2328670"/>
                <a:gridCol w="2403616"/>
                <a:gridCol w="2283371"/>
                <a:gridCol w="2283371"/>
                <a:gridCol w="2283371"/>
              </a:tblGrid>
              <a:tr h="377952">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         engage</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forbidden</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committed</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of</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impediment</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r>
              <a:tr h="377952">
                <a:tc>
                  <a:txBody>
                    <a:bodyPr/>
                    <a:lstStyle/>
                    <a:p>
                      <a:pPr algn="ctr"/>
                      <a:r>
                        <a:rPr lang="en-US" sz="2000" dirty="0" smtClean="0">
                          <a:latin typeface="Times New Roman" panose="02020603050405020304" pitchFamily="18" charset="0"/>
                          <a:cs typeface="Times New Roman" panose="02020603050405020304" pitchFamily="18" charset="0"/>
                        </a:rPr>
                        <a:t>by</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to</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the</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for</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additional</a:t>
                      </a:r>
                      <a:endParaRPr lang="en-US" sz="2000" dirty="0">
                        <a:latin typeface="Times New Roman" panose="02020603050405020304" pitchFamily="18" charset="0"/>
                        <a:cs typeface="Times New Roman" panose="02020603050405020304" pitchFamily="18" charset="0"/>
                      </a:endParaRPr>
                    </a:p>
                  </a:txBody>
                  <a:tcPr/>
                </a:tc>
              </a:tr>
            </a:tbl>
          </a:graphicData>
        </a:graphic>
      </p:graphicFrame>
      <p:sp>
        <p:nvSpPr>
          <p:cNvPr id="7" name="Rectangle 6"/>
          <p:cNvSpPr/>
          <p:nvPr/>
        </p:nvSpPr>
        <p:spPr>
          <a:xfrm>
            <a:off x="426720" y="2999232"/>
            <a:ext cx="11606784" cy="36819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400" dirty="0" smtClean="0">
                <a:latin typeface="Times New Roman" panose="02020603050405020304" pitchFamily="18" charset="0"/>
                <a:cs typeface="Times New Roman" panose="02020603050405020304" pitchFamily="18" charset="0"/>
              </a:rPr>
              <a:t>Child labour has been (</a:t>
            </a:r>
            <a:r>
              <a:rPr lang="en-US" sz="2400" dirty="0">
                <a:latin typeface="Times New Roman" panose="02020603050405020304" pitchFamily="18" charset="0"/>
                <a:cs typeface="Times New Roman" panose="02020603050405020304" pitchFamily="18" charset="0"/>
              </a:rPr>
              <a:t>a) _________ </a:t>
            </a:r>
            <a:r>
              <a:rPr lang="en-US" sz="2400" dirty="0" smtClean="0">
                <a:latin typeface="Times New Roman" panose="02020603050405020304" pitchFamily="18" charset="0"/>
                <a:cs typeface="Times New Roman" panose="02020603050405020304" pitchFamily="18" charset="0"/>
              </a:rPr>
              <a:t>internationally (b</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_________the UN. (c</a:t>
            </a:r>
            <a:r>
              <a:rPr lang="en-US" sz="2400" dirty="0">
                <a:latin typeface="Times New Roman" panose="02020603050405020304" pitchFamily="18" charset="0"/>
                <a:cs typeface="Times New Roman" panose="02020603050405020304" pitchFamily="18" charset="0"/>
              </a:rPr>
              <a:t>) _________ make a child do the work which is suitable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 </a:t>
            </a:r>
            <a:r>
              <a:rPr lang="en-US" sz="2400" dirty="0" smtClean="0">
                <a:latin typeface="Times New Roman" panose="02020603050405020304" pitchFamily="18" charset="0"/>
                <a:cs typeface="Times New Roman" panose="02020603050405020304" pitchFamily="18" charset="0"/>
              </a:rPr>
              <a:t>_________ a man is punishable. Yet the third world countries </a:t>
            </a:r>
            <a:r>
              <a:rPr lang="en-US" sz="2400" dirty="0">
                <a:latin typeface="Times New Roman" panose="02020603050405020304" pitchFamily="18" charset="0"/>
                <a:cs typeface="Times New Roman" panose="02020603050405020304" pitchFamily="18" charset="0"/>
              </a:rPr>
              <a:t>(e) _________  </a:t>
            </a:r>
            <a:r>
              <a:rPr lang="en-US" sz="2400" dirty="0" smtClean="0">
                <a:latin typeface="Times New Roman" panose="02020603050405020304" pitchFamily="18" charset="0"/>
                <a:cs typeface="Times New Roman" panose="02020603050405020304" pitchFamily="18" charset="0"/>
              </a:rPr>
              <a:t>number of child labour is going up day by day. Bangladesh is one of (f</a:t>
            </a:r>
            <a:r>
              <a:rPr lang="en-US" sz="2400" dirty="0">
                <a:latin typeface="Times New Roman" panose="02020603050405020304" pitchFamily="18" charset="0"/>
                <a:cs typeface="Times New Roman" panose="02020603050405020304" pitchFamily="18" charset="0"/>
              </a:rPr>
              <a:t>) _________ </a:t>
            </a:r>
            <a:r>
              <a:rPr lang="en-US" sz="2400" dirty="0" smtClean="0">
                <a:latin typeface="Times New Roman" panose="02020603050405020304" pitchFamily="18" charset="0"/>
                <a:cs typeface="Times New Roman" panose="02020603050405020304" pitchFamily="18" charset="0"/>
              </a:rPr>
              <a:t>countries. Though the government is (g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_________to dissuade rich people to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________ children in laborious works, things are not so easy. Poverty is the first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________ in this field. The poor parents want to get (j) _______ earning by employing their children engage in works.  </a:t>
            </a:r>
          </a:p>
          <a:p>
            <a:pPr algn="just"/>
            <a:r>
              <a:rPr lang="en-US" sz="2400" dirty="0" err="1" smtClean="0">
                <a:latin typeface="Times New Roman" panose="02020603050405020304" pitchFamily="18" charset="0"/>
                <a:cs typeface="Times New Roman" panose="02020603050405020304" pitchFamily="18" charset="0"/>
              </a:rPr>
              <a:t>Ans</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forbidden (b) by (c) to (d) for (e) the (f) of (g) committed (h) engage (</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 impediment (j) additional</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30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plus(in)">
                                      <p:cBhvr>
                                        <p:cTn id="7"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184" y="304800"/>
            <a:ext cx="11667744" cy="267765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2400" dirty="0">
                <a:solidFill>
                  <a:schemeClr val="tx1"/>
                </a:solidFill>
                <a:latin typeface="Times New Roman" panose="02020603050405020304" pitchFamily="18" charset="0"/>
                <a:cs typeface="Times New Roman" panose="02020603050405020304" pitchFamily="18" charset="0"/>
              </a:rPr>
              <a:t>8. Complete the text adding suffixes, prefixes or the both with the root words given in the brackets. </a:t>
            </a:r>
          </a:p>
          <a:p>
            <a:pPr algn="just"/>
            <a:r>
              <a:rPr lang="en-US" sz="2400" dirty="0">
                <a:solidFill>
                  <a:schemeClr val="tx1"/>
                </a:solidFill>
                <a:latin typeface="Times New Roman" panose="02020603050405020304" pitchFamily="18" charset="0"/>
                <a:cs typeface="Times New Roman" panose="02020603050405020304" pitchFamily="18" charset="0"/>
              </a:rPr>
              <a:t>Computer is a (a) </a:t>
            </a:r>
            <a:r>
              <a:rPr lang="en-US" sz="2400" u="sng" dirty="0">
                <a:solidFill>
                  <a:schemeClr val="tx1"/>
                </a:solidFill>
                <a:latin typeface="Times New Roman" panose="02020603050405020304" pitchFamily="18" charset="0"/>
                <a:cs typeface="Times New Roman" panose="02020603050405020304" pitchFamily="18" charset="0"/>
              </a:rPr>
              <a:t>fair</a:t>
            </a:r>
            <a:r>
              <a:rPr lang="en-US" sz="2400" dirty="0">
                <a:solidFill>
                  <a:schemeClr val="tx1"/>
                </a:solidFill>
                <a:latin typeface="Times New Roman" panose="02020603050405020304" pitchFamily="18" charset="0"/>
                <a:cs typeface="Times New Roman" panose="02020603050405020304" pitchFamily="18" charset="0"/>
              </a:rPr>
              <a:t> recent (b) </a:t>
            </a:r>
            <a:r>
              <a:rPr lang="en-US" sz="2400" u="sng" dirty="0">
                <a:solidFill>
                  <a:schemeClr val="tx1"/>
                </a:solidFill>
                <a:latin typeface="Times New Roman" panose="02020603050405020304" pitchFamily="18" charset="0"/>
                <a:cs typeface="Times New Roman" panose="02020603050405020304" pitchFamily="18" charset="0"/>
              </a:rPr>
              <a:t>invent</a:t>
            </a:r>
            <a:r>
              <a:rPr lang="en-US" sz="2400" dirty="0">
                <a:solidFill>
                  <a:schemeClr val="tx1"/>
                </a:solidFill>
                <a:latin typeface="Times New Roman" panose="02020603050405020304" pitchFamily="18" charset="0"/>
                <a:cs typeface="Times New Roman" panose="02020603050405020304" pitchFamily="18" charset="0"/>
              </a:rPr>
              <a:t> of modern science. Now, it has (c) </a:t>
            </a:r>
            <a:r>
              <a:rPr lang="en-US" sz="2400" u="sng" dirty="0">
                <a:solidFill>
                  <a:schemeClr val="tx1"/>
                </a:solidFill>
                <a:latin typeface="Times New Roman" panose="02020603050405020304" pitchFamily="18" charset="0"/>
                <a:cs typeface="Times New Roman" panose="02020603050405020304" pitchFamily="18" charset="0"/>
              </a:rPr>
              <a:t>come</a:t>
            </a:r>
            <a:r>
              <a:rPr lang="en-US" sz="2400" dirty="0">
                <a:solidFill>
                  <a:schemeClr val="tx1"/>
                </a:solidFill>
                <a:latin typeface="Times New Roman" panose="02020603050405020304" pitchFamily="18" charset="0"/>
                <a:cs typeface="Times New Roman" panose="02020603050405020304" pitchFamily="18" charset="0"/>
              </a:rPr>
              <a:t> an integral part of our life. Computer can help us in many ways. It can perform (d) </a:t>
            </a:r>
            <a:r>
              <a:rPr lang="en-US" sz="2400" u="sng" dirty="0">
                <a:solidFill>
                  <a:schemeClr val="tx1"/>
                </a:solidFill>
                <a:latin typeface="Times New Roman" panose="02020603050405020304" pitchFamily="18" charset="0"/>
                <a:cs typeface="Times New Roman" panose="02020603050405020304" pitchFamily="18" charset="0"/>
              </a:rPr>
              <a:t>calculate</a:t>
            </a:r>
            <a:r>
              <a:rPr lang="en-US" sz="2400" dirty="0">
                <a:solidFill>
                  <a:schemeClr val="tx1"/>
                </a:solidFill>
                <a:latin typeface="Times New Roman" panose="02020603050405020304" pitchFamily="18" charset="0"/>
                <a:cs typeface="Times New Roman" panose="02020603050405020304" pitchFamily="18" charset="0"/>
              </a:rPr>
              <a:t> very quickly. It can also (e) </a:t>
            </a:r>
            <a:r>
              <a:rPr lang="en-US" sz="2400" u="sng" dirty="0">
                <a:solidFill>
                  <a:schemeClr val="tx1"/>
                </a:solidFill>
                <a:latin typeface="Times New Roman" panose="02020603050405020304" pitchFamily="18" charset="0"/>
                <a:cs typeface="Times New Roman" panose="02020603050405020304" pitchFamily="18" charset="0"/>
              </a:rPr>
              <a:t>sure</a:t>
            </a:r>
            <a:r>
              <a:rPr lang="en-US" sz="2400" dirty="0">
                <a:solidFill>
                  <a:schemeClr val="tx1"/>
                </a:solidFill>
                <a:latin typeface="Times New Roman" panose="02020603050405020304" pitchFamily="18" charset="0"/>
                <a:cs typeface="Times New Roman" panose="02020603050405020304" pitchFamily="18" charset="0"/>
              </a:rPr>
              <a:t> accuracy its work. Computer has (f) </a:t>
            </a:r>
            <a:r>
              <a:rPr lang="en-US" sz="2400" u="sng" dirty="0">
                <a:solidFill>
                  <a:schemeClr val="tx1"/>
                </a:solidFill>
                <a:latin typeface="Times New Roman" panose="02020603050405020304" pitchFamily="18" charset="0"/>
                <a:cs typeface="Times New Roman" panose="02020603050405020304" pitchFamily="18" charset="0"/>
              </a:rPr>
              <a:t>moved</a:t>
            </a:r>
            <a:r>
              <a:rPr lang="en-US" sz="2400" dirty="0">
                <a:solidFill>
                  <a:schemeClr val="tx1"/>
                </a:solidFill>
                <a:latin typeface="Times New Roman" panose="02020603050405020304" pitchFamily="18" charset="0"/>
                <a:cs typeface="Times New Roman" panose="02020603050405020304" pitchFamily="18" charset="0"/>
              </a:rPr>
              <a:t> the burden of our work. In fact, computer has (g) </a:t>
            </a:r>
            <a:r>
              <a:rPr lang="en-US" sz="2400" u="sng" dirty="0">
                <a:solidFill>
                  <a:schemeClr val="tx1"/>
                </a:solidFill>
                <a:latin typeface="Times New Roman" panose="02020603050405020304" pitchFamily="18" charset="0"/>
                <a:cs typeface="Times New Roman" panose="02020603050405020304" pitchFamily="18" charset="0"/>
              </a:rPr>
              <a:t>mos</a:t>
            </a:r>
            <a:r>
              <a:rPr lang="en-US" sz="2400" dirty="0">
                <a:solidFill>
                  <a:schemeClr val="tx1"/>
                </a:solidFill>
                <a:latin typeface="Times New Roman" panose="02020603050405020304" pitchFamily="18" charset="0"/>
                <a:cs typeface="Times New Roman" panose="02020603050405020304" pitchFamily="18" charset="0"/>
              </a:rPr>
              <a:t>t become a substitute for human brain. As a result, many people call computer an (h) </a:t>
            </a:r>
            <a:r>
              <a:rPr lang="en-US" sz="2400" u="sng" dirty="0">
                <a:solidFill>
                  <a:schemeClr val="tx1"/>
                </a:solidFill>
                <a:latin typeface="Times New Roman" panose="02020603050405020304" pitchFamily="18" charset="0"/>
                <a:cs typeface="Times New Roman" panose="02020603050405020304" pitchFamily="18" charset="0"/>
              </a:rPr>
              <a:t>electron</a:t>
            </a:r>
            <a:r>
              <a:rPr lang="en-US" sz="2400" dirty="0">
                <a:solidFill>
                  <a:schemeClr val="tx1"/>
                </a:solidFill>
                <a:latin typeface="Times New Roman" panose="02020603050405020304" pitchFamily="18" charset="0"/>
                <a:cs typeface="Times New Roman" panose="02020603050405020304" pitchFamily="18" charset="0"/>
              </a:rPr>
              <a:t> brain through it is (i) </a:t>
            </a:r>
            <a:r>
              <a:rPr lang="en-US" sz="2400" u="sng" dirty="0">
                <a:solidFill>
                  <a:schemeClr val="tx1"/>
                </a:solidFill>
                <a:latin typeface="Times New Roman" panose="02020603050405020304" pitchFamily="18" charset="0"/>
                <a:cs typeface="Times New Roman" panose="02020603050405020304" pitchFamily="18" charset="0"/>
              </a:rPr>
              <a:t>able</a:t>
            </a:r>
            <a:r>
              <a:rPr lang="en-US" sz="2400" dirty="0">
                <a:solidFill>
                  <a:schemeClr val="tx1"/>
                </a:solidFill>
                <a:latin typeface="Times New Roman" panose="02020603050405020304" pitchFamily="18" charset="0"/>
                <a:cs typeface="Times New Roman" panose="02020603050405020304" pitchFamily="18" charset="0"/>
              </a:rPr>
              <a:t> to think (j) </a:t>
            </a:r>
            <a:r>
              <a:rPr lang="en-US" sz="2400" u="sng" dirty="0">
                <a:solidFill>
                  <a:schemeClr val="tx1"/>
                </a:solidFill>
                <a:latin typeface="Times New Roman" panose="02020603050405020304" pitchFamily="18" charset="0"/>
                <a:cs typeface="Times New Roman" panose="02020603050405020304" pitchFamily="18" charset="0"/>
              </a:rPr>
              <a:t>dependent</a:t>
            </a:r>
            <a:r>
              <a:rPr lang="en-US" sz="2400" dirty="0">
                <a:solidFill>
                  <a:schemeClr val="tx1"/>
                </a:solidFill>
                <a:latin typeface="Times New Roman" panose="02020603050405020304" pitchFamily="18" charset="0"/>
                <a:cs typeface="Times New Roman" panose="02020603050405020304" pitchFamily="18" charset="0"/>
              </a:rPr>
              <a:t>. </a:t>
            </a:r>
          </a:p>
        </p:txBody>
      </p:sp>
      <p:sp>
        <p:nvSpPr>
          <p:cNvPr id="4" name="TextBox 3"/>
          <p:cNvSpPr txBox="1"/>
          <p:nvPr/>
        </p:nvSpPr>
        <p:spPr>
          <a:xfrm>
            <a:off x="329184" y="5157216"/>
            <a:ext cx="11667744" cy="8309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marL="457200" indent="-457200" algn="just">
              <a:buAutoNum type="alphaLcParenBoth"/>
            </a:pPr>
            <a:r>
              <a:rPr lang="bn-BD" sz="2400" dirty="0" smtClean="0">
                <a:solidFill>
                  <a:schemeClr val="tx1"/>
                </a:solidFill>
                <a:latin typeface="Times New Roman" panose="02020603050405020304" pitchFamily="18" charset="0"/>
                <a:cs typeface="Times New Roman" panose="02020603050405020304" pitchFamily="18" charset="0"/>
              </a:rPr>
              <a:t>fairly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(b) </a:t>
            </a:r>
            <a:r>
              <a:rPr lang="bn-BD" sz="2400" dirty="0" smtClean="0">
                <a:solidFill>
                  <a:schemeClr val="tx1"/>
                </a:solidFill>
                <a:latin typeface="Times New Roman" panose="02020603050405020304" pitchFamily="18" charset="0"/>
                <a:cs typeface="Times New Roman" panose="02020603050405020304" pitchFamily="18" charset="0"/>
              </a:rPr>
              <a:t>invention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(c) </a:t>
            </a:r>
            <a:r>
              <a:rPr lang="bn-BD" sz="2400" dirty="0" smtClean="0">
                <a:solidFill>
                  <a:schemeClr val="tx1"/>
                </a:solidFill>
                <a:latin typeface="Times New Roman" panose="02020603050405020304" pitchFamily="18" charset="0"/>
                <a:cs typeface="Times New Roman" panose="02020603050405020304" pitchFamily="18" charset="0"/>
              </a:rPr>
              <a:t>become</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(d) </a:t>
            </a:r>
            <a:r>
              <a:rPr lang="bn-BD" sz="2400" dirty="0" smtClean="0">
                <a:solidFill>
                  <a:schemeClr val="tx1"/>
                </a:solidFill>
                <a:latin typeface="Times New Roman" panose="02020603050405020304" pitchFamily="18" charset="0"/>
                <a:cs typeface="Times New Roman" panose="02020603050405020304" pitchFamily="18" charset="0"/>
              </a:rPr>
              <a:t>calculation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(e) </a:t>
            </a:r>
            <a:r>
              <a:rPr lang="bn-BD" sz="2400" dirty="0" smtClean="0">
                <a:solidFill>
                  <a:schemeClr val="tx1"/>
                </a:solidFill>
                <a:latin typeface="Times New Roman" panose="02020603050405020304" pitchFamily="18" charset="0"/>
                <a:cs typeface="Times New Roman" panose="02020603050405020304" pitchFamily="18" charset="0"/>
              </a:rPr>
              <a:t>ensure</a:t>
            </a:r>
            <a:r>
              <a:rPr lang="en-US" sz="2400" dirty="0" smtClean="0">
                <a:solidFill>
                  <a:schemeClr val="tx1"/>
                </a:solidFill>
                <a:latin typeface="Times New Roman" panose="02020603050405020304" pitchFamily="18" charset="0"/>
                <a:cs typeface="Times New Roman" panose="02020603050405020304" pitchFamily="18" charset="0"/>
              </a:rPr>
              <a:t> </a:t>
            </a:r>
            <a:endParaRPr lang="bn-BD" sz="2400" dirty="0" smtClean="0">
              <a:solidFill>
                <a:schemeClr val="tx1"/>
              </a:solidFill>
              <a:latin typeface="Times New Roman" panose="02020603050405020304" pitchFamily="18" charset="0"/>
              <a:cs typeface="Times New Roman" panose="02020603050405020304" pitchFamily="18" charset="0"/>
            </a:endParaRPr>
          </a:p>
          <a:p>
            <a:pPr algn="just"/>
            <a:r>
              <a:rPr lang="en-US" sz="2400" dirty="0" smtClean="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f) </a:t>
            </a:r>
            <a:r>
              <a:rPr lang="bn-BD" sz="2400" dirty="0" smtClean="0">
                <a:solidFill>
                  <a:schemeClr val="tx1"/>
                </a:solidFill>
                <a:latin typeface="Times New Roman" panose="02020603050405020304" pitchFamily="18" charset="0"/>
                <a:cs typeface="Times New Roman" panose="02020603050405020304" pitchFamily="18" charset="0"/>
              </a:rPr>
              <a:t>removed</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(g) </a:t>
            </a:r>
            <a:r>
              <a:rPr lang="bn-BD" sz="2400" dirty="0" smtClean="0">
                <a:solidFill>
                  <a:schemeClr val="tx1"/>
                </a:solidFill>
                <a:latin typeface="Times New Roman" panose="02020603050405020304" pitchFamily="18" charset="0"/>
                <a:cs typeface="Times New Roman" panose="02020603050405020304" pitchFamily="18" charset="0"/>
              </a:rPr>
              <a:t>almost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(h) </a:t>
            </a:r>
            <a:r>
              <a:rPr lang="bn-BD" sz="2400" dirty="0" smtClean="0">
                <a:solidFill>
                  <a:schemeClr val="tx1"/>
                </a:solidFill>
                <a:latin typeface="Times New Roman" panose="02020603050405020304" pitchFamily="18" charset="0"/>
                <a:cs typeface="Times New Roman" panose="02020603050405020304" pitchFamily="18" charset="0"/>
              </a:rPr>
              <a:t>electronic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(i) </a:t>
            </a:r>
            <a:r>
              <a:rPr lang="bn-BD" sz="2400" dirty="0" smtClean="0">
                <a:solidFill>
                  <a:schemeClr val="tx1"/>
                </a:solidFill>
                <a:latin typeface="Times New Roman" panose="02020603050405020304" pitchFamily="18" charset="0"/>
                <a:cs typeface="Times New Roman" panose="02020603050405020304" pitchFamily="18" charset="0"/>
              </a:rPr>
              <a:t>unable</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(j) </a:t>
            </a:r>
            <a:r>
              <a:rPr lang="bn-BD" sz="2400" dirty="0" smtClean="0">
                <a:solidFill>
                  <a:schemeClr val="tx1"/>
                </a:solidFill>
                <a:latin typeface="Times New Roman" panose="02020603050405020304" pitchFamily="18" charset="0"/>
                <a:cs typeface="Times New Roman" panose="02020603050405020304" pitchFamily="18" charset="0"/>
              </a:rPr>
              <a:t>independently</a:t>
            </a:r>
            <a:endParaRPr lang="en-US" sz="2400" dirty="0">
              <a:solidFill>
                <a:schemeClr val="tx1"/>
              </a:solidFill>
            </a:endParaRPr>
          </a:p>
        </p:txBody>
      </p:sp>
      <p:sp>
        <p:nvSpPr>
          <p:cNvPr id="5" name="Right Arrow 4"/>
          <p:cNvSpPr/>
          <p:nvPr/>
        </p:nvSpPr>
        <p:spPr>
          <a:xfrm rot="5400000">
            <a:off x="4352059" y="3645893"/>
            <a:ext cx="1634698" cy="1097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400" dirty="0" smtClean="0">
                <a:latin typeface="Times New Roman" panose="02020603050405020304" pitchFamily="18" charset="0"/>
              </a:rPr>
              <a:t>Answer</a:t>
            </a:r>
            <a:r>
              <a:rPr lang="en-US" sz="2400" dirty="0">
                <a:latin typeface="Times New Roman" panose="02020603050405020304" pitchFamily="18" charset="0"/>
              </a:rPr>
              <a:t>s</a:t>
            </a:r>
            <a:r>
              <a:rPr lang="bn-BD" sz="2400" dirty="0" smtClean="0">
                <a:latin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33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900" decel="100000" fill="hold"/>
                                        <p:tgtEl>
                                          <p:spTgt spid="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109728"/>
            <a:ext cx="11887200" cy="662025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 name="TextBox 2"/>
              <p:cNvSpPr txBox="1"/>
              <p:nvPr/>
            </p:nvSpPr>
            <p:spPr>
              <a:xfrm>
                <a:off x="426720" y="560832"/>
                <a:ext cx="11362944" cy="2308324"/>
              </a:xfrm>
              <a:prstGeom prst="rect">
                <a:avLst/>
              </a:prstGeom>
              <a:noFill/>
            </p:spPr>
            <p:txBody>
              <a:bodyPr wrap="square" rtlCol="0">
                <a:spAutoFit/>
              </a:bodyPr>
              <a:lstStyle/>
              <a:p>
                <a:r>
                  <a:rPr lang="en-US" sz="2400" dirty="0" smtClean="0">
                    <a:solidFill>
                      <a:schemeClr val="tx1"/>
                    </a:solidFill>
                    <a:latin typeface="Times New Roman" panose="02020603050405020304" pitchFamily="18" charset="0"/>
                    <a:cs typeface="Times New Roman" panose="02020603050405020304" pitchFamily="18" charset="0"/>
                  </a:rPr>
                  <a:t>9. Add tag questions to the statements below.</a:t>
                </a:r>
                <a:r>
                  <a:rPr lang="bn-BD" sz="2400" dirty="0" smtClean="0">
                    <a:solidFill>
                      <a:schemeClr val="tx1"/>
                    </a:solidFill>
                    <a:latin typeface="Times New Roman" panose="02020603050405020304" pitchFamily="18" charset="0"/>
                  </a:rPr>
                  <a:t> 				1</a:t>
                </a:r>
                <a14:m>
                  <m:oMath xmlns:m="http://schemas.openxmlformats.org/officeDocument/2006/math">
                    <m:r>
                      <a:rPr lang="en-US" sz="2400" i="1">
                        <a:solidFill>
                          <a:schemeClr val="tx1"/>
                        </a:solidFill>
                        <a:latin typeface="Cambria Math" panose="02040503050406030204" pitchFamily="18" charset="0"/>
                      </a:rPr>
                      <m:t>×</m:t>
                    </m:r>
                    <m:r>
                      <a:rPr lang="bn-BD" sz="2400" b="0" i="0" smtClean="0">
                        <a:solidFill>
                          <a:schemeClr val="tx1"/>
                        </a:solidFill>
                        <a:latin typeface="Cambria Math" panose="02040503050406030204" pitchFamily="18" charset="0"/>
                      </a:rPr>
                      <m:t>5</m:t>
                    </m:r>
                  </m:oMath>
                </a14:m>
                <a:r>
                  <a:rPr lang="en-US" sz="2400" dirty="0">
                    <a:solidFill>
                      <a:schemeClr val="tx1"/>
                    </a:solidFill>
                    <a:latin typeface="Times New Roman" panose="02020603050405020304" pitchFamily="18" charset="0"/>
                    <a:cs typeface="Times New Roman" panose="02020603050405020304" pitchFamily="18" charset="0"/>
                  </a:rPr>
                  <a:t>=5</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lvl="0"/>
                <a:r>
                  <a:rPr lang="bn-BD" sz="2400" dirty="0" smtClean="0">
                    <a:solidFill>
                      <a:schemeClr val="tx1"/>
                    </a:solidFill>
                    <a:latin typeface="Times New Roman" panose="02020603050405020304" pitchFamily="18" charset="0"/>
                    <a:cs typeface="Times New Roman" panose="02020603050405020304" pitchFamily="18" charset="0"/>
                  </a:rPr>
                  <a:t>a. </a:t>
                </a:r>
                <a:r>
                  <a:rPr lang="en-US" sz="2400" dirty="0" smtClean="0">
                    <a:solidFill>
                      <a:schemeClr val="tx1"/>
                    </a:solidFill>
                    <a:latin typeface="Times New Roman" panose="02020603050405020304" pitchFamily="18" charset="0"/>
                    <a:cs typeface="Times New Roman" panose="02020603050405020304" pitchFamily="18" charset="0"/>
                  </a:rPr>
                  <a:t>I </a:t>
                </a:r>
                <a:r>
                  <a:rPr lang="en-US" sz="2400" dirty="0">
                    <a:solidFill>
                      <a:schemeClr val="tx1"/>
                    </a:solidFill>
                    <a:latin typeface="Times New Roman" panose="02020603050405020304" pitchFamily="18" charset="0"/>
                    <a:cs typeface="Times New Roman" panose="02020603050405020304" pitchFamily="18" charset="0"/>
                  </a:rPr>
                  <a:t>hardly think of receiving you, </a:t>
                </a:r>
                <a:r>
                  <a:rPr lang="en-US" sz="2400"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solidFill>
                    <a:latin typeface="Times New Roman" panose="02020603050405020304" pitchFamily="18" charset="0"/>
                    <a:cs typeface="Times New Roman" panose="02020603050405020304" pitchFamily="18" charset="0"/>
                  </a:rPr>
                  <a:t> ?</a:t>
                </a:r>
              </a:p>
              <a:p>
                <a:pPr lvl="0"/>
                <a:r>
                  <a:rPr lang="bn-BD" sz="2400" dirty="0" smtClean="0">
                    <a:solidFill>
                      <a:schemeClr val="tx1"/>
                    </a:solidFill>
                    <a:latin typeface="Times New Roman" panose="02020603050405020304" pitchFamily="18" charset="0"/>
                    <a:cs typeface="Times New Roman" panose="02020603050405020304" pitchFamily="18" charset="0"/>
                  </a:rPr>
                  <a:t>b. </a:t>
                </a:r>
                <a:r>
                  <a:rPr lang="en-US" sz="2400" dirty="0" smtClean="0">
                    <a:solidFill>
                      <a:schemeClr val="tx1"/>
                    </a:solidFill>
                    <a:latin typeface="Times New Roman" panose="02020603050405020304" pitchFamily="18" charset="0"/>
                    <a:cs typeface="Times New Roman" panose="02020603050405020304" pitchFamily="18" charset="0"/>
                  </a:rPr>
                  <a:t>You </a:t>
                </a:r>
                <a:r>
                  <a:rPr lang="en-US" sz="2400" dirty="0">
                    <a:solidFill>
                      <a:schemeClr val="tx1"/>
                    </a:solidFill>
                    <a:latin typeface="Times New Roman" panose="02020603050405020304" pitchFamily="18" charset="0"/>
                    <a:cs typeface="Times New Roman" panose="02020603050405020304" pitchFamily="18" charset="0"/>
                  </a:rPr>
                  <a:t>need not hesitate anymore, </a:t>
                </a:r>
                <a:r>
                  <a:rPr lang="en-US" sz="2400"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solidFill>
                    <a:latin typeface="Times New Roman" panose="02020603050405020304" pitchFamily="18" charset="0"/>
                    <a:cs typeface="Times New Roman" panose="02020603050405020304" pitchFamily="18" charset="0"/>
                  </a:rPr>
                  <a:t> ?</a:t>
                </a:r>
              </a:p>
              <a:p>
                <a:pPr lvl="0"/>
                <a:r>
                  <a:rPr lang="bn-BD" sz="2400" dirty="0" smtClean="0">
                    <a:solidFill>
                      <a:schemeClr val="tx1"/>
                    </a:solidFill>
                    <a:latin typeface="Times New Roman" panose="02020603050405020304" pitchFamily="18" charset="0"/>
                    <a:cs typeface="Times New Roman" panose="02020603050405020304" pitchFamily="18" charset="0"/>
                  </a:rPr>
                  <a:t>c. </a:t>
                </a:r>
                <a:r>
                  <a:rPr lang="en-US" sz="2400" dirty="0" smtClean="0">
                    <a:solidFill>
                      <a:schemeClr val="tx1"/>
                    </a:solidFill>
                    <a:latin typeface="Times New Roman" panose="02020603050405020304" pitchFamily="18" charset="0"/>
                    <a:cs typeface="Times New Roman" panose="02020603050405020304" pitchFamily="18" charset="0"/>
                  </a:rPr>
                  <a:t>Let’s </a:t>
                </a:r>
                <a:r>
                  <a:rPr lang="en-US" sz="2400" dirty="0">
                    <a:solidFill>
                      <a:schemeClr val="tx1"/>
                    </a:solidFill>
                    <a:latin typeface="Times New Roman" panose="02020603050405020304" pitchFamily="18" charset="0"/>
                    <a:cs typeface="Times New Roman" panose="02020603050405020304" pitchFamily="18" charset="0"/>
                  </a:rPr>
                  <a:t>talk to him, </a:t>
                </a:r>
                <a:r>
                  <a:rPr lang="en-US" sz="2400"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solidFill>
                    <a:latin typeface="Times New Roman" panose="02020603050405020304" pitchFamily="18" charset="0"/>
                    <a:cs typeface="Times New Roman" panose="02020603050405020304" pitchFamily="18" charset="0"/>
                  </a:rPr>
                  <a:t> ?</a:t>
                </a:r>
              </a:p>
              <a:p>
                <a:pPr lvl="0"/>
                <a:r>
                  <a:rPr lang="bn-BD" sz="2400" dirty="0" smtClean="0">
                    <a:solidFill>
                      <a:schemeClr val="tx1"/>
                    </a:solidFill>
                    <a:latin typeface="Times New Roman" panose="02020603050405020304" pitchFamily="18" charset="0"/>
                    <a:cs typeface="Times New Roman" panose="02020603050405020304" pitchFamily="18" charset="0"/>
                  </a:rPr>
                  <a:t>d. </a:t>
                </a:r>
                <a:r>
                  <a:rPr lang="en-US" sz="2400" dirty="0" smtClean="0">
                    <a:solidFill>
                      <a:schemeClr val="tx1"/>
                    </a:solidFill>
                    <a:latin typeface="Times New Roman" panose="02020603050405020304" pitchFamily="18" charset="0"/>
                    <a:cs typeface="Times New Roman" panose="02020603050405020304" pitchFamily="18" charset="0"/>
                  </a:rPr>
                  <a:t>We </a:t>
                </a:r>
                <a:r>
                  <a:rPr lang="en-US" sz="2400" dirty="0">
                    <a:solidFill>
                      <a:schemeClr val="tx1"/>
                    </a:solidFill>
                    <a:latin typeface="Times New Roman" panose="02020603050405020304" pitchFamily="18" charset="0"/>
                    <a:cs typeface="Times New Roman" panose="02020603050405020304" pitchFamily="18" charset="0"/>
                  </a:rPr>
                  <a:t>are Bangladeshi, </a:t>
                </a:r>
                <a:r>
                  <a:rPr lang="en-US" sz="2400"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solidFill>
                    <a:latin typeface="Times New Roman" panose="02020603050405020304" pitchFamily="18" charset="0"/>
                    <a:cs typeface="Times New Roman" panose="02020603050405020304" pitchFamily="18" charset="0"/>
                  </a:rPr>
                  <a:t> ?</a:t>
                </a:r>
              </a:p>
              <a:p>
                <a:pPr lvl="0"/>
                <a:r>
                  <a:rPr lang="bn-BD" sz="2400" dirty="0" smtClean="0">
                    <a:solidFill>
                      <a:schemeClr val="tx1"/>
                    </a:solidFill>
                    <a:latin typeface="Times New Roman" panose="02020603050405020304" pitchFamily="18" charset="0"/>
                    <a:cs typeface="Times New Roman" panose="02020603050405020304" pitchFamily="18" charset="0"/>
                  </a:rPr>
                  <a:t>e. </a:t>
                </a:r>
                <a:r>
                  <a:rPr lang="en-US" sz="2400" dirty="0" smtClean="0">
                    <a:solidFill>
                      <a:schemeClr val="tx1"/>
                    </a:solidFill>
                    <a:latin typeface="Times New Roman" panose="02020603050405020304" pitchFamily="18" charset="0"/>
                    <a:cs typeface="Times New Roman" panose="02020603050405020304" pitchFamily="18" charset="0"/>
                  </a:rPr>
                  <a:t>Let’s </a:t>
                </a:r>
                <a:r>
                  <a:rPr lang="en-US" sz="2400" dirty="0">
                    <a:solidFill>
                      <a:schemeClr val="tx1"/>
                    </a:solidFill>
                    <a:latin typeface="Times New Roman" panose="02020603050405020304" pitchFamily="18" charset="0"/>
                    <a:cs typeface="Times New Roman" panose="02020603050405020304" pitchFamily="18" charset="0"/>
                  </a:rPr>
                  <a:t>work together, </a:t>
                </a:r>
                <a:r>
                  <a:rPr lang="en-US" sz="2400"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a:solidFill>
                      <a:schemeClr val="tx1"/>
                    </a:solidFill>
                    <a:latin typeface="Times New Roman" panose="02020603050405020304" pitchFamily="18" charset="0"/>
                    <a:cs typeface="Times New Roman" panose="02020603050405020304" pitchFamily="18" charset="0"/>
                  </a:rPr>
                  <a:t> ?</a:t>
                </a:r>
              </a:p>
            </p:txBody>
          </p:sp>
        </mc:Choice>
        <mc:Fallback xmlns="">
          <p:sp>
            <p:nvSpPr>
              <p:cNvPr id="3" name="TextBox 2"/>
              <p:cNvSpPr txBox="1">
                <a:spLocks noRot="1" noChangeAspect="1" noMove="1" noResize="1" noEditPoints="1" noAdjustHandles="1" noChangeArrowheads="1" noChangeShapeType="1" noTextEdit="1"/>
              </p:cNvSpPr>
              <p:nvPr/>
            </p:nvSpPr>
            <p:spPr>
              <a:xfrm>
                <a:off x="426720" y="560832"/>
                <a:ext cx="11362944" cy="2308324"/>
              </a:xfrm>
              <a:prstGeom prst="rect">
                <a:avLst/>
              </a:prstGeom>
              <a:blipFill rotWithShape="0">
                <a:blip r:embed="rId2"/>
                <a:stretch>
                  <a:fillRect l="-805" t="-2111" b="-50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26720" y="4145280"/>
                <a:ext cx="10838688" cy="2677656"/>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Add tag questions to the statements below.</a:t>
                </a:r>
                <a:r>
                  <a:rPr lang="bn-BD" sz="2400" dirty="0">
                    <a:latin typeface="Times New Roman" panose="02020603050405020304" pitchFamily="18" charset="0"/>
                  </a:rPr>
                  <a:t> 	</a:t>
                </a:r>
                <a:r>
                  <a:rPr lang="bn-BD" sz="2400" dirty="0" smtClean="0">
                    <a:latin typeface="Times New Roman" panose="02020603050405020304" pitchFamily="18" charset="0"/>
                  </a:rPr>
                  <a:t>             1</a:t>
                </a:r>
                <a14:m>
                  <m:oMath xmlns:m="http://schemas.openxmlformats.org/officeDocument/2006/math">
                    <m:r>
                      <a:rPr lang="en-US" sz="2400" i="1">
                        <a:latin typeface="Cambria Math" panose="02040503050406030204" pitchFamily="18" charset="0"/>
                      </a:rPr>
                      <m:t>×</m:t>
                    </m:r>
                    <m:r>
                      <a:rPr lang="bn-BD" sz="2400">
                        <a:latin typeface="Cambria Math" panose="02040503050406030204" pitchFamily="18" charset="0"/>
                      </a:rPr>
                      <m:t>5</m:t>
                    </m:r>
                  </m:oMath>
                </a14:m>
                <a:r>
                  <a:rPr lang="en-US" sz="2400" dirty="0">
                    <a:latin typeface="Times New Roman" panose="02020603050405020304" pitchFamily="18" charset="0"/>
                    <a:cs typeface="Times New Roman" panose="02020603050405020304" pitchFamily="18" charset="0"/>
                  </a:rPr>
                  <a:t>=5 </a:t>
                </a:r>
              </a:p>
              <a:p>
                <a:pPr lvl="0"/>
                <a:r>
                  <a:rPr lang="bn-BD" sz="2400" dirty="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I hardly think of receiving you</a:t>
                </a:r>
                <a:r>
                  <a:rPr lang="en-US" sz="2400" dirty="0" smtClean="0">
                    <a:latin typeface="Times New Roman" panose="02020603050405020304" pitchFamily="18" charset="0"/>
                    <a:cs typeface="Times New Roman" panose="02020603050405020304" pitchFamily="18" charset="0"/>
                  </a:rPr>
                  <a:t>,</a:t>
                </a:r>
                <a:r>
                  <a:rPr lang="bn-BD" sz="2400" dirty="0" smtClean="0">
                    <a:latin typeface="Times New Roman" panose="02020603050405020304" pitchFamily="18" charset="0"/>
                    <a:cs typeface="Times New Roman" panose="02020603050405020304" pitchFamily="18" charset="0"/>
                  </a:rPr>
                  <a:t> </a:t>
                </a:r>
                <a:r>
                  <a:rPr lang="bn-BD" sz="2400" u="sng" dirty="0" smtClean="0">
                    <a:solidFill>
                      <a:srgbClr val="FF0000"/>
                    </a:solidFill>
                    <a:latin typeface="Times New Roman" panose="02020603050405020304" pitchFamily="18" charset="0"/>
                    <a:cs typeface="Times New Roman" panose="02020603050405020304" pitchFamily="18" charset="0"/>
                  </a:rPr>
                  <a:t>do I</a:t>
                </a:r>
                <a:r>
                  <a:rPr lang="en-US" sz="2400" u="sng"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t>
                </a:r>
              </a:p>
              <a:p>
                <a:pPr lvl="0"/>
                <a:r>
                  <a:rPr lang="bn-BD" sz="2400" dirty="0">
                    <a:latin typeface="Times New Roman" panose="02020603050405020304" pitchFamily="18" charset="0"/>
                    <a:cs typeface="Times New Roman" panose="02020603050405020304" pitchFamily="18" charset="0"/>
                  </a:rPr>
                  <a:t>b. </a:t>
                </a:r>
                <a:r>
                  <a:rPr lang="en-US" sz="2400" dirty="0">
                    <a:latin typeface="Times New Roman" panose="02020603050405020304" pitchFamily="18" charset="0"/>
                    <a:cs typeface="Times New Roman" panose="02020603050405020304" pitchFamily="18" charset="0"/>
                  </a:rPr>
                  <a:t>You need not hesitate anymore, </a:t>
                </a:r>
                <a:r>
                  <a:rPr lang="bn-BD" sz="2400" u="sng"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need you</a:t>
                </a:r>
                <a:r>
                  <a:rPr lang="en-US" sz="2400" u="sng"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t>
                </a:r>
              </a:p>
              <a:p>
                <a:pPr lvl="0"/>
                <a:r>
                  <a:rPr lang="bn-BD" sz="2400" dirty="0">
                    <a:latin typeface="Times New Roman" panose="02020603050405020304" pitchFamily="18" charset="0"/>
                    <a:cs typeface="Times New Roman" panose="02020603050405020304" pitchFamily="18" charset="0"/>
                  </a:rPr>
                  <a:t>c. </a:t>
                </a:r>
                <a:r>
                  <a:rPr lang="en-US" sz="2400" dirty="0">
                    <a:latin typeface="Times New Roman" panose="02020603050405020304" pitchFamily="18" charset="0"/>
                    <a:cs typeface="Times New Roman" panose="02020603050405020304" pitchFamily="18" charset="0"/>
                  </a:rPr>
                  <a:t>Let’s talk to him</a:t>
                </a:r>
                <a:r>
                  <a:rPr lang="en-US" sz="2400" dirty="0" smtClean="0">
                    <a:latin typeface="Times New Roman" panose="02020603050405020304" pitchFamily="18" charset="0"/>
                    <a:cs typeface="Times New Roman" panose="02020603050405020304" pitchFamily="18" charset="0"/>
                  </a:rPr>
                  <a:t>,</a:t>
                </a:r>
                <a:r>
                  <a:rPr lang="bn-BD" sz="2400" dirty="0" smtClean="0">
                    <a:latin typeface="Times New Roman" panose="02020603050405020304" pitchFamily="18" charset="0"/>
                    <a:cs typeface="Times New Roman" panose="02020603050405020304" pitchFamily="18" charset="0"/>
                  </a:rPr>
                  <a:t> </a:t>
                </a:r>
                <a:r>
                  <a:rPr lang="bn-BD" sz="2400" u="sng" dirty="0" smtClean="0">
                    <a:solidFill>
                      <a:srgbClr val="FF0000"/>
                    </a:solidFill>
                    <a:latin typeface="Times New Roman" panose="02020603050405020304" pitchFamily="18" charset="0"/>
                    <a:cs typeface="Times New Roman" panose="02020603050405020304" pitchFamily="18" charset="0"/>
                  </a:rPr>
                  <a:t>shall we </a:t>
                </a:r>
                <a:r>
                  <a:rPr lang="en-US" sz="2400" u="sng"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t>
                </a:r>
              </a:p>
              <a:p>
                <a:pPr lvl="0"/>
                <a:r>
                  <a:rPr lang="bn-BD" sz="2400" dirty="0">
                    <a:latin typeface="Times New Roman" panose="02020603050405020304" pitchFamily="18" charset="0"/>
                    <a:cs typeface="Times New Roman" panose="02020603050405020304" pitchFamily="18" charset="0"/>
                  </a:rPr>
                  <a:t>d. </a:t>
                </a:r>
                <a:r>
                  <a:rPr lang="en-US" sz="2400" dirty="0">
                    <a:latin typeface="Times New Roman" panose="02020603050405020304" pitchFamily="18" charset="0"/>
                    <a:cs typeface="Times New Roman" panose="02020603050405020304" pitchFamily="18" charset="0"/>
                  </a:rPr>
                  <a:t>We are Bangladeshi</a:t>
                </a:r>
                <a:r>
                  <a:rPr lang="en-US" sz="2400" dirty="0" smtClean="0">
                    <a:latin typeface="Times New Roman" panose="02020603050405020304" pitchFamily="18" charset="0"/>
                    <a:cs typeface="Times New Roman" panose="02020603050405020304" pitchFamily="18" charset="0"/>
                  </a:rPr>
                  <a:t>,</a:t>
                </a:r>
                <a:r>
                  <a:rPr lang="bn-BD" sz="2400" dirty="0" smtClean="0">
                    <a:latin typeface="Times New Roman" panose="02020603050405020304" pitchFamily="18" charset="0"/>
                    <a:cs typeface="Times New Roman" panose="02020603050405020304" pitchFamily="18" charset="0"/>
                  </a:rPr>
                  <a:t> </a:t>
                </a:r>
                <a:r>
                  <a:rPr lang="bn-BD" sz="2400" u="sng" dirty="0" smtClean="0">
                    <a:solidFill>
                      <a:srgbClr val="FF0000"/>
                    </a:solidFill>
                    <a:latin typeface="Times New Roman" panose="02020603050405020304" pitchFamily="18" charset="0"/>
                    <a:cs typeface="Times New Roman" panose="02020603050405020304" pitchFamily="18" charset="0"/>
                  </a:rPr>
                  <a:t>aren’t we</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pPr lvl="0"/>
                <a:r>
                  <a:rPr lang="bn-BD" sz="2400" dirty="0">
                    <a:latin typeface="Times New Roman" panose="02020603050405020304" pitchFamily="18" charset="0"/>
                    <a:cs typeface="Times New Roman" panose="02020603050405020304" pitchFamily="18" charset="0"/>
                  </a:rPr>
                  <a:t>e. </a:t>
                </a:r>
                <a:r>
                  <a:rPr lang="en-US" sz="2400" dirty="0">
                    <a:latin typeface="Times New Roman" panose="02020603050405020304" pitchFamily="18" charset="0"/>
                    <a:cs typeface="Times New Roman" panose="02020603050405020304" pitchFamily="18" charset="0"/>
                  </a:rPr>
                  <a:t>Let’s work together, </a:t>
                </a:r>
                <a:r>
                  <a:rPr lang="bn-BD" sz="2400" u="sng"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shall we</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26720" y="4145280"/>
                <a:ext cx="10838688" cy="2677656"/>
              </a:xfrm>
              <a:prstGeom prst="rect">
                <a:avLst/>
              </a:prstGeom>
              <a:blipFill rotWithShape="0">
                <a:blip r:embed="rId3"/>
                <a:stretch>
                  <a:fillRect l="-844" t="-1822"/>
                </a:stretch>
              </a:blipFill>
            </p:spPr>
            <p:txBody>
              <a:bodyPr/>
              <a:lstStyle/>
              <a:p>
                <a:r>
                  <a:rPr lang="en-US">
                    <a:noFill/>
                  </a:rPr>
                  <a:t> </a:t>
                </a:r>
              </a:p>
            </p:txBody>
          </p:sp>
        </mc:Fallback>
      </mc:AlternateContent>
      <p:sp>
        <p:nvSpPr>
          <p:cNvPr id="6" name="Right Arrow 5"/>
          <p:cNvSpPr/>
          <p:nvPr/>
        </p:nvSpPr>
        <p:spPr>
          <a:xfrm rot="5400000">
            <a:off x="3362953" y="2966713"/>
            <a:ext cx="1710958" cy="113385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400" dirty="0" smtClean="0"/>
              <a:t>Answers:</a:t>
            </a:r>
            <a:endParaRPr lang="en-US" sz="2400" dirty="0"/>
          </a:p>
        </p:txBody>
      </p:sp>
    </p:spTree>
    <p:extLst>
      <p:ext uri="{BB962C8B-B14F-4D97-AF65-F5344CB8AC3E}">
        <p14:creationId xmlns:p14="http://schemas.microsoft.com/office/powerpoint/2010/main" val="208327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900" decel="100000" fill="hold"/>
                                        <p:tgtEl>
                                          <p:spTgt spid="5"/>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12" y="170688"/>
            <a:ext cx="11911584" cy="651052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TextBox 4"/>
              <p:cNvSpPr txBox="1"/>
              <p:nvPr/>
            </p:nvSpPr>
            <p:spPr>
              <a:xfrm>
                <a:off x="524256" y="658368"/>
                <a:ext cx="10972800" cy="2308324"/>
              </a:xfrm>
              <a:prstGeom prst="rect">
                <a:avLst/>
              </a:prstGeom>
              <a:noFill/>
            </p:spPr>
            <p:txBody>
              <a:bodyPr wrap="square" rtlCol="0">
                <a:spAutoFit/>
              </a:bodyPr>
              <a:lstStyle/>
              <a:p>
                <a:r>
                  <a:rPr lang="en-US" sz="2400" dirty="0" smtClean="0">
                    <a:solidFill>
                      <a:schemeClr val="tx1"/>
                    </a:solidFill>
                    <a:latin typeface="Times New Roman" panose="02020603050405020304" pitchFamily="18" charset="0"/>
                    <a:cs typeface="Times New Roman" panose="02020603050405020304" pitchFamily="18" charset="0"/>
                  </a:rPr>
                  <a:t>10. Complete the passage using suitable connectors:</a:t>
                </a:r>
                <a:r>
                  <a:rPr lang="bn-BD" sz="2400" dirty="0">
                    <a:solidFill>
                      <a:schemeClr val="tx1"/>
                    </a:solidFill>
                    <a:latin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0.5</a:t>
                </a:r>
                <a14:m>
                  <m:oMath xmlns:m="http://schemas.openxmlformats.org/officeDocument/2006/math">
                    <m:r>
                      <a:rPr lang="en-US" sz="2400" i="1">
                        <a:solidFill>
                          <a:schemeClr val="tx1"/>
                        </a:solidFill>
                        <a:latin typeface="Cambria Math" panose="02040503050406030204" pitchFamily="18" charset="0"/>
                      </a:rPr>
                      <m:t>×</m:t>
                    </m:r>
                  </m:oMath>
                </a14:m>
                <a:r>
                  <a:rPr lang="en-US" sz="2400" dirty="0">
                    <a:solidFill>
                      <a:schemeClr val="tx1"/>
                    </a:solidFill>
                    <a:latin typeface="Times New Roman" panose="02020603050405020304" pitchFamily="18" charset="0"/>
                    <a:cs typeface="Times New Roman" panose="02020603050405020304" pitchFamily="18" charset="0"/>
                  </a:rPr>
                  <a:t>10=5</a:t>
                </a:r>
              </a:p>
              <a:p>
                <a:r>
                  <a:rPr lang="en-US" sz="2400" dirty="0">
                    <a:solidFill>
                      <a:schemeClr val="tx1"/>
                    </a:solidFill>
                    <a:latin typeface="Times New Roman" panose="02020603050405020304" pitchFamily="18" charset="0"/>
                    <a:cs typeface="Times New Roman" panose="02020603050405020304" pitchFamily="18" charset="0"/>
                  </a:rPr>
                  <a:t>Dengue fever is a serious diseases (a) ____ is caused by a sort of virus called ‘dengue virus’. (b) ____ this virus was identified in Africa, (c) ____ now it has spread all over the world. (d)____ in most causes of dengue fever has its remedy, it is better to prevent it. (e) ____we keep our dwelling places neat and clean </a:t>
                </a:r>
              </a:p>
              <a:p>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524256" y="658368"/>
                <a:ext cx="10972800" cy="2308324"/>
              </a:xfrm>
              <a:prstGeom prst="rect">
                <a:avLst/>
              </a:prstGeom>
              <a:blipFill rotWithShape="0">
                <a:blip r:embed="rId2"/>
                <a:stretch>
                  <a:fillRect l="-833" t="-2111"/>
                </a:stretch>
              </a:blipFill>
            </p:spPr>
            <p:txBody>
              <a:bodyPr/>
              <a:lstStyle/>
              <a:p>
                <a:r>
                  <a:rPr lang="en-US">
                    <a:noFill/>
                  </a:rPr>
                  <a:t> </a:t>
                </a:r>
              </a:p>
            </p:txBody>
          </p:sp>
        </mc:Fallback>
      </mc:AlternateContent>
      <p:sp>
        <p:nvSpPr>
          <p:cNvPr id="6" name="Right Arrow 5"/>
          <p:cNvSpPr/>
          <p:nvPr/>
        </p:nvSpPr>
        <p:spPr>
          <a:xfrm>
            <a:off x="442394" y="2966692"/>
            <a:ext cx="1560576" cy="75622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400" dirty="0" smtClean="0">
                <a:latin typeface="Times New Roman" panose="02020603050405020304" pitchFamily="18" charset="0"/>
              </a:rPr>
              <a:t>Answer:</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311252" y="3113970"/>
            <a:ext cx="8079813" cy="461665"/>
          </a:xfrm>
          <a:prstGeom prst="rect">
            <a:avLst/>
          </a:prstGeom>
          <a:noFill/>
        </p:spPr>
        <p:txBody>
          <a:bodyPr wrap="square" rtlCol="0">
            <a:spAutoFit/>
          </a:bodyPr>
          <a:lstStyle/>
          <a:p>
            <a:r>
              <a:rPr lang="bn-BD" sz="2400" dirty="0" smtClean="0">
                <a:latin typeface="Times New Roman" panose="02020603050405020304" pitchFamily="18" charset="0"/>
              </a:rPr>
              <a:t>(a) which/that (b) At first (c) but (d) Though / Although (e) if</a:t>
            </a: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41376" y="4255008"/>
            <a:ext cx="11265408"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11. Use capitals and punctuation marks where necessary in the following text</a:t>
            </a:r>
            <a:r>
              <a:rPr lang="en-US" sz="2400" dirty="0" smtClean="0">
                <a:latin typeface="Times New Roman" panose="02020603050405020304" pitchFamily="18" charset="0"/>
                <a:cs typeface="Times New Roman" panose="02020603050405020304" pitchFamily="18" charset="0"/>
              </a:rPr>
              <a:t>.</a:t>
            </a:r>
            <a:r>
              <a:rPr lang="bn-BD" sz="2400" dirty="0" smtClean="0">
                <a:latin typeface="Times New Roman" panose="02020603050405020304" pitchFamily="18" charset="0"/>
              </a:rPr>
              <a:t> 	5</a:t>
            </a:r>
            <a:endParaRPr lang="en-US" sz="2400" dirty="0">
              <a:latin typeface="Times New Roman" panose="02020603050405020304" pitchFamily="18" charset="0"/>
              <a:cs typeface="Times New Roman" panose="02020603050405020304" pitchFamily="18" charset="0"/>
            </a:endParaRPr>
          </a:p>
          <a:p>
            <a:endParaRPr lang="bn-BD"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twenty </a:t>
            </a:r>
            <a:r>
              <a:rPr lang="en-US" sz="2400" dirty="0">
                <a:latin typeface="Times New Roman" panose="02020603050405020304" pitchFamily="18" charset="0"/>
                <a:cs typeface="Times New Roman" panose="02020603050405020304" pitchFamily="18" charset="0"/>
              </a:rPr>
              <a:t>years ago i lived in a village now it has turned into a big one not only that it is going to be a crowded town this way we face changes </a:t>
            </a:r>
            <a:r>
              <a:rPr lang="en-US" sz="2400" dirty="0" err="1">
                <a:latin typeface="Times New Roman" panose="02020603050405020304" pitchFamily="18" charset="0"/>
                <a:cs typeface="Times New Roman" panose="02020603050405020304" pitchFamily="18" charset="0"/>
              </a:rPr>
              <a:t>dont</a:t>
            </a:r>
            <a:r>
              <a:rPr lang="en-US" sz="2400" dirty="0">
                <a:latin typeface="Times New Roman" panose="02020603050405020304" pitchFamily="18" charset="0"/>
                <a:cs typeface="Times New Roman" panose="02020603050405020304" pitchFamily="18" charset="0"/>
              </a:rPr>
              <a:t> we changes should be accepted but that should be positive.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78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04" y="207264"/>
            <a:ext cx="11789664" cy="646176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 name="TextBox 2"/>
          <p:cNvSpPr txBox="1"/>
          <p:nvPr/>
        </p:nvSpPr>
        <p:spPr>
          <a:xfrm>
            <a:off x="2093976" y="645884"/>
            <a:ext cx="9476232" cy="1200329"/>
          </a:xfrm>
          <a:prstGeom prst="rect">
            <a:avLst/>
          </a:prstGeom>
          <a:noFill/>
        </p:spPr>
        <p:txBody>
          <a:bodyPr wrap="square" rtlCol="0">
            <a:spAutoFit/>
          </a:bodyPr>
          <a:lstStyle/>
          <a:p>
            <a:pPr algn="just"/>
            <a:r>
              <a:rPr lang="en-US" sz="2400" u="sng" dirty="0" smtClean="0">
                <a:solidFill>
                  <a:srgbClr val="FF0000"/>
                </a:solidFill>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wenty </a:t>
            </a:r>
            <a:r>
              <a:rPr lang="en-US" sz="2400" dirty="0">
                <a:latin typeface="Times New Roman" panose="02020603050405020304" pitchFamily="18" charset="0"/>
                <a:cs typeface="Times New Roman" panose="02020603050405020304" pitchFamily="18" charset="0"/>
              </a:rPr>
              <a:t>years </a:t>
            </a:r>
            <a:r>
              <a:rPr lang="en-US" sz="2400" dirty="0" smtClean="0">
                <a:latin typeface="Times New Roman" panose="02020603050405020304" pitchFamily="18" charset="0"/>
                <a:cs typeface="Times New Roman" panose="02020603050405020304" pitchFamily="18" charset="0"/>
              </a:rPr>
              <a:t>ago</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u="sng" dirty="0" smtClean="0">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lived </a:t>
            </a:r>
            <a:r>
              <a:rPr lang="en-US" sz="2400" dirty="0">
                <a:latin typeface="Times New Roman" panose="02020603050405020304" pitchFamily="18" charset="0"/>
                <a:cs typeface="Times New Roman" panose="02020603050405020304" pitchFamily="18" charset="0"/>
              </a:rPr>
              <a:t>in a </a:t>
            </a:r>
            <a:r>
              <a:rPr lang="en-US" sz="2400" dirty="0" smtClean="0">
                <a:latin typeface="Times New Roman" panose="02020603050405020304" pitchFamily="18" charset="0"/>
                <a:cs typeface="Times New Roman" panose="02020603050405020304" pitchFamily="18" charset="0"/>
              </a:rPr>
              <a:t>village</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Now,</a:t>
            </a:r>
            <a:r>
              <a:rPr lang="en-US" sz="2400" dirty="0" smtClean="0">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It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has turned into a big </a:t>
            </a:r>
            <a:r>
              <a:rPr lang="en-US" sz="2400" dirty="0" smtClean="0">
                <a:latin typeface="Times New Roman" panose="02020603050405020304" pitchFamily="18" charset="0"/>
                <a:cs typeface="Times New Roman" panose="02020603050405020304" pitchFamily="18" charset="0"/>
              </a:rPr>
              <a:t>one</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ot </a:t>
            </a:r>
            <a:r>
              <a:rPr lang="en-US" sz="2400" dirty="0">
                <a:latin typeface="Times New Roman" panose="02020603050405020304" pitchFamily="18" charset="0"/>
                <a:cs typeface="Times New Roman" panose="02020603050405020304" pitchFamily="18" charset="0"/>
              </a:rPr>
              <a:t>only </a:t>
            </a:r>
            <a:r>
              <a:rPr lang="en-US" sz="2400" dirty="0" smtClean="0">
                <a:latin typeface="Times New Roman" panose="02020603050405020304" pitchFamily="18" charset="0"/>
                <a:cs typeface="Times New Roman" panose="02020603050405020304" pitchFamily="18" charset="0"/>
              </a:rPr>
              <a:t>that</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going to be a crowded </a:t>
            </a:r>
            <a:r>
              <a:rPr lang="en-US" sz="2400" dirty="0" smtClean="0">
                <a:latin typeface="Times New Roman" panose="02020603050405020304" pitchFamily="18" charset="0"/>
                <a:cs typeface="Times New Roman" panose="02020603050405020304" pitchFamily="18" charset="0"/>
              </a:rPr>
              <a:t>town</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way we face </a:t>
            </a:r>
            <a:r>
              <a:rPr lang="en-US" sz="2400" dirty="0" smtClean="0">
                <a:latin typeface="Times New Roman" panose="02020603050405020304" pitchFamily="18" charset="0"/>
                <a:cs typeface="Times New Roman" panose="02020603050405020304" pitchFamily="18" charset="0"/>
              </a:rPr>
              <a:t>changes</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don</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t we</a:t>
            </a:r>
            <a:r>
              <a:rPr lang="en-US" sz="2400" u="sng" dirty="0" smtClean="0">
                <a:solidFill>
                  <a:srgbClr val="FF0000"/>
                </a:solidFill>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hanges </a:t>
            </a:r>
            <a:r>
              <a:rPr lang="en-US" sz="2400" dirty="0">
                <a:latin typeface="Times New Roman" panose="02020603050405020304" pitchFamily="18" charset="0"/>
                <a:cs typeface="Times New Roman" panose="02020603050405020304" pitchFamily="18" charset="0"/>
              </a:rPr>
              <a:t>should be accepted but that should be positive</a:t>
            </a:r>
            <a:r>
              <a:rPr lang="en-US" sz="2400" b="1" u="sng"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p:txBody>
      </p:sp>
      <p:sp>
        <p:nvSpPr>
          <p:cNvPr id="4" name="Right Arrow 3"/>
          <p:cNvSpPr/>
          <p:nvPr/>
        </p:nvSpPr>
        <p:spPr>
          <a:xfrm>
            <a:off x="198120" y="645884"/>
            <a:ext cx="1895856" cy="120032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Answers:</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75488" y="2706624"/>
            <a:ext cx="11094720" cy="2954655"/>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Thanked By-</a:t>
            </a:r>
          </a:p>
          <a:p>
            <a:pPr algn="ctr"/>
            <a:r>
              <a:rPr lang="en-US" sz="2800" dirty="0">
                <a:latin typeface="Times New Roman" panose="02020603050405020304" pitchFamily="18" charset="0"/>
                <a:cs typeface="Times New Roman" panose="02020603050405020304" pitchFamily="18" charset="0"/>
              </a:rPr>
              <a:t>Md. Anisul Haque</a:t>
            </a:r>
          </a:p>
          <a:p>
            <a:pPr algn="ctr"/>
            <a:r>
              <a:rPr lang="en-US" sz="2800" dirty="0">
                <a:latin typeface="Times New Roman" panose="02020603050405020304" pitchFamily="18" charset="0"/>
                <a:cs typeface="Times New Roman" panose="02020603050405020304" pitchFamily="18" charset="0"/>
              </a:rPr>
              <a:t>Assistant teacher (English) at Jafargonj School &amp; College</a:t>
            </a:r>
          </a:p>
          <a:p>
            <a:pPr algn="ctr"/>
            <a:r>
              <a:rPr lang="en-US" sz="2800" dirty="0">
                <a:latin typeface="Times New Roman" panose="02020603050405020304" pitchFamily="18" charset="0"/>
                <a:cs typeface="Times New Roman" panose="02020603050405020304" pitchFamily="18" charset="0"/>
              </a:rPr>
              <a:t>Mahanagar, Rangpur.</a:t>
            </a:r>
          </a:p>
          <a:p>
            <a:pPr algn="ctr"/>
            <a:r>
              <a:rPr lang="en-US" sz="2800" dirty="0">
                <a:latin typeface="Times New Roman" panose="02020603050405020304" pitchFamily="18" charset="0"/>
                <a:cs typeface="Times New Roman" panose="02020603050405020304" pitchFamily="18" charset="0"/>
              </a:rPr>
              <a:t>Mobile: 01719463059</a:t>
            </a:r>
          </a:p>
          <a:p>
            <a:pPr algn="ctr"/>
            <a:r>
              <a:rPr lang="en-US" sz="2800" dirty="0">
                <a:latin typeface="Times New Roman" panose="02020603050405020304" pitchFamily="18" charset="0"/>
                <a:cs typeface="Times New Roman" panose="02020603050405020304" pitchFamily="18" charset="0"/>
              </a:rPr>
              <a:t>E-mail: anis127299@gmail.com</a:t>
            </a:r>
          </a:p>
          <a:p>
            <a:endParaRPr lang="en-US" dirty="0"/>
          </a:p>
        </p:txBody>
      </p:sp>
    </p:spTree>
    <p:extLst>
      <p:ext uri="{BB962C8B-B14F-4D97-AF65-F5344CB8AC3E}">
        <p14:creationId xmlns:p14="http://schemas.microsoft.com/office/powerpoint/2010/main" val="13902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20" y="134112"/>
            <a:ext cx="11582400" cy="16946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u="sng" dirty="0">
                <a:latin typeface="Times New Roman" panose="02020603050405020304" pitchFamily="18" charset="0"/>
                <a:cs typeface="Times New Roman" panose="02020603050405020304" pitchFamily="18" charset="0"/>
              </a:rPr>
              <a:t>Model Question </a:t>
            </a:r>
            <a:r>
              <a:rPr lang="en-US" sz="2800" b="1" u="sng" dirty="0" smtClean="0">
                <a:latin typeface="Times New Roman" panose="02020603050405020304" pitchFamily="18" charset="0"/>
                <a:cs typeface="Times New Roman" panose="02020603050405020304" pitchFamily="18" charset="0"/>
              </a:rPr>
              <a:t>Exam-2020</a:t>
            </a:r>
            <a:endParaRPr lang="en-US" sz="2800"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Part-A: Grammar</a:t>
            </a:r>
            <a:endParaRPr lang="en-US" sz="2800" dirty="0">
              <a:latin typeface="Times New Roman" panose="02020603050405020304" pitchFamily="18" charset="0"/>
              <a:cs typeface="Times New Roman" panose="02020603050405020304" pitchFamily="18" charset="0"/>
            </a:endParaRPr>
          </a:p>
          <a:p>
            <a:pPr algn="just">
              <a:tabLst>
                <a:tab pos="407988" algn="l"/>
              </a:tabLst>
            </a:pPr>
            <a:r>
              <a:rPr lang="en-US" sz="2400"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Fill in the blanks with the words from the box. You may need to change the forms of some of the 	words. You may need to use one word more than once.   0.5×10=10 </a:t>
            </a:r>
            <a:endParaRPr lang="en-US" sz="24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55448302"/>
              </p:ext>
            </p:extLst>
          </p:nvPr>
        </p:nvGraphicFramePr>
        <p:xfrm>
          <a:off x="426722" y="1975104"/>
          <a:ext cx="11582399" cy="792480"/>
        </p:xfrm>
        <a:graphic>
          <a:graphicData uri="http://schemas.openxmlformats.org/drawingml/2006/table">
            <a:tbl>
              <a:tblPr firstRow="1" bandRow="1">
                <a:tableStyleId>{EB344D84-9AFB-497E-A393-DC336BA19D2E}</a:tableStyleId>
              </a:tblPr>
              <a:tblGrid>
                <a:gridCol w="2328670"/>
                <a:gridCol w="2403616"/>
                <a:gridCol w="2283371"/>
                <a:gridCol w="2283371"/>
                <a:gridCol w="2283371"/>
              </a:tblGrid>
              <a:tr h="377952">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         engage</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forbidden</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committed</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of</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solidFill>
                            <a:schemeClr val="tx1">
                              <a:lumMod val="85000"/>
                              <a:lumOff val="15000"/>
                            </a:schemeClr>
                          </a:solidFill>
                          <a:latin typeface="Times New Roman" panose="02020603050405020304" pitchFamily="18" charset="0"/>
                          <a:cs typeface="Times New Roman" panose="02020603050405020304" pitchFamily="18" charset="0"/>
                        </a:rPr>
                        <a:t>impediment</a:t>
                      </a:r>
                      <a:endParaRPr lang="en-US" sz="20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tc>
              </a:tr>
              <a:tr h="377952">
                <a:tc>
                  <a:txBody>
                    <a:bodyPr/>
                    <a:lstStyle/>
                    <a:p>
                      <a:pPr algn="ctr"/>
                      <a:r>
                        <a:rPr lang="en-US" sz="2000" dirty="0" smtClean="0">
                          <a:latin typeface="Times New Roman" panose="02020603050405020304" pitchFamily="18" charset="0"/>
                          <a:cs typeface="Times New Roman" panose="02020603050405020304" pitchFamily="18" charset="0"/>
                        </a:rPr>
                        <a:t>by</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to</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the</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for</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additional</a:t>
                      </a:r>
                      <a:endParaRPr lang="en-US" sz="2000" dirty="0">
                        <a:latin typeface="Times New Roman" panose="02020603050405020304" pitchFamily="18" charset="0"/>
                        <a:cs typeface="Times New Roman" panose="02020603050405020304" pitchFamily="18" charset="0"/>
                      </a:endParaRPr>
                    </a:p>
                  </a:txBody>
                  <a:tcPr/>
                </a:tc>
              </a:tr>
            </a:tbl>
          </a:graphicData>
        </a:graphic>
      </p:graphicFrame>
      <p:sp>
        <p:nvSpPr>
          <p:cNvPr id="7" name="Rectangle 6"/>
          <p:cNvSpPr/>
          <p:nvPr/>
        </p:nvSpPr>
        <p:spPr>
          <a:xfrm>
            <a:off x="426720" y="2999232"/>
            <a:ext cx="11606784" cy="36819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400" dirty="0" smtClean="0">
                <a:latin typeface="Times New Roman" panose="02020603050405020304" pitchFamily="18" charset="0"/>
                <a:cs typeface="Times New Roman" panose="02020603050405020304" pitchFamily="18" charset="0"/>
              </a:rPr>
              <a:t>Child labour has been (</a:t>
            </a:r>
            <a:r>
              <a:rPr lang="en-US" sz="2400" dirty="0">
                <a:latin typeface="Times New Roman" panose="02020603050405020304" pitchFamily="18" charset="0"/>
                <a:cs typeface="Times New Roman" panose="02020603050405020304" pitchFamily="18" charset="0"/>
              </a:rPr>
              <a:t>a) _________ </a:t>
            </a:r>
            <a:r>
              <a:rPr lang="en-US" sz="2400" dirty="0" smtClean="0">
                <a:latin typeface="Times New Roman" panose="02020603050405020304" pitchFamily="18" charset="0"/>
                <a:cs typeface="Times New Roman" panose="02020603050405020304" pitchFamily="18" charset="0"/>
              </a:rPr>
              <a:t>internationally (b</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_________the UN. (c</a:t>
            </a:r>
            <a:r>
              <a:rPr lang="en-US" sz="2400" dirty="0">
                <a:latin typeface="Times New Roman" panose="02020603050405020304" pitchFamily="18" charset="0"/>
                <a:cs typeface="Times New Roman" panose="02020603050405020304" pitchFamily="18" charset="0"/>
              </a:rPr>
              <a:t>) _________ make a child do the work which is suitable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 </a:t>
            </a:r>
            <a:r>
              <a:rPr lang="en-US" sz="2400" dirty="0" smtClean="0">
                <a:latin typeface="Times New Roman" panose="02020603050405020304" pitchFamily="18" charset="0"/>
                <a:cs typeface="Times New Roman" panose="02020603050405020304" pitchFamily="18" charset="0"/>
              </a:rPr>
              <a:t>_________ a man is punishable. Yet the third world countries </a:t>
            </a:r>
            <a:r>
              <a:rPr lang="en-US" sz="2400" dirty="0">
                <a:latin typeface="Times New Roman" panose="02020603050405020304" pitchFamily="18" charset="0"/>
                <a:cs typeface="Times New Roman" panose="02020603050405020304" pitchFamily="18" charset="0"/>
              </a:rPr>
              <a:t>(e) _________  </a:t>
            </a:r>
            <a:r>
              <a:rPr lang="en-US" sz="2400" dirty="0" smtClean="0">
                <a:latin typeface="Times New Roman" panose="02020603050405020304" pitchFamily="18" charset="0"/>
                <a:cs typeface="Times New Roman" panose="02020603050405020304" pitchFamily="18" charset="0"/>
              </a:rPr>
              <a:t>number of child labour is going up day by day. Bangladesh is one of (f</a:t>
            </a:r>
            <a:r>
              <a:rPr lang="en-US" sz="2400" dirty="0">
                <a:latin typeface="Times New Roman" panose="02020603050405020304" pitchFamily="18" charset="0"/>
                <a:cs typeface="Times New Roman" panose="02020603050405020304" pitchFamily="18" charset="0"/>
              </a:rPr>
              <a:t>) _________ </a:t>
            </a:r>
            <a:r>
              <a:rPr lang="en-US" sz="2400" dirty="0" smtClean="0">
                <a:latin typeface="Times New Roman" panose="02020603050405020304" pitchFamily="18" charset="0"/>
                <a:cs typeface="Times New Roman" panose="02020603050405020304" pitchFamily="18" charset="0"/>
              </a:rPr>
              <a:t>countries. Though the government is (g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_________to dissuade rich people to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________ children in laborious works, things are not so easy. Poverty is the first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________ in this field. The poor parents want to get (j) _______ earning by employing their children engage in works.  </a:t>
            </a:r>
          </a:p>
          <a:p>
            <a:pPr algn="just"/>
            <a:r>
              <a:rPr lang="en-US" sz="2400" dirty="0" err="1" smtClean="0">
                <a:latin typeface="Times New Roman" panose="02020603050405020304" pitchFamily="18" charset="0"/>
                <a:cs typeface="Times New Roman" panose="02020603050405020304" pitchFamily="18" charset="0"/>
              </a:rPr>
              <a:t>Ans</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forbidden (b) by (c) to (d) for (e) the (f) of (g) committed (h) engage (</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 impediment (j) additional</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47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plus(in)">
                                      <p:cBhvr>
                                        <p:cTn id="7"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04800" y="195072"/>
                <a:ext cx="11704320" cy="65836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r>
                  <a:rPr lang="en-US" sz="2400" dirty="0" smtClean="0">
                    <a:solidFill>
                      <a:schemeClr val="tx1">
                        <a:lumMod val="85000"/>
                        <a:lumOff val="15000"/>
                      </a:schemeClr>
                    </a:solidFill>
                  </a:rPr>
                  <a:t>2. Fill in the blanks with suitable words.                                  0.5</a:t>
                </a:r>
                <a14:m>
                  <m:oMath xmlns:m="http://schemas.openxmlformats.org/officeDocument/2006/math">
                    <m:r>
                      <a:rPr lang="en-US" sz="2400" i="1">
                        <a:solidFill>
                          <a:schemeClr val="tx1">
                            <a:lumMod val="85000"/>
                            <a:lumOff val="15000"/>
                          </a:schemeClr>
                        </a:solidFill>
                        <a:latin typeface="Cambria Math" panose="02040503050406030204" pitchFamily="18" charset="0"/>
                      </a:rPr>
                      <m:t>×</m:t>
                    </m:r>
                  </m:oMath>
                </a14:m>
                <a:r>
                  <a:rPr lang="en-US" sz="2400" dirty="0">
                    <a:solidFill>
                      <a:schemeClr val="tx1">
                        <a:lumMod val="85000"/>
                        <a:lumOff val="15000"/>
                      </a:schemeClr>
                    </a:solidFill>
                  </a:rPr>
                  <a:t>10=5</a:t>
                </a:r>
              </a:p>
            </p:txBody>
          </p:sp>
        </mc:Choice>
        <mc:Fallback xmlns="">
          <p:sp>
            <p:nvSpPr>
              <p:cNvPr id="2" name="Rectangle 1"/>
              <p:cNvSpPr>
                <a:spLocks noRot="1" noChangeAspect="1" noMove="1" noResize="1" noEditPoints="1" noAdjustHandles="1" noChangeArrowheads="1" noChangeShapeType="1" noTextEdit="1"/>
              </p:cNvSpPr>
              <p:nvPr/>
            </p:nvSpPr>
            <p:spPr>
              <a:xfrm>
                <a:off x="304800" y="195072"/>
                <a:ext cx="11704320" cy="658368"/>
              </a:xfrm>
              <a:prstGeom prst="rect">
                <a:avLst/>
              </a:prstGeom>
              <a:blipFill rotWithShape="0">
                <a:blip r:embed="rId2"/>
                <a:stretch>
                  <a:fillRect l="-728" b="-3604"/>
                </a:stretch>
              </a:blipFill>
            </p:spPr>
            <p:txBody>
              <a:bodyPr/>
              <a:lstStyle/>
              <a:p>
                <a:r>
                  <a:rPr lang="en-US">
                    <a:noFill/>
                  </a:rPr>
                  <a:t> </a:t>
                </a:r>
              </a:p>
            </p:txBody>
          </p:sp>
        </mc:Fallback>
      </mc:AlternateContent>
      <p:sp>
        <p:nvSpPr>
          <p:cNvPr id="3" name="Rectangle 2"/>
          <p:cNvSpPr/>
          <p:nvPr/>
        </p:nvSpPr>
        <p:spPr>
          <a:xfrm>
            <a:off x="304800" y="1170432"/>
            <a:ext cx="11704320" cy="296265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en-US" sz="2800" dirty="0">
                <a:solidFill>
                  <a:schemeClr val="tx1">
                    <a:lumMod val="95000"/>
                    <a:lumOff val="5000"/>
                  </a:schemeClr>
                </a:solidFill>
              </a:rPr>
              <a:t>E-commerce has become a (a) _____ word at present. It may be (b) ____a business (c) ____ electronic transactions. Buyers and sellers are not (d) ____ to talk face to face but they can buy or sell at (e) ____ people from home and (f) ____ can run their trade and (g) ____ using the system. It provides us (h) ____ global information, resources and service within a (</a:t>
            </a:r>
            <a:r>
              <a:rPr lang="en-US" sz="2800" dirty="0" err="1">
                <a:solidFill>
                  <a:schemeClr val="tx1">
                    <a:lumMod val="95000"/>
                    <a:lumOff val="5000"/>
                  </a:schemeClr>
                </a:solidFill>
              </a:rPr>
              <a:t>i</a:t>
            </a:r>
            <a:r>
              <a:rPr lang="en-US" sz="2800" dirty="0">
                <a:solidFill>
                  <a:schemeClr val="tx1">
                    <a:lumMod val="95000"/>
                    <a:lumOff val="5000"/>
                  </a:schemeClr>
                </a:solidFill>
              </a:rPr>
              <a:t>) ____ of an eye. So, it becomes (j) ____ to all rapidly</a:t>
            </a:r>
          </a:p>
        </p:txBody>
      </p:sp>
      <p:sp>
        <p:nvSpPr>
          <p:cNvPr id="5" name="Rectangle 4"/>
          <p:cNvSpPr/>
          <p:nvPr/>
        </p:nvSpPr>
        <p:spPr>
          <a:xfrm>
            <a:off x="1914144" y="4450080"/>
            <a:ext cx="10094976" cy="87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400" dirty="0" smtClean="0">
                <a:latin typeface="Times New Roman" panose="02020603050405020304" pitchFamily="18" charset="0"/>
                <a:cs typeface="Times New Roman" panose="02020603050405020304" pitchFamily="18" charset="0"/>
              </a:rPr>
              <a:t>    (a)buzz </a:t>
            </a:r>
            <a:r>
              <a:rPr lang="en-US" sz="2400" dirty="0">
                <a:latin typeface="Times New Roman" panose="02020603050405020304" pitchFamily="18" charset="0"/>
                <a:cs typeface="Times New Roman" panose="02020603050405020304" pitchFamily="18" charset="0"/>
              </a:rPr>
              <a:t>(b) </a:t>
            </a:r>
            <a:r>
              <a:rPr lang="en-US" sz="2400" dirty="0" smtClean="0">
                <a:latin typeface="Times New Roman" panose="02020603050405020304" pitchFamily="18" charset="0"/>
                <a:cs typeface="Times New Roman" panose="02020603050405020304" pitchFamily="18" charset="0"/>
              </a:rPr>
              <a:t>continued </a:t>
            </a:r>
            <a:r>
              <a:rPr lang="en-US" sz="2400" dirty="0">
                <a:latin typeface="Times New Roman" panose="02020603050405020304" pitchFamily="18" charset="0"/>
                <a:cs typeface="Times New Roman" panose="02020603050405020304" pitchFamily="18" charset="0"/>
              </a:rPr>
              <a:t>(c) </a:t>
            </a:r>
            <a:r>
              <a:rPr lang="en-US" sz="2400" dirty="0" smtClean="0">
                <a:latin typeface="Times New Roman" panose="02020603050405020304" pitchFamily="18" charset="0"/>
                <a:cs typeface="Times New Roman" panose="02020603050405020304" pitchFamily="18" charset="0"/>
              </a:rPr>
              <a:t>or </a:t>
            </a:r>
            <a:r>
              <a:rPr lang="en-US" sz="2400" dirty="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 needed  </a:t>
            </a:r>
            <a:r>
              <a:rPr lang="en-US" sz="2400" dirty="0">
                <a:latin typeface="Times New Roman" panose="02020603050405020304" pitchFamily="18" charset="0"/>
                <a:cs typeface="Times New Roman" panose="02020603050405020304" pitchFamily="18" charset="0"/>
              </a:rPr>
              <a:t>(e) </a:t>
            </a:r>
            <a:r>
              <a:rPr lang="en-US" sz="2400" dirty="0" smtClean="0">
                <a:latin typeface="Times New Roman" panose="02020603050405020304" pitchFamily="18" charset="0"/>
                <a:cs typeface="Times New Roman" panose="02020603050405020304" pitchFamily="18" charset="0"/>
              </a:rPr>
              <a:t>case</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 </a:t>
            </a:r>
            <a:r>
              <a:rPr lang="en-US" sz="2400" dirty="0" smtClean="0">
                <a:latin typeface="Times New Roman" panose="02020603050405020304" pitchFamily="18" charset="0"/>
                <a:cs typeface="Times New Roman" panose="02020603050405020304" pitchFamily="18" charset="0"/>
              </a:rPr>
              <a:t>abroad </a:t>
            </a:r>
            <a:r>
              <a:rPr lang="en-US" sz="2400" dirty="0">
                <a:latin typeface="Times New Roman" panose="02020603050405020304" pitchFamily="18" charset="0"/>
                <a:cs typeface="Times New Roman" panose="02020603050405020304" pitchFamily="18" charset="0"/>
              </a:rPr>
              <a:t>(g) </a:t>
            </a:r>
            <a:r>
              <a:rPr lang="en-US" sz="2400" dirty="0" smtClean="0">
                <a:latin typeface="Times New Roman" panose="02020603050405020304" pitchFamily="18" charset="0"/>
                <a:cs typeface="Times New Roman" panose="02020603050405020304" pitchFamily="18" charset="0"/>
              </a:rPr>
              <a:t>commerce </a:t>
            </a:r>
            <a:r>
              <a:rPr lang="en-US" sz="2400" dirty="0">
                <a:latin typeface="Times New Roman" panose="02020603050405020304" pitchFamily="18" charset="0"/>
                <a:cs typeface="Times New Roman" panose="02020603050405020304" pitchFamily="18" charset="0"/>
              </a:rPr>
              <a:t>(h) </a:t>
            </a:r>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(i) </a:t>
            </a:r>
            <a:r>
              <a:rPr lang="en-US" sz="2400" dirty="0" smtClean="0">
                <a:latin typeface="Times New Roman" panose="02020603050405020304" pitchFamily="18" charset="0"/>
                <a:cs typeface="Times New Roman" panose="02020603050405020304" pitchFamily="18" charset="0"/>
              </a:rPr>
              <a:t>twinkle </a:t>
            </a:r>
            <a:r>
              <a:rPr lang="en-US" sz="2400" dirty="0">
                <a:latin typeface="Times New Roman" panose="02020603050405020304" pitchFamily="18" charset="0"/>
                <a:cs typeface="Times New Roman" panose="02020603050405020304" pitchFamily="18" charset="0"/>
              </a:rPr>
              <a:t>(j) </a:t>
            </a:r>
            <a:r>
              <a:rPr lang="en-US" sz="2400" dirty="0" smtClean="0">
                <a:latin typeface="Times New Roman" panose="02020603050405020304" pitchFamily="18" charset="0"/>
                <a:cs typeface="Times New Roman" panose="02020603050405020304" pitchFamily="18" charset="0"/>
              </a:rPr>
              <a:t>acceptable</a:t>
            </a:r>
            <a:endParaRPr lang="en-US" sz="2400" dirty="0"/>
          </a:p>
        </p:txBody>
      </p:sp>
      <p:sp>
        <p:nvSpPr>
          <p:cNvPr id="6" name="Right Arrow 5"/>
          <p:cNvSpPr/>
          <p:nvPr/>
        </p:nvSpPr>
        <p:spPr>
          <a:xfrm>
            <a:off x="320040" y="4450080"/>
            <a:ext cx="1594104" cy="8778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Answers: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38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plus(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02336" y="207264"/>
                <a:ext cx="11314176" cy="6827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t>3. Make five sentences using parts of sentences from each column of the table below. 									</a:t>
                </a:r>
                <a:r>
                  <a:rPr lang="en-US" sz="2400" dirty="0" smtClean="0"/>
                  <a:t>                                     </a:t>
                </a:r>
                <a:r>
                  <a:rPr lang="en-US" sz="2400" dirty="0"/>
                  <a:t>1</a:t>
                </a:r>
                <a14:m>
                  <m:oMath xmlns:m="http://schemas.openxmlformats.org/officeDocument/2006/math">
                    <m:r>
                      <a:rPr lang="en-US" sz="2400" i="1">
                        <a:latin typeface="Cambria Math" panose="02040503050406030204" pitchFamily="18" charset="0"/>
                      </a:rPr>
                      <m:t>×</m:t>
                    </m:r>
                  </m:oMath>
                </a14:m>
                <a:r>
                  <a:rPr lang="en-US" sz="2400" dirty="0"/>
                  <a:t>5=5</a:t>
                </a:r>
              </a:p>
            </p:txBody>
          </p:sp>
        </mc:Choice>
        <mc:Fallback xmlns="">
          <p:sp>
            <p:nvSpPr>
              <p:cNvPr id="2" name="Rectangle 1"/>
              <p:cNvSpPr>
                <a:spLocks noRot="1" noChangeAspect="1" noMove="1" noResize="1" noEditPoints="1" noAdjustHandles="1" noChangeArrowheads="1" noChangeShapeType="1" noTextEdit="1"/>
              </p:cNvSpPr>
              <p:nvPr/>
            </p:nvSpPr>
            <p:spPr>
              <a:xfrm>
                <a:off x="402336" y="207264"/>
                <a:ext cx="11314176" cy="682752"/>
              </a:xfrm>
              <a:prstGeom prst="rect">
                <a:avLst/>
              </a:prstGeom>
              <a:blipFill rotWithShape="0">
                <a:blip r:embed="rId2"/>
                <a:stretch>
                  <a:fillRect l="-808" t="-16814" b="-29204"/>
                </a:stretch>
              </a:blipFill>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1893960864"/>
              </p:ext>
            </p:extLst>
          </p:nvPr>
        </p:nvGraphicFramePr>
        <p:xfrm>
          <a:off x="402335" y="1146048"/>
          <a:ext cx="11314176" cy="2353056"/>
        </p:xfrm>
        <a:graphic>
          <a:graphicData uri="http://schemas.openxmlformats.org/drawingml/2006/table">
            <a:tbl>
              <a:tblPr firstRow="1" bandRow="1">
                <a:tableStyleId>{F5AB1C69-6EDB-4FF4-983F-18BD219EF322}</a:tableStyleId>
              </a:tblPr>
              <a:tblGrid>
                <a:gridCol w="2645665"/>
                <a:gridCol w="1840992"/>
                <a:gridCol w="6827519"/>
              </a:tblGrid>
              <a:tr h="2353056">
                <a:tc>
                  <a:txBody>
                    <a:bodyPr/>
                    <a:lstStyle/>
                    <a:p>
                      <a:r>
                        <a:rPr lang="en-US" sz="2400" b="1" kern="1200" dirty="0" smtClean="0">
                          <a:solidFill>
                            <a:schemeClr val="tx1">
                              <a:lumMod val="95000"/>
                              <a:lumOff val="5000"/>
                            </a:schemeClr>
                          </a:solidFill>
                          <a:effectLst/>
                          <a:latin typeface="+mn-lt"/>
                          <a:ea typeface="+mn-ea"/>
                          <a:cs typeface="+mn-cs"/>
                        </a:rPr>
                        <a:t>Marco Polo</a:t>
                      </a:r>
                    </a:p>
                    <a:p>
                      <a:r>
                        <a:rPr lang="en-US" sz="2400" b="1" kern="1200" dirty="0" smtClean="0">
                          <a:solidFill>
                            <a:schemeClr val="tx1">
                              <a:lumMod val="95000"/>
                              <a:lumOff val="5000"/>
                            </a:schemeClr>
                          </a:solidFill>
                          <a:effectLst/>
                          <a:latin typeface="+mn-lt"/>
                          <a:ea typeface="+mn-ea"/>
                          <a:cs typeface="+mn-cs"/>
                        </a:rPr>
                        <a:t>He</a:t>
                      </a:r>
                    </a:p>
                    <a:p>
                      <a:r>
                        <a:rPr lang="en-US" sz="2400" b="1" kern="1200" dirty="0" smtClean="0">
                          <a:solidFill>
                            <a:schemeClr val="tx1">
                              <a:lumMod val="95000"/>
                              <a:lumOff val="5000"/>
                            </a:schemeClr>
                          </a:solidFill>
                          <a:effectLst/>
                          <a:latin typeface="+mn-lt"/>
                          <a:ea typeface="+mn-ea"/>
                          <a:cs typeface="+mn-cs"/>
                        </a:rPr>
                        <a:t>It</a:t>
                      </a:r>
                      <a:endParaRPr lang="en-US" sz="2400" dirty="0">
                        <a:solidFill>
                          <a:schemeClr val="tx1">
                            <a:lumMod val="95000"/>
                            <a:lumOff val="5000"/>
                          </a:schemeClr>
                        </a:solidFill>
                      </a:endParaRPr>
                    </a:p>
                  </a:txBody>
                  <a:tcPr/>
                </a:tc>
                <a:tc>
                  <a:txBody>
                    <a:bodyPr/>
                    <a:lstStyle/>
                    <a:p>
                      <a:r>
                        <a:rPr lang="en-US" sz="2400" b="1" kern="1200" dirty="0" smtClean="0">
                          <a:solidFill>
                            <a:schemeClr val="tx1">
                              <a:lumMod val="95000"/>
                              <a:lumOff val="5000"/>
                            </a:schemeClr>
                          </a:solidFill>
                          <a:effectLst/>
                          <a:latin typeface="+mn-lt"/>
                          <a:ea typeface="+mn-ea"/>
                          <a:cs typeface="+mn-cs"/>
                        </a:rPr>
                        <a:t>was</a:t>
                      </a:r>
                    </a:p>
                    <a:p>
                      <a:r>
                        <a:rPr lang="en-US" sz="2400" b="1" kern="1200" dirty="0" smtClean="0">
                          <a:solidFill>
                            <a:schemeClr val="tx1">
                              <a:lumMod val="95000"/>
                              <a:lumOff val="5000"/>
                            </a:schemeClr>
                          </a:solidFill>
                          <a:effectLst/>
                          <a:latin typeface="+mn-lt"/>
                          <a:ea typeface="+mn-ea"/>
                          <a:cs typeface="+mn-cs"/>
                        </a:rPr>
                        <a:t>travelled</a:t>
                      </a:r>
                    </a:p>
                    <a:p>
                      <a:r>
                        <a:rPr lang="en-US" sz="2400" b="1" kern="1200" dirty="0" smtClean="0">
                          <a:solidFill>
                            <a:schemeClr val="tx1">
                              <a:lumMod val="95000"/>
                              <a:lumOff val="5000"/>
                            </a:schemeClr>
                          </a:solidFill>
                          <a:effectLst/>
                          <a:latin typeface="+mn-lt"/>
                          <a:ea typeface="+mn-ea"/>
                          <a:cs typeface="+mn-cs"/>
                        </a:rPr>
                        <a:t>used</a:t>
                      </a:r>
                    </a:p>
                    <a:p>
                      <a:r>
                        <a:rPr lang="en-US" sz="2400" b="1" kern="1200" dirty="0" smtClean="0">
                          <a:solidFill>
                            <a:schemeClr val="tx1">
                              <a:lumMod val="95000"/>
                              <a:lumOff val="5000"/>
                            </a:schemeClr>
                          </a:solidFill>
                          <a:effectLst/>
                          <a:latin typeface="+mn-lt"/>
                          <a:ea typeface="+mn-ea"/>
                          <a:cs typeface="+mn-cs"/>
                        </a:rPr>
                        <a:t>took</a:t>
                      </a:r>
                    </a:p>
                    <a:p>
                      <a:r>
                        <a:rPr lang="en-US" sz="2400" b="1" kern="1200" dirty="0" smtClean="0">
                          <a:solidFill>
                            <a:schemeClr val="tx1">
                              <a:lumMod val="95000"/>
                              <a:lumOff val="5000"/>
                            </a:schemeClr>
                          </a:solidFill>
                          <a:effectLst/>
                          <a:latin typeface="+mn-lt"/>
                          <a:ea typeface="+mn-ea"/>
                          <a:cs typeface="+mn-cs"/>
                        </a:rPr>
                        <a:t>made</a:t>
                      </a:r>
                      <a:endParaRPr lang="en-US" sz="2400" dirty="0">
                        <a:solidFill>
                          <a:schemeClr val="tx1">
                            <a:lumMod val="95000"/>
                            <a:lumOff val="5000"/>
                          </a:schemeClr>
                        </a:solidFill>
                      </a:endParaRPr>
                    </a:p>
                  </a:txBody>
                  <a:tcPr/>
                </a:tc>
                <a:tc>
                  <a:txBody>
                    <a:bodyPr/>
                    <a:lstStyle/>
                    <a:p>
                      <a:r>
                        <a:rPr lang="en-US" sz="2400" b="1" kern="1200" dirty="0" smtClean="0">
                          <a:solidFill>
                            <a:schemeClr val="tx1">
                              <a:lumMod val="95000"/>
                              <a:lumOff val="5000"/>
                            </a:schemeClr>
                          </a:solidFill>
                          <a:effectLst/>
                          <a:latin typeface="+mn-lt"/>
                          <a:ea typeface="+mn-ea"/>
                          <a:cs typeface="+mn-cs"/>
                        </a:rPr>
                        <a:t>Polo over three years to reach China.</a:t>
                      </a:r>
                    </a:p>
                    <a:p>
                      <a:r>
                        <a:rPr lang="en-US" sz="2400" b="1" kern="1200" dirty="0" smtClean="0">
                          <a:solidFill>
                            <a:schemeClr val="tx1">
                              <a:lumMod val="95000"/>
                              <a:lumOff val="5000"/>
                            </a:schemeClr>
                          </a:solidFill>
                          <a:effectLst/>
                          <a:latin typeface="+mn-lt"/>
                          <a:ea typeface="+mn-ea"/>
                          <a:cs typeface="+mn-cs"/>
                        </a:rPr>
                        <a:t>a journey from Venice to China.</a:t>
                      </a:r>
                    </a:p>
                    <a:p>
                      <a:r>
                        <a:rPr lang="en-US" sz="2400" b="1" kern="1200" dirty="0" smtClean="0">
                          <a:solidFill>
                            <a:schemeClr val="tx1">
                              <a:lumMod val="95000"/>
                              <a:lumOff val="5000"/>
                            </a:schemeClr>
                          </a:solidFill>
                          <a:effectLst/>
                          <a:latin typeface="+mn-lt"/>
                          <a:ea typeface="+mn-ea"/>
                          <a:cs typeface="+mn-cs"/>
                        </a:rPr>
                        <a:t>ships, camels and horses as means of transports.</a:t>
                      </a:r>
                    </a:p>
                    <a:p>
                      <a:r>
                        <a:rPr lang="en-US" sz="2400" b="1" kern="1200" dirty="0" smtClean="0">
                          <a:solidFill>
                            <a:schemeClr val="tx1">
                              <a:lumMod val="95000"/>
                              <a:lumOff val="5000"/>
                            </a:schemeClr>
                          </a:solidFill>
                          <a:effectLst/>
                          <a:latin typeface="+mn-lt"/>
                          <a:ea typeface="+mn-ea"/>
                          <a:cs typeface="+mn-cs"/>
                        </a:rPr>
                        <a:t>by land and sea, over mountains and across deserts.</a:t>
                      </a:r>
                    </a:p>
                    <a:p>
                      <a:r>
                        <a:rPr lang="en-US" sz="2400" b="1" kern="1200" dirty="0" smtClean="0">
                          <a:solidFill>
                            <a:schemeClr val="tx1">
                              <a:lumMod val="95000"/>
                              <a:lumOff val="5000"/>
                            </a:schemeClr>
                          </a:solidFill>
                          <a:effectLst/>
                          <a:latin typeface="+mn-lt"/>
                          <a:ea typeface="+mn-ea"/>
                          <a:cs typeface="+mn-cs"/>
                        </a:rPr>
                        <a:t>an adventurous man.</a:t>
                      </a:r>
                      <a:endParaRPr lang="en-US" sz="2400" dirty="0">
                        <a:solidFill>
                          <a:schemeClr val="tx1">
                            <a:lumMod val="95000"/>
                            <a:lumOff val="5000"/>
                          </a:schemeClr>
                        </a:solidFill>
                      </a:endParaRPr>
                    </a:p>
                  </a:txBody>
                  <a:tcPr/>
                </a:tc>
              </a:tr>
            </a:tbl>
          </a:graphicData>
        </a:graphic>
      </p:graphicFrame>
      <p:sp>
        <p:nvSpPr>
          <p:cNvPr id="8" name="Right Arrow 7"/>
          <p:cNvSpPr/>
          <p:nvPr/>
        </p:nvSpPr>
        <p:spPr>
          <a:xfrm>
            <a:off x="402336" y="4398264"/>
            <a:ext cx="1633728" cy="124968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Answer:</a:t>
            </a:r>
            <a:endParaRPr lang="en-US" sz="2400" dirty="0"/>
          </a:p>
        </p:txBody>
      </p:sp>
      <p:sp>
        <p:nvSpPr>
          <p:cNvPr id="9" name="Rounded Rectangle 8"/>
          <p:cNvSpPr/>
          <p:nvPr/>
        </p:nvSpPr>
        <p:spPr>
          <a:xfrm>
            <a:off x="2145792" y="3669792"/>
            <a:ext cx="9570720" cy="2706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t>a</a:t>
            </a:r>
            <a:r>
              <a:rPr lang="en-US" sz="2400" dirty="0" smtClean="0"/>
              <a:t>. </a:t>
            </a:r>
            <a:r>
              <a:rPr lang="en-US" sz="2400" b="1" dirty="0">
                <a:solidFill>
                  <a:schemeClr val="tx1">
                    <a:lumMod val="95000"/>
                    <a:lumOff val="5000"/>
                  </a:schemeClr>
                </a:solidFill>
              </a:rPr>
              <a:t>Marco </a:t>
            </a:r>
            <a:r>
              <a:rPr lang="en-US" sz="2400" b="1" dirty="0" smtClean="0">
                <a:solidFill>
                  <a:schemeClr val="tx1">
                    <a:lumMod val="95000"/>
                    <a:lumOff val="5000"/>
                  </a:schemeClr>
                </a:solidFill>
              </a:rPr>
              <a:t>Polo was </a:t>
            </a:r>
            <a:r>
              <a:rPr lang="en-US" sz="2400" b="1" dirty="0">
                <a:solidFill>
                  <a:schemeClr val="tx1">
                    <a:lumMod val="95000"/>
                    <a:lumOff val="5000"/>
                  </a:schemeClr>
                </a:solidFill>
              </a:rPr>
              <a:t>an adventurous man.</a:t>
            </a:r>
            <a:endParaRPr lang="en-US" sz="2400" dirty="0">
              <a:solidFill>
                <a:schemeClr val="tx1">
                  <a:lumMod val="95000"/>
                  <a:lumOff val="5000"/>
                </a:schemeClr>
              </a:solidFill>
            </a:endParaRPr>
          </a:p>
          <a:p>
            <a:r>
              <a:rPr lang="en-US" sz="2400" b="1" dirty="0">
                <a:solidFill>
                  <a:schemeClr val="tx1">
                    <a:lumMod val="95000"/>
                    <a:lumOff val="5000"/>
                  </a:schemeClr>
                </a:solidFill>
              </a:rPr>
              <a:t>b</a:t>
            </a:r>
            <a:r>
              <a:rPr lang="en-US" sz="2400" b="1" dirty="0" smtClean="0">
                <a:solidFill>
                  <a:schemeClr val="tx1">
                    <a:lumMod val="95000"/>
                    <a:lumOff val="5000"/>
                  </a:schemeClr>
                </a:solidFill>
              </a:rPr>
              <a:t>. He travelled </a:t>
            </a:r>
            <a:r>
              <a:rPr lang="en-US" sz="2400" b="1" dirty="0">
                <a:solidFill>
                  <a:schemeClr val="tx1">
                    <a:lumMod val="95000"/>
                    <a:lumOff val="5000"/>
                  </a:schemeClr>
                </a:solidFill>
              </a:rPr>
              <a:t>by land and sea, over mountains and across deserts.</a:t>
            </a:r>
          </a:p>
          <a:p>
            <a:r>
              <a:rPr lang="en-US" sz="2400" b="1" dirty="0">
                <a:solidFill>
                  <a:schemeClr val="tx1">
                    <a:lumMod val="95000"/>
                    <a:lumOff val="5000"/>
                  </a:schemeClr>
                </a:solidFill>
              </a:rPr>
              <a:t>c</a:t>
            </a:r>
            <a:r>
              <a:rPr lang="en-US" sz="2400" b="1" dirty="0" smtClean="0">
                <a:solidFill>
                  <a:schemeClr val="tx1">
                    <a:lumMod val="95000"/>
                    <a:lumOff val="5000"/>
                  </a:schemeClr>
                </a:solidFill>
              </a:rPr>
              <a:t>. He used </a:t>
            </a:r>
            <a:r>
              <a:rPr lang="en-US" sz="2400" b="1" dirty="0">
                <a:solidFill>
                  <a:schemeClr val="tx1">
                    <a:lumMod val="95000"/>
                    <a:lumOff val="5000"/>
                  </a:schemeClr>
                </a:solidFill>
              </a:rPr>
              <a:t>ships, camels and horses as means of transports.</a:t>
            </a:r>
          </a:p>
          <a:p>
            <a:r>
              <a:rPr lang="en-US" sz="2400" b="1" dirty="0">
                <a:solidFill>
                  <a:schemeClr val="tx1">
                    <a:lumMod val="95000"/>
                    <a:lumOff val="5000"/>
                  </a:schemeClr>
                </a:solidFill>
              </a:rPr>
              <a:t>d</a:t>
            </a:r>
            <a:r>
              <a:rPr lang="en-US" sz="2400" b="1" dirty="0" smtClean="0">
                <a:solidFill>
                  <a:schemeClr val="tx1">
                    <a:lumMod val="95000"/>
                    <a:lumOff val="5000"/>
                  </a:schemeClr>
                </a:solidFill>
              </a:rPr>
              <a:t>. He made </a:t>
            </a:r>
            <a:r>
              <a:rPr lang="en-US" sz="2400" b="1" dirty="0">
                <a:solidFill>
                  <a:schemeClr val="tx1">
                    <a:lumMod val="95000"/>
                    <a:lumOff val="5000"/>
                  </a:schemeClr>
                </a:solidFill>
              </a:rPr>
              <a:t>a journey from Venice to China.</a:t>
            </a:r>
          </a:p>
          <a:p>
            <a:r>
              <a:rPr lang="en-US" sz="2400" b="1" dirty="0" smtClean="0">
                <a:solidFill>
                  <a:schemeClr val="tx1">
                    <a:lumMod val="95000"/>
                    <a:lumOff val="5000"/>
                  </a:schemeClr>
                </a:solidFill>
              </a:rPr>
              <a:t>e. It took Polo over three years to reach China.</a:t>
            </a:r>
          </a:p>
          <a:p>
            <a:endParaRPr lang="en-US" sz="2400" dirty="0"/>
          </a:p>
        </p:txBody>
      </p:sp>
    </p:spTree>
    <p:extLst>
      <p:ext uri="{BB962C8B-B14F-4D97-AF65-F5344CB8AC3E}">
        <p14:creationId xmlns:p14="http://schemas.microsoft.com/office/powerpoint/2010/main" val="126066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1024128"/>
            <a:ext cx="11545824" cy="36576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endParaRPr lang="en-US" sz="2400" dirty="0" smtClean="0">
              <a:solidFill>
                <a:schemeClr val="tx1"/>
              </a:solidFill>
            </a:endParaRPr>
          </a:p>
          <a:p>
            <a:pPr algn="just"/>
            <a:r>
              <a:rPr lang="en-US" sz="2400" dirty="0" smtClean="0">
                <a:solidFill>
                  <a:schemeClr val="tx1"/>
                </a:solidFill>
              </a:rPr>
              <a:t>Rumor </a:t>
            </a:r>
            <a:r>
              <a:rPr lang="en-US" sz="2400" dirty="0">
                <a:solidFill>
                  <a:schemeClr val="tx1"/>
                </a:solidFill>
              </a:rPr>
              <a:t>is some information that is spread by being (a) ____ about but may not be true. For instance, we (b) ____ that South Korea was going to be (c) ____ with North Korea. Actually that did (d) ____ Rumor (e) ____ a very important role in forming public opinion, even on a very important matter. (f) ____ rumor is done for serving certain </a:t>
            </a:r>
            <a:r>
              <a:rPr lang="en-US" sz="2400" dirty="0" smtClean="0">
                <a:solidFill>
                  <a:schemeClr val="tx1"/>
                </a:solidFill>
              </a:rPr>
              <a:t>purpose. The purpose may (g)____ good or bad. If the rumor is to (h) ____ a political purpose, </a:t>
            </a:r>
            <a:r>
              <a:rPr lang="en-US" sz="2400" dirty="0">
                <a:solidFill>
                  <a:schemeClr val="tx1"/>
                </a:solidFill>
              </a:rPr>
              <a:t>it may (i) ____ </a:t>
            </a:r>
            <a:r>
              <a:rPr lang="en-US" sz="2400" dirty="0" smtClean="0">
                <a:solidFill>
                  <a:schemeClr val="tx1"/>
                </a:solidFill>
              </a:rPr>
              <a:t>very </a:t>
            </a:r>
            <a:r>
              <a:rPr lang="en-US" sz="2400" dirty="0">
                <a:solidFill>
                  <a:schemeClr val="tx1"/>
                </a:solidFill>
              </a:rPr>
              <a:t>harmful to the nation as politics (j) ____ with the interest of the nation. </a:t>
            </a:r>
          </a:p>
        </p:txBody>
      </p:sp>
      <p:sp>
        <p:nvSpPr>
          <p:cNvPr id="3" name="Round Same Side Corner Rectangle 2"/>
          <p:cNvSpPr/>
          <p:nvPr/>
        </p:nvSpPr>
        <p:spPr>
          <a:xfrm>
            <a:off x="365760" y="125260"/>
            <a:ext cx="11545824" cy="789140"/>
          </a:xfrm>
          <a:prstGeom prst="round2Same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sz="2400" dirty="0" smtClean="0">
              <a:solidFill>
                <a:schemeClr val="tx1"/>
              </a:solidFill>
            </a:endParaRPr>
          </a:p>
          <a:p>
            <a:r>
              <a:rPr lang="en-US" sz="2400" dirty="0" smtClean="0">
                <a:solidFill>
                  <a:schemeClr val="tx1"/>
                </a:solidFill>
              </a:rPr>
              <a:t>4</a:t>
            </a:r>
            <a:r>
              <a:rPr lang="en-US" sz="2400" dirty="0">
                <a:solidFill>
                  <a:schemeClr val="tx1"/>
                </a:solidFill>
              </a:rPr>
              <a:t>. Complete the following text with right forms of the verbs given in the box.</a:t>
            </a:r>
            <a:r>
              <a:rPr lang="en-US" dirty="0">
                <a:solidFill>
                  <a:schemeClr val="tx1"/>
                </a:solidFill>
              </a:rPr>
              <a:t> </a:t>
            </a:r>
            <a:r>
              <a:rPr lang="en-US" dirty="0" smtClean="0">
                <a:solidFill>
                  <a:schemeClr val="tx1"/>
                </a:solidFill>
              </a:rPr>
              <a:t>      </a:t>
            </a:r>
            <a:r>
              <a:rPr lang="en-US" sz="2400" dirty="0" smtClean="0">
                <a:solidFill>
                  <a:schemeClr val="tx1"/>
                </a:solidFill>
              </a:rPr>
              <a:t>0.5×10=5</a:t>
            </a:r>
            <a:endParaRPr lang="en-US" sz="2400" dirty="0">
              <a:solidFill>
                <a:schemeClr val="tx1"/>
              </a:solidFill>
            </a:endParaRPr>
          </a:p>
          <a:p>
            <a:r>
              <a:rPr lang="en-US" dirty="0" smtClean="0">
                <a:solidFill>
                  <a:schemeClr val="tx1"/>
                </a:solidFill>
              </a:rPr>
              <a:t>                                                                                                                											</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8306370"/>
              </p:ext>
            </p:extLst>
          </p:nvPr>
        </p:nvGraphicFramePr>
        <p:xfrm>
          <a:off x="560833" y="1170432"/>
          <a:ext cx="10887456" cy="841248"/>
        </p:xfrm>
        <a:graphic>
          <a:graphicData uri="http://schemas.openxmlformats.org/drawingml/2006/table">
            <a:tbl>
              <a:tblPr firstRow="1" firstCol="1" bandRow="1">
                <a:tableStyleId>{91EBBBCC-DAD2-459C-BE2E-F6DE35CF9A28}</a:tableStyleId>
              </a:tblPr>
              <a:tblGrid>
                <a:gridCol w="2600372"/>
                <a:gridCol w="1599272"/>
                <a:gridCol w="2851199"/>
                <a:gridCol w="1841574"/>
                <a:gridCol w="1995039"/>
              </a:tblGrid>
              <a:tr h="390144">
                <a:tc>
                  <a:txBody>
                    <a:bodyPr/>
                    <a:lstStyle/>
                    <a:p>
                      <a:pPr marL="0" marR="0" algn="ctr">
                        <a:lnSpc>
                          <a:spcPct val="115000"/>
                        </a:lnSpc>
                        <a:spcBef>
                          <a:spcPts val="0"/>
                        </a:spcBef>
                        <a:spcAft>
                          <a:spcPts val="0"/>
                        </a:spcAft>
                      </a:pPr>
                      <a:r>
                        <a:rPr lang="en-US" sz="2400" dirty="0">
                          <a:solidFill>
                            <a:schemeClr val="tx1"/>
                          </a:solidFill>
                          <a:effectLst/>
                        </a:rPr>
                        <a:t>play</a:t>
                      </a:r>
                      <a:endPar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solidFill>
                            <a:schemeClr val="tx1"/>
                          </a:solidFill>
                          <a:effectLst/>
                        </a:rPr>
                        <a:t>talk</a:t>
                      </a:r>
                      <a:endPar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solidFill>
                            <a:schemeClr val="tx1"/>
                          </a:solidFill>
                          <a:effectLst/>
                        </a:rPr>
                        <a:t>hear</a:t>
                      </a:r>
                      <a:endPar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solidFill>
                            <a:schemeClr val="tx1"/>
                          </a:solidFill>
                          <a:effectLst/>
                        </a:rPr>
                        <a:t>merge</a:t>
                      </a:r>
                      <a:endPar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2400" dirty="0">
                          <a:solidFill>
                            <a:schemeClr val="tx1"/>
                          </a:solidFill>
                          <a:effectLst/>
                        </a:rPr>
                        <a:t>happen</a:t>
                      </a:r>
                      <a:endPar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0144">
                <a:tc>
                  <a:txBody>
                    <a:bodyPr/>
                    <a:lstStyle/>
                    <a:p>
                      <a:pPr marL="0" marR="0" algn="ctr">
                        <a:lnSpc>
                          <a:spcPct val="115000"/>
                        </a:lnSpc>
                        <a:spcBef>
                          <a:spcPts val="0"/>
                        </a:spcBef>
                        <a:spcAft>
                          <a:spcPts val="0"/>
                        </a:spcAft>
                      </a:pPr>
                      <a:r>
                        <a:rPr lang="en-US" sz="2400" dirty="0">
                          <a:effectLst/>
                        </a:rPr>
                        <a:t>serve</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spread</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be</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turn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2400" dirty="0">
                          <a:effectLst/>
                        </a:rPr>
                        <a:t>deal</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Right Arrow 6"/>
          <p:cNvSpPr/>
          <p:nvPr/>
        </p:nvSpPr>
        <p:spPr>
          <a:xfrm>
            <a:off x="463296" y="5065776"/>
            <a:ext cx="1472123" cy="1066800"/>
          </a:xfrm>
          <a:prstGeom prst="rightArrow">
            <a:avLst>
              <a:gd name="adj1" fmla="val 50000"/>
              <a:gd name="adj2" fmla="val 48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Answer:</a:t>
            </a:r>
            <a:endParaRPr lang="en-US" sz="2400" dirty="0"/>
          </a:p>
        </p:txBody>
      </p:sp>
      <p:sp>
        <p:nvSpPr>
          <p:cNvPr id="8" name="Round Same Side Corner Rectangle 7"/>
          <p:cNvSpPr/>
          <p:nvPr/>
        </p:nvSpPr>
        <p:spPr>
          <a:xfrm>
            <a:off x="1935419" y="4901184"/>
            <a:ext cx="9951781" cy="1231392"/>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talked </a:t>
            </a:r>
            <a:r>
              <a:rPr lang="en-US" sz="2400" dirty="0">
                <a:latin typeface="Times New Roman" panose="02020603050405020304" pitchFamily="18" charset="0"/>
                <a:cs typeface="Times New Roman" panose="02020603050405020304" pitchFamily="18" charset="0"/>
              </a:rPr>
              <a:t>(b) </a:t>
            </a:r>
            <a:r>
              <a:rPr lang="en-US" sz="2400" dirty="0" smtClean="0">
                <a:latin typeface="Times New Roman" panose="02020603050405020304" pitchFamily="18" charset="0"/>
                <a:cs typeface="Times New Roman" panose="02020603050405020304" pitchFamily="18" charset="0"/>
              </a:rPr>
              <a:t>heard </a:t>
            </a:r>
            <a:r>
              <a:rPr lang="en-US" sz="2400" dirty="0">
                <a:latin typeface="Times New Roman" panose="02020603050405020304" pitchFamily="18" charset="0"/>
                <a:cs typeface="Times New Roman" panose="02020603050405020304" pitchFamily="18" charset="0"/>
              </a:rPr>
              <a:t>(c) </a:t>
            </a:r>
            <a:r>
              <a:rPr lang="en-US" sz="2400" dirty="0" smtClean="0">
                <a:latin typeface="Times New Roman" panose="02020603050405020304" pitchFamily="18" charset="0"/>
                <a:cs typeface="Times New Roman" panose="02020603050405020304" pitchFamily="18" charset="0"/>
              </a:rPr>
              <a:t>merged </a:t>
            </a:r>
            <a:r>
              <a:rPr lang="en-US" sz="2400" dirty="0">
                <a:latin typeface="Times New Roman" panose="02020603050405020304" pitchFamily="18" charset="0"/>
                <a:cs typeface="Times New Roman" panose="02020603050405020304" pitchFamily="18" charset="0"/>
              </a:rPr>
              <a:t>(d) </a:t>
            </a:r>
            <a:r>
              <a:rPr lang="en-US" sz="2400" dirty="0" smtClean="0">
                <a:latin typeface="Times New Roman" panose="02020603050405020304" pitchFamily="18" charset="0"/>
                <a:cs typeface="Times New Roman" panose="02020603050405020304" pitchFamily="18" charset="0"/>
              </a:rPr>
              <a:t>not happen  </a:t>
            </a:r>
            <a:r>
              <a:rPr lang="en-US" sz="2400" dirty="0">
                <a:latin typeface="Times New Roman" panose="02020603050405020304" pitchFamily="18" charset="0"/>
                <a:cs typeface="Times New Roman" panose="02020603050405020304" pitchFamily="18" charset="0"/>
              </a:rPr>
              <a:t>(e) </a:t>
            </a:r>
            <a:r>
              <a:rPr lang="en-US" sz="2400" dirty="0" smtClean="0">
                <a:latin typeface="Times New Roman" panose="02020603050405020304" pitchFamily="18" charset="0"/>
                <a:cs typeface="Times New Roman" panose="02020603050405020304" pitchFamily="18" charset="0"/>
              </a:rPr>
              <a:t>plays </a:t>
            </a:r>
            <a:r>
              <a:rPr lang="en-US" sz="2400" dirty="0">
                <a:latin typeface="Times New Roman" panose="02020603050405020304" pitchFamily="18" charset="0"/>
                <a:cs typeface="Times New Roman" panose="02020603050405020304" pitchFamily="18" charset="0"/>
              </a:rPr>
              <a:t>(f) </a:t>
            </a:r>
            <a:r>
              <a:rPr lang="en-US" sz="2400" dirty="0" smtClean="0">
                <a:latin typeface="Times New Roman" panose="02020603050405020304" pitchFamily="18" charset="0"/>
                <a:cs typeface="Times New Roman" panose="02020603050405020304" pitchFamily="18" charset="0"/>
              </a:rPr>
              <a:t>spreading </a:t>
            </a:r>
            <a:r>
              <a:rPr lang="en-US" sz="2400" dirty="0">
                <a:latin typeface="Times New Roman" panose="02020603050405020304" pitchFamily="18" charset="0"/>
                <a:cs typeface="Times New Roman" panose="02020603050405020304" pitchFamily="18" charset="0"/>
              </a:rPr>
              <a:t>(g</a:t>
            </a:r>
            <a:r>
              <a:rPr lang="en-US" sz="2400" dirty="0" smtClean="0">
                <a:latin typeface="Times New Roman" panose="02020603050405020304" pitchFamily="18" charset="0"/>
                <a:cs typeface="Times New Roman" panose="02020603050405020304" pitchFamily="18" charset="0"/>
              </a:rPr>
              <a:t>) be (</a:t>
            </a:r>
            <a:r>
              <a:rPr lang="en-US" sz="2400" dirty="0">
                <a:latin typeface="Times New Roman" panose="02020603050405020304" pitchFamily="18" charset="0"/>
                <a:cs typeface="Times New Roman" panose="02020603050405020304" pitchFamily="18" charset="0"/>
              </a:rPr>
              <a:t>h) </a:t>
            </a:r>
            <a:r>
              <a:rPr lang="en-US" sz="2400" dirty="0" smtClean="0">
                <a:latin typeface="Times New Roman" panose="02020603050405020304" pitchFamily="18" charset="0"/>
                <a:cs typeface="Times New Roman" panose="02020603050405020304" pitchFamily="18" charset="0"/>
              </a:rPr>
              <a:t>serve </a:t>
            </a:r>
            <a:r>
              <a:rPr lang="en-US" sz="2400" dirty="0">
                <a:latin typeface="Times New Roman" panose="02020603050405020304" pitchFamily="18" charset="0"/>
                <a:cs typeface="Times New Roman" panose="02020603050405020304" pitchFamily="18" charset="0"/>
              </a:rPr>
              <a:t>(i) </a:t>
            </a:r>
            <a:r>
              <a:rPr lang="en-US" sz="2400" dirty="0" smtClean="0">
                <a:latin typeface="Times New Roman" panose="02020603050405020304" pitchFamily="18" charset="0"/>
                <a:cs typeface="Times New Roman" panose="02020603050405020304" pitchFamily="18" charset="0"/>
              </a:rPr>
              <a:t>turn </a:t>
            </a:r>
            <a:r>
              <a:rPr lang="en-US" sz="2400" dirty="0">
                <a:latin typeface="Times New Roman" panose="02020603050405020304" pitchFamily="18" charset="0"/>
                <a:cs typeface="Times New Roman" panose="02020603050405020304" pitchFamily="18" charset="0"/>
              </a:rPr>
              <a:t>(j) </a:t>
            </a:r>
            <a:r>
              <a:rPr lang="en-US" sz="2400" dirty="0" smtClean="0">
                <a:latin typeface="Times New Roman" panose="02020603050405020304" pitchFamily="18" charset="0"/>
                <a:cs typeface="Times New Roman" panose="02020603050405020304" pitchFamily="18" charset="0"/>
              </a:rPr>
              <a:t>deals</a:t>
            </a:r>
            <a:endParaRPr lang="en-US" sz="2400" dirty="0"/>
          </a:p>
        </p:txBody>
      </p:sp>
    </p:spTree>
    <p:extLst>
      <p:ext uri="{BB962C8B-B14F-4D97-AF65-F5344CB8AC3E}">
        <p14:creationId xmlns:p14="http://schemas.microsoft.com/office/powerpoint/2010/main" val="101006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900" decel="100000" fill="hold"/>
                                        <p:tgtEl>
                                          <p:spTgt spid="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ound Diagonal Corner Rectangle 3"/>
              <p:cNvSpPr/>
              <p:nvPr/>
            </p:nvSpPr>
            <p:spPr>
              <a:xfrm>
                <a:off x="296562" y="222422"/>
                <a:ext cx="11479427" cy="605481"/>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chemeClr val="tx1"/>
                    </a:solidFill>
                  </a:rPr>
                  <a:t>5. Change the narrative style of the following text.                                                  1</a:t>
                </a:r>
                <a14:m>
                  <m:oMath xmlns:m="http://schemas.openxmlformats.org/officeDocument/2006/math">
                    <m:r>
                      <a:rPr lang="en-US" sz="2400" i="1">
                        <a:solidFill>
                          <a:schemeClr val="tx1"/>
                        </a:solidFill>
                        <a:latin typeface="Cambria Math" panose="02040503050406030204" pitchFamily="18" charset="0"/>
                      </a:rPr>
                      <m:t>×</m:t>
                    </m:r>
                  </m:oMath>
                </a14:m>
                <a:r>
                  <a:rPr lang="en-US" sz="2400" dirty="0">
                    <a:solidFill>
                      <a:schemeClr val="tx1"/>
                    </a:solidFill>
                  </a:rPr>
                  <a:t>5=5</a:t>
                </a:r>
              </a:p>
            </p:txBody>
          </p:sp>
        </mc:Choice>
        <mc:Fallback xmlns="">
          <p:sp>
            <p:nvSpPr>
              <p:cNvPr id="4" name="Round Diagonal Corner Rectangle 3"/>
              <p:cNvSpPr>
                <a:spLocks noRot="1" noChangeAspect="1" noMove="1" noResize="1" noEditPoints="1" noAdjustHandles="1" noChangeArrowheads="1" noChangeShapeType="1" noTextEdit="1"/>
              </p:cNvSpPr>
              <p:nvPr/>
            </p:nvSpPr>
            <p:spPr>
              <a:xfrm>
                <a:off x="296562" y="222422"/>
                <a:ext cx="11479427" cy="605481"/>
              </a:xfrm>
              <a:prstGeom prst="round2DiagRect">
                <a:avLst/>
              </a:prstGeom>
              <a:blipFill rotWithShape="0">
                <a:blip r:embed="rId2"/>
                <a:stretch>
                  <a:fillRect l="-584" b="-9901"/>
                </a:stretch>
              </a:blipFill>
            </p:spPr>
            <p:txBody>
              <a:bodyPr/>
              <a:lstStyle/>
              <a:p>
                <a:r>
                  <a:rPr lang="en-US">
                    <a:noFill/>
                  </a:rPr>
                  <a:t> </a:t>
                </a:r>
              </a:p>
            </p:txBody>
          </p:sp>
        </mc:Fallback>
      </mc:AlternateContent>
      <p:sp>
        <p:nvSpPr>
          <p:cNvPr id="5" name="Rectangle 4"/>
          <p:cNvSpPr/>
          <p:nvPr/>
        </p:nvSpPr>
        <p:spPr>
          <a:xfrm>
            <a:off x="296562" y="1173892"/>
            <a:ext cx="11479427" cy="1544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a:t>“May I come in, sir?” said the guardian. “Yes, come in please,” said the headmaster. The guardian said, </a:t>
            </a:r>
            <a:r>
              <a:rPr lang="en-US" sz="2400" dirty="0" smtClean="0"/>
              <a:t>“we</a:t>
            </a:r>
            <a:r>
              <a:rPr lang="en-US" sz="2400" dirty="0"/>
              <a:t>, all the guardians along with you must do something for the betterment of our children. They are losing their morality.” The headmaster said, “Let’s plan something for their betterment.” </a:t>
            </a:r>
          </a:p>
        </p:txBody>
      </p:sp>
      <p:sp>
        <p:nvSpPr>
          <p:cNvPr id="6" name="Right Arrow 5"/>
          <p:cNvSpPr/>
          <p:nvPr/>
        </p:nvSpPr>
        <p:spPr>
          <a:xfrm>
            <a:off x="296561" y="3662956"/>
            <a:ext cx="1482812" cy="11071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rPr>
              <a:t>Answer:</a:t>
            </a:r>
            <a:endParaRPr lang="en-US" sz="2400" dirty="0">
              <a:solidFill>
                <a:schemeClr val="tx1"/>
              </a:solidFill>
            </a:endParaRPr>
          </a:p>
        </p:txBody>
      </p:sp>
      <p:sp>
        <p:nvSpPr>
          <p:cNvPr id="7" name="Round Diagonal Corner Rectangle 6"/>
          <p:cNvSpPr/>
          <p:nvPr/>
        </p:nvSpPr>
        <p:spPr>
          <a:xfrm>
            <a:off x="1779373" y="2916196"/>
            <a:ext cx="9996616" cy="2923772"/>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latin typeface="Times New Roman" panose="02020603050405020304" pitchFamily="18" charset="0"/>
                <a:cs typeface="Times New Roman" panose="02020603050405020304" pitchFamily="18" charset="0"/>
              </a:rPr>
              <a:t>The guardian asked the headmaster if he (G) might go in. The Headmaster replied in the affirmative and requested him (G) to go in. Then the guardian said that they, all the guardians along with he (H) had to do something for the betterment of their children. He (G) added that they (C) were losing their morality. The Headmaster proposed that they should plan something for their betterment.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37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900" decel="100000" fill="hold"/>
                                        <p:tgtEl>
                                          <p:spTgt spid="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ound Diagonal Corner Rectangle 1"/>
              <p:cNvSpPr/>
              <p:nvPr/>
            </p:nvSpPr>
            <p:spPr>
              <a:xfrm>
                <a:off x="333632" y="247136"/>
                <a:ext cx="11504141" cy="753762"/>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r>
                  <a:rPr lang="en-US" sz="2400" dirty="0" smtClean="0">
                    <a:solidFill>
                      <a:schemeClr val="tx1"/>
                    </a:solidFill>
                  </a:rPr>
                  <a:t>6. Change the sentences according to directions.                      1</a:t>
                </a:r>
                <a14:m>
                  <m:oMath xmlns:m="http://schemas.openxmlformats.org/officeDocument/2006/math">
                    <m:r>
                      <a:rPr lang="en-US" sz="2400" i="1">
                        <a:solidFill>
                          <a:schemeClr val="tx1"/>
                        </a:solidFill>
                        <a:latin typeface="Cambria Math" panose="02040503050406030204" pitchFamily="18" charset="0"/>
                      </a:rPr>
                      <m:t>×</m:t>
                    </m:r>
                  </m:oMath>
                </a14:m>
                <a:r>
                  <a:rPr lang="en-US" sz="2400" dirty="0">
                    <a:solidFill>
                      <a:schemeClr val="tx1"/>
                    </a:solidFill>
                  </a:rPr>
                  <a:t>10=10</a:t>
                </a:r>
              </a:p>
            </p:txBody>
          </p:sp>
        </mc:Choice>
        <mc:Fallback xmlns="">
          <p:sp>
            <p:nvSpPr>
              <p:cNvPr id="2" name="Round Diagonal Corner Rectangle 1"/>
              <p:cNvSpPr>
                <a:spLocks noRot="1" noChangeAspect="1" noMove="1" noResize="1" noEditPoints="1" noAdjustHandles="1" noChangeArrowheads="1" noChangeShapeType="1" noTextEdit="1"/>
              </p:cNvSpPr>
              <p:nvPr/>
            </p:nvSpPr>
            <p:spPr>
              <a:xfrm>
                <a:off x="333632" y="247136"/>
                <a:ext cx="11504141" cy="753762"/>
              </a:xfrm>
              <a:prstGeom prst="round2DiagRect">
                <a:avLst/>
              </a:prstGeom>
              <a:blipFill rotWithShape="0">
                <a:blip r:embed="rId2"/>
                <a:stretch>
                  <a:fillRect l="-476"/>
                </a:stretch>
              </a:blipFill>
            </p:spPr>
            <p:txBody>
              <a:bodyPr/>
              <a:lstStyle/>
              <a:p>
                <a:r>
                  <a:rPr lang="en-US">
                    <a:noFill/>
                  </a:rPr>
                  <a:t> </a:t>
                </a:r>
              </a:p>
            </p:txBody>
          </p:sp>
        </mc:Fallback>
      </mc:AlternateContent>
      <p:sp>
        <p:nvSpPr>
          <p:cNvPr id="3" name="Rectangle 2"/>
          <p:cNvSpPr/>
          <p:nvPr/>
        </p:nvSpPr>
        <p:spPr>
          <a:xfrm>
            <a:off x="333632" y="1136821"/>
            <a:ext cx="11504141" cy="46056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r>
              <a:rPr lang="en-US" sz="2400" dirty="0" smtClean="0">
                <a:latin typeface="Times New Roman" panose="02020603050405020304" pitchFamily="18" charset="0"/>
                <a:cs typeface="Times New Roman" panose="02020603050405020304" pitchFamily="18" charset="0"/>
              </a:rPr>
              <a:t>a) Strategy </a:t>
            </a:r>
            <a:r>
              <a:rPr lang="en-US" sz="2400" dirty="0">
                <a:latin typeface="Times New Roman" panose="02020603050405020304" pitchFamily="18" charset="0"/>
                <a:cs typeface="Times New Roman" panose="02020603050405020304" pitchFamily="18" charset="0"/>
              </a:rPr>
              <a:t>is more important than any other thing in the examination. (Make it superlative)</a:t>
            </a:r>
          </a:p>
          <a:p>
            <a:pPr lvl="0"/>
            <a:r>
              <a:rPr lang="en-US" sz="2400" dirty="0" smtClean="0">
                <a:latin typeface="Times New Roman" panose="02020603050405020304" pitchFamily="18" charset="0"/>
                <a:cs typeface="Times New Roman" panose="02020603050405020304" pitchFamily="18" charset="0"/>
              </a:rPr>
              <a:t>b) Any </a:t>
            </a:r>
            <a:r>
              <a:rPr lang="en-US" sz="2400" dirty="0">
                <a:latin typeface="Times New Roman" panose="02020603050405020304" pitchFamily="18" charset="0"/>
                <a:cs typeface="Times New Roman" panose="02020603050405020304" pitchFamily="18" charset="0"/>
              </a:rPr>
              <a:t>answer in the examination is not elaborated. (Make it active)</a:t>
            </a:r>
          </a:p>
          <a:p>
            <a:pPr lvl="0"/>
            <a:r>
              <a:rPr lang="en-US" sz="2400" dirty="0" smtClean="0">
                <a:latin typeface="Times New Roman" panose="02020603050405020304" pitchFamily="18" charset="0"/>
                <a:cs typeface="Times New Roman" panose="02020603050405020304" pitchFamily="18" charset="0"/>
              </a:rPr>
              <a:t>c) After </a:t>
            </a:r>
            <a:r>
              <a:rPr lang="en-US" sz="2400" dirty="0">
                <a:latin typeface="Times New Roman" panose="02020603050405020304" pitchFamily="18" charset="0"/>
                <a:cs typeface="Times New Roman" panose="02020603050405020304" pitchFamily="18" charset="0"/>
              </a:rPr>
              <a:t>getting the question paper, one should read through it critically. (Make it complex)</a:t>
            </a:r>
          </a:p>
          <a:p>
            <a:pPr lvl="0"/>
            <a:r>
              <a:rPr lang="en-US" sz="2400" dirty="0" smtClean="0">
                <a:latin typeface="Times New Roman" panose="02020603050405020304" pitchFamily="18" charset="0"/>
                <a:cs typeface="Times New Roman" panose="02020603050405020304" pitchFamily="18" charset="0"/>
              </a:rPr>
              <a:t>d) At </a:t>
            </a:r>
            <a:r>
              <a:rPr lang="en-US" sz="2400" dirty="0">
                <a:latin typeface="Times New Roman" panose="02020603050405020304" pitchFamily="18" charset="0"/>
                <a:cs typeface="Times New Roman" panose="02020603050405020304" pitchFamily="18" charset="0"/>
              </a:rPr>
              <a:t>first glance the question paper may seem difficult. (Make it negative)</a:t>
            </a:r>
          </a:p>
          <a:p>
            <a:pPr lvl="0"/>
            <a:r>
              <a:rPr lang="en-US" sz="2400" dirty="0" smtClean="0">
                <a:latin typeface="Times New Roman" panose="02020603050405020304" pitchFamily="18" charset="0"/>
                <a:cs typeface="Times New Roman" panose="02020603050405020304" pitchFamily="18" charset="0"/>
              </a:rPr>
              <a:t>e) A </a:t>
            </a:r>
            <a:r>
              <a:rPr lang="en-US" sz="2400" dirty="0">
                <a:latin typeface="Times New Roman" panose="02020603050405020304" pitchFamily="18" charset="0"/>
                <a:cs typeface="Times New Roman" panose="02020603050405020304" pitchFamily="18" charset="0"/>
              </a:rPr>
              <a:t>student should attempt all the questions so that he may get good marks in the examination. (Make it simple)</a:t>
            </a:r>
          </a:p>
          <a:p>
            <a:pPr lvl="0"/>
            <a:r>
              <a:rPr lang="en-US" sz="2400" dirty="0" smtClean="0">
                <a:latin typeface="Times New Roman" panose="02020603050405020304" pitchFamily="18" charset="0"/>
                <a:cs typeface="Times New Roman" panose="02020603050405020304" pitchFamily="18" charset="0"/>
              </a:rPr>
              <a:t>f) Many students write long answers unnecessarily. (Make it passive)</a:t>
            </a:r>
          </a:p>
          <a:p>
            <a:pPr lvl="0"/>
            <a:r>
              <a:rPr lang="en-US" sz="2400" dirty="0" smtClean="0">
                <a:latin typeface="Times New Roman" panose="02020603050405020304" pitchFamily="18" charset="0"/>
                <a:cs typeface="Times New Roman" panose="02020603050405020304" pitchFamily="18" charset="0"/>
              </a:rPr>
              <a:t>g) Some </a:t>
            </a:r>
            <a:r>
              <a:rPr lang="en-US" sz="2400" dirty="0">
                <a:latin typeface="Times New Roman" panose="02020603050405020304" pitchFamily="18" charset="0"/>
                <a:cs typeface="Times New Roman" panose="02020603050405020304" pitchFamily="18" charset="0"/>
              </a:rPr>
              <a:t>of are too foolish to understand the questions. (Make it complex)</a:t>
            </a:r>
          </a:p>
          <a:p>
            <a:pPr lvl="0"/>
            <a:r>
              <a:rPr lang="en-US" sz="2400" dirty="0" smtClean="0">
                <a:latin typeface="Times New Roman" panose="02020603050405020304" pitchFamily="18" charset="0"/>
                <a:cs typeface="Times New Roman" panose="02020603050405020304" pitchFamily="18" charset="0"/>
              </a:rPr>
              <a:t>h) If </a:t>
            </a:r>
            <a:r>
              <a:rPr lang="en-US" sz="2400" dirty="0">
                <a:latin typeface="Times New Roman" panose="02020603050405020304" pitchFamily="18" charset="0"/>
                <a:cs typeface="Times New Roman" panose="02020603050405020304" pitchFamily="18" charset="0"/>
              </a:rPr>
              <a:t>they write long answers they can’t expect good marks. (Make it simple )</a:t>
            </a:r>
          </a:p>
          <a:p>
            <a:pPr lvl="0"/>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Everyone </a:t>
            </a:r>
            <a:r>
              <a:rPr lang="en-US" sz="2400" dirty="0">
                <a:latin typeface="Times New Roman" panose="02020603050405020304" pitchFamily="18" charset="0"/>
                <a:cs typeface="Times New Roman" panose="02020603050405020304" pitchFamily="18" charset="0"/>
              </a:rPr>
              <a:t>write an exact answers in examination. (Make it negative)</a:t>
            </a:r>
          </a:p>
          <a:p>
            <a:pPr lvl="0"/>
            <a:r>
              <a:rPr lang="en-US" sz="2400" dirty="0" smtClean="0">
                <a:latin typeface="Times New Roman" panose="02020603050405020304" pitchFamily="18" charset="0"/>
                <a:cs typeface="Times New Roman" panose="02020603050405020304" pitchFamily="18" charset="0"/>
              </a:rPr>
              <a:t>j) They </a:t>
            </a:r>
            <a:r>
              <a:rPr lang="en-US" sz="2400" dirty="0">
                <a:latin typeface="Times New Roman" panose="02020603050405020304" pitchFamily="18" charset="0"/>
                <a:cs typeface="Times New Roman" panose="02020603050405020304" pitchFamily="18" charset="0"/>
              </a:rPr>
              <a:t>are on the right way. (Make it interrogative)</a:t>
            </a:r>
          </a:p>
        </p:txBody>
      </p:sp>
    </p:spTree>
    <p:extLst>
      <p:ext uri="{BB962C8B-B14F-4D97-AF65-F5344CB8AC3E}">
        <p14:creationId xmlns:p14="http://schemas.microsoft.com/office/powerpoint/2010/main" val="46398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224" y="134112"/>
            <a:ext cx="11655552" cy="65105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AutoNum type="alphaLcParenR"/>
            </a:pPr>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buAutoNum type="alphaLcParenR"/>
            </a:pPr>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buAutoNum type="alphaLcParenR"/>
            </a:pPr>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buAutoNum type="alphaLcParenR"/>
            </a:pPr>
            <a:endPar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Right Arrow 4"/>
          <p:cNvSpPr/>
          <p:nvPr/>
        </p:nvSpPr>
        <p:spPr>
          <a:xfrm rot="5400000">
            <a:off x="3669792" y="1011936"/>
            <a:ext cx="1962912" cy="128016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Answers:</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75488" y="2816352"/>
            <a:ext cx="11021568" cy="3785652"/>
          </a:xfrm>
          <a:prstGeom prst="rect">
            <a:avLst/>
          </a:prstGeom>
          <a:noFill/>
        </p:spPr>
        <p:txBody>
          <a:bodyPr wrap="square" rtlCol="0">
            <a:spAutoFit/>
          </a:bodyPr>
          <a:lstStyle/>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Strategy is the most important thing in the examination.</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Students should not elaborate any answer in the examination.</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When one gets the question paper, one should read through it carefully.</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first glance the question may not seem easy.</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 student attempt all the questions to get good marks in the examination.</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Long answers are written unnecessarily by many students.</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Some of them are so foolish that they cannot understand the question.</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Writing long answers, they cannot expect good marks.</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There is no one who write an exact answers in the examination.</a:t>
            </a:r>
          </a:p>
          <a:p>
            <a:pPr marL="342900" indent="-342900">
              <a:buAutoNum type="alphaLcParenR"/>
            </a:pPr>
            <a:r>
              <a:rPr lang="en-US"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Aren’t they on the right way?</a:t>
            </a:r>
          </a:p>
        </p:txBody>
      </p:sp>
    </p:spTree>
    <p:extLst>
      <p:ext uri="{BB962C8B-B14F-4D97-AF65-F5344CB8AC3E}">
        <p14:creationId xmlns:p14="http://schemas.microsoft.com/office/powerpoint/2010/main" val="64907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ounded Rectangle 2"/>
              <p:cNvSpPr/>
              <p:nvPr/>
            </p:nvSpPr>
            <p:spPr>
              <a:xfrm>
                <a:off x="402336" y="207264"/>
                <a:ext cx="11192256" cy="62179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800" dirty="0" smtClean="0">
                    <a:solidFill>
                      <a:schemeClr val="tx1"/>
                    </a:solidFill>
                  </a:rPr>
                  <a:t>7. Complete the sentences.                                                            1</a:t>
                </a:r>
                <a14:m>
                  <m:oMath xmlns:m="http://schemas.openxmlformats.org/officeDocument/2006/math">
                    <m:r>
                      <a:rPr lang="en-US" sz="2800" i="1">
                        <a:solidFill>
                          <a:schemeClr val="tx1"/>
                        </a:solidFill>
                        <a:latin typeface="Cambria Math" panose="02040503050406030204" pitchFamily="18" charset="0"/>
                      </a:rPr>
                      <m:t>×</m:t>
                    </m:r>
                  </m:oMath>
                </a14:m>
                <a:r>
                  <a:rPr lang="en-US" sz="2800" dirty="0">
                    <a:solidFill>
                      <a:schemeClr val="tx1"/>
                    </a:solidFill>
                  </a:rPr>
                  <a:t>5=5</a:t>
                </a:r>
              </a:p>
            </p:txBody>
          </p:sp>
        </mc:Choice>
        <mc:Fallback xmlns="">
          <p:sp>
            <p:nvSpPr>
              <p:cNvPr id="3" name="Rounded Rectangle 2"/>
              <p:cNvSpPr>
                <a:spLocks noRot="1" noChangeAspect="1" noMove="1" noResize="1" noEditPoints="1" noAdjustHandles="1" noChangeArrowheads="1" noChangeShapeType="1" noTextEdit="1"/>
              </p:cNvSpPr>
              <p:nvPr/>
            </p:nvSpPr>
            <p:spPr>
              <a:xfrm>
                <a:off x="402336" y="207264"/>
                <a:ext cx="11192256" cy="621792"/>
              </a:xfrm>
              <a:prstGeom prst="roundRect">
                <a:avLst/>
              </a:prstGeom>
              <a:blipFill rotWithShape="0">
                <a:blip r:embed="rId3"/>
                <a:stretch>
                  <a:fillRect l="-816" b="-18269"/>
                </a:stretch>
              </a:blipFill>
            </p:spPr>
            <p:txBody>
              <a:bodyPr/>
              <a:lstStyle/>
              <a:p>
                <a:r>
                  <a:rPr lang="en-US">
                    <a:noFill/>
                  </a:rPr>
                  <a:t> </a:t>
                </a:r>
              </a:p>
            </p:txBody>
          </p:sp>
        </mc:Fallback>
      </mc:AlternateContent>
      <p:sp>
        <p:nvSpPr>
          <p:cNvPr id="4" name="Rounded Rectangle 3"/>
          <p:cNvSpPr/>
          <p:nvPr/>
        </p:nvSpPr>
        <p:spPr>
          <a:xfrm>
            <a:off x="402336" y="963168"/>
            <a:ext cx="11192256" cy="2414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r>
              <a:rPr lang="en-US" sz="2800" dirty="0" smtClean="0">
                <a:latin typeface="Times New Roman" panose="02020603050405020304" pitchFamily="18" charset="0"/>
                <a:cs typeface="Times New Roman" panose="02020603050405020304" pitchFamily="18" charset="0"/>
              </a:rPr>
              <a:t>a) Acid </a:t>
            </a:r>
            <a:r>
              <a:rPr lang="en-US" sz="2800" dirty="0">
                <a:latin typeface="Times New Roman" panose="02020603050405020304" pitchFamily="18" charset="0"/>
                <a:cs typeface="Times New Roman" panose="02020603050405020304" pitchFamily="18" charset="0"/>
              </a:rPr>
              <a:t>rain is harmful because</a:t>
            </a:r>
            <a:r>
              <a:rPr lang="en-US" sz="2800" dirty="0" smtClean="0">
                <a:latin typeface="Times New Roman" panose="02020603050405020304" pitchFamily="18" charset="0"/>
                <a:cs typeface="Times New Roman" panose="02020603050405020304" pitchFamily="18" charset="0"/>
              </a:rPr>
              <a:t>______.</a:t>
            </a:r>
            <a:endParaRPr lang="en-US" sz="2800" dirty="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b) The </a:t>
            </a:r>
            <a:r>
              <a:rPr lang="en-US" sz="2800" dirty="0">
                <a:latin typeface="Times New Roman" panose="02020603050405020304" pitchFamily="18" charset="0"/>
                <a:cs typeface="Times New Roman" panose="02020603050405020304" pitchFamily="18" charset="0"/>
              </a:rPr>
              <a:t>wind was so strong that </a:t>
            </a:r>
            <a:r>
              <a:rPr lang="en-US" sz="2800" dirty="0" smtClean="0">
                <a:latin typeface="Times New Roman" panose="02020603050405020304" pitchFamily="18" charset="0"/>
                <a:cs typeface="Times New Roman" panose="02020603050405020304" pitchFamily="18" charset="0"/>
              </a:rPr>
              <a:t>______.</a:t>
            </a:r>
            <a:endParaRPr lang="en-US" sz="2800" dirty="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c) Had </a:t>
            </a:r>
            <a:r>
              <a:rPr lang="en-US" sz="2800" dirty="0">
                <a:latin typeface="Times New Roman" panose="02020603050405020304" pitchFamily="18" charset="0"/>
                <a:cs typeface="Times New Roman" panose="02020603050405020304" pitchFamily="18" charset="0"/>
              </a:rPr>
              <a:t>he been a little careful</a:t>
            </a:r>
            <a:r>
              <a:rPr lang="en-US" sz="2800" dirty="0" smtClean="0">
                <a:latin typeface="Times New Roman" panose="02020603050405020304" pitchFamily="18" charset="0"/>
                <a:cs typeface="Times New Roman" panose="02020603050405020304" pitchFamily="18" charset="0"/>
              </a:rPr>
              <a:t>,_______.</a:t>
            </a:r>
            <a:endParaRPr lang="en-US" sz="2800" dirty="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d) They </a:t>
            </a:r>
            <a:r>
              <a:rPr lang="en-US" sz="2800" dirty="0">
                <a:latin typeface="Times New Roman" panose="02020603050405020304" pitchFamily="18" charset="0"/>
                <a:cs typeface="Times New Roman" panose="02020603050405020304" pitchFamily="18" charset="0"/>
              </a:rPr>
              <a:t>were frightened when </a:t>
            </a:r>
            <a:r>
              <a:rPr lang="en-US" sz="2800" dirty="0" smtClean="0">
                <a:latin typeface="Times New Roman" panose="02020603050405020304" pitchFamily="18" charset="0"/>
                <a:cs typeface="Times New Roman" panose="02020603050405020304" pitchFamily="18" charset="0"/>
              </a:rPr>
              <a:t>______.</a:t>
            </a:r>
            <a:endParaRPr lang="en-US" sz="2800" dirty="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e) Take </a:t>
            </a:r>
            <a:r>
              <a:rPr lang="en-US" sz="2800" dirty="0">
                <a:latin typeface="Times New Roman" panose="02020603050405020304" pitchFamily="18" charset="0"/>
                <a:cs typeface="Times New Roman" panose="02020603050405020304" pitchFamily="18" charset="0"/>
              </a:rPr>
              <a:t>your umbrella lest</a:t>
            </a:r>
            <a:r>
              <a:rPr lang="en-US" sz="2800" dirty="0" smtClean="0">
                <a:latin typeface="Times New Roman" panose="02020603050405020304" pitchFamily="18" charset="0"/>
                <a:cs typeface="Times New Roman" panose="02020603050405020304" pitchFamily="18" charset="0"/>
              </a:rPr>
              <a:t>__________.</a:t>
            </a:r>
            <a:endParaRPr lang="en-US" sz="2800" dirty="0">
              <a:latin typeface="Times New Roman" panose="02020603050405020304" pitchFamily="18" charset="0"/>
              <a:cs typeface="Times New Roman" panose="02020603050405020304" pitchFamily="18" charset="0"/>
            </a:endParaRPr>
          </a:p>
        </p:txBody>
      </p:sp>
      <p:sp>
        <p:nvSpPr>
          <p:cNvPr id="5" name="Right Arrow 4"/>
          <p:cNvSpPr/>
          <p:nvPr/>
        </p:nvSpPr>
        <p:spPr>
          <a:xfrm>
            <a:off x="402336" y="4023360"/>
            <a:ext cx="1719072" cy="14508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Times New Roman" panose="02020603050405020304" pitchFamily="18" charset="0"/>
                <a:cs typeface="Times New Roman" panose="02020603050405020304" pitchFamily="18" charset="0"/>
              </a:rPr>
              <a:t>Answer:</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2121408" y="3694176"/>
            <a:ext cx="9473184" cy="21092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r>
              <a:rPr lang="en-US" sz="2400" dirty="0">
                <a:latin typeface="Times New Roman" panose="02020603050405020304" pitchFamily="18" charset="0"/>
                <a:cs typeface="Times New Roman" panose="02020603050405020304" pitchFamily="18" charset="0"/>
              </a:rPr>
              <a:t>a) Acid rain is harmful </a:t>
            </a:r>
            <a:r>
              <a:rPr lang="en-US" sz="2400" dirty="0" smtClean="0">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it contains poison.</a:t>
            </a:r>
            <a:endParaRPr lang="en-US" sz="2400" dirty="0">
              <a:solidFill>
                <a:srgbClr val="FF0000"/>
              </a:solidFill>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b) The wind was so strong that </a:t>
            </a:r>
            <a:r>
              <a:rPr lang="en-US" sz="2400" dirty="0" smtClean="0">
                <a:solidFill>
                  <a:srgbClr val="FF0000"/>
                </a:solidFill>
                <a:latin typeface="Times New Roman" panose="02020603050405020304" pitchFamily="18" charset="0"/>
                <a:cs typeface="Times New Roman" panose="02020603050405020304" pitchFamily="18" charset="0"/>
              </a:rPr>
              <a:t>it could blow my hat.</a:t>
            </a:r>
            <a:endParaRPr lang="en-US" sz="2400" dirty="0">
              <a:solidFill>
                <a:srgbClr val="FF0000"/>
              </a:solidFill>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c) Had he been a little </a:t>
            </a:r>
            <a:r>
              <a:rPr lang="en-US" sz="2400" dirty="0" smtClean="0">
                <a:latin typeface="Times New Roman" panose="02020603050405020304" pitchFamily="18" charset="0"/>
                <a:cs typeface="Times New Roman" panose="02020603050405020304" pitchFamily="18" charset="0"/>
              </a:rPr>
              <a:t>careful, </a:t>
            </a:r>
            <a:r>
              <a:rPr lang="en-US" sz="2400" dirty="0" smtClean="0">
                <a:solidFill>
                  <a:srgbClr val="FF0000"/>
                </a:solidFill>
                <a:latin typeface="Times New Roman" panose="02020603050405020304" pitchFamily="18" charset="0"/>
                <a:cs typeface="Times New Roman" panose="02020603050405020304" pitchFamily="18" charset="0"/>
              </a:rPr>
              <a:t>he could have avoided the accident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d) They were frightened </a:t>
            </a:r>
            <a:r>
              <a:rPr lang="en-US" sz="2400" dirty="0" smtClean="0">
                <a:latin typeface="Times New Roman" panose="02020603050405020304" pitchFamily="18" charset="0"/>
                <a:cs typeface="Times New Roman" panose="02020603050405020304" pitchFamily="18" charset="0"/>
              </a:rPr>
              <a:t>when </a:t>
            </a:r>
            <a:r>
              <a:rPr lang="en-US" sz="2400" dirty="0" smtClean="0">
                <a:solidFill>
                  <a:srgbClr val="FF0000"/>
                </a:solidFill>
                <a:latin typeface="Times New Roman" panose="02020603050405020304" pitchFamily="18" charset="0"/>
                <a:cs typeface="Times New Roman" panose="02020603050405020304" pitchFamily="18" charset="0"/>
              </a:rPr>
              <a:t>the earthquake had struck.</a:t>
            </a:r>
            <a:endParaRPr lang="en-US" sz="2400" dirty="0">
              <a:solidFill>
                <a:srgbClr val="FF0000"/>
              </a:solidFill>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e) Take your umbrella </a:t>
            </a:r>
            <a:r>
              <a:rPr lang="en-US" sz="2400" dirty="0" smtClean="0">
                <a:latin typeface="Times New Roman" panose="02020603050405020304" pitchFamily="18" charset="0"/>
                <a:cs typeface="Times New Roman" panose="02020603050405020304" pitchFamily="18" charset="0"/>
              </a:rPr>
              <a:t>lest</a:t>
            </a:r>
            <a:r>
              <a:rPr lang="en-US"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it should rain.</a:t>
            </a:r>
            <a:endParaRPr lang="en-US" sz="2400" dirty="0">
              <a:solidFill>
                <a:srgbClr val="FF0000"/>
              </a:solidFill>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113620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1812</Words>
  <Application>Microsoft Office PowerPoint</Application>
  <PresentationFormat>Widescreen</PresentationFormat>
  <Paragraphs>159</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 Math</vt:lpstr>
      <vt:lpstr>Symbol</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Md. Anisul Haque</cp:lastModifiedBy>
  <cp:revision>64</cp:revision>
  <dcterms:created xsi:type="dcterms:W3CDTF">2019-09-01T07:19:40Z</dcterms:created>
  <dcterms:modified xsi:type="dcterms:W3CDTF">2019-10-26T07:39:03Z</dcterms:modified>
</cp:coreProperties>
</file>