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9" r:id="rId3"/>
    <p:sldId id="270" r:id="rId4"/>
    <p:sldId id="271" r:id="rId5"/>
    <p:sldId id="264" r:id="rId6"/>
    <p:sldId id="257" r:id="rId7"/>
    <p:sldId id="258" r:id="rId8"/>
    <p:sldId id="259" r:id="rId9"/>
    <p:sldId id="260" r:id="rId10"/>
    <p:sldId id="261" r:id="rId11"/>
    <p:sldId id="263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456C9-4FBE-4CBC-B638-39FEC0EAE98A}" type="datetimeFigureOut">
              <a:rPr lang="en-US" smtClean="0"/>
              <a:pPr/>
              <a:t>26-Oct-19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50F00-55ED-4958-9462-CE13C9D9D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456C9-4FBE-4CBC-B638-39FEC0EAE98A}" type="datetimeFigureOut">
              <a:rPr lang="en-US" smtClean="0"/>
              <a:pPr/>
              <a:t>26-Oct-19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50F00-55ED-4958-9462-CE13C9D9D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456C9-4FBE-4CBC-B638-39FEC0EAE98A}" type="datetimeFigureOut">
              <a:rPr lang="en-US" smtClean="0"/>
              <a:pPr/>
              <a:t>26-Oct-19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50F00-55ED-4958-9462-CE13C9D9D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456C9-4FBE-4CBC-B638-39FEC0EAE98A}" type="datetimeFigureOut">
              <a:rPr lang="en-US" smtClean="0"/>
              <a:pPr/>
              <a:t>26-Oct-19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50F00-55ED-4958-9462-CE13C9D9D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456C9-4FBE-4CBC-B638-39FEC0EAE98A}" type="datetimeFigureOut">
              <a:rPr lang="en-US" smtClean="0"/>
              <a:pPr/>
              <a:t>26-Oct-19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50F00-55ED-4958-9462-CE13C9D9D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456C9-4FBE-4CBC-B638-39FEC0EAE98A}" type="datetimeFigureOut">
              <a:rPr lang="en-US" smtClean="0"/>
              <a:pPr/>
              <a:t>26-Oct-19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50F00-55ED-4958-9462-CE13C9D9D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456C9-4FBE-4CBC-B638-39FEC0EAE98A}" type="datetimeFigureOut">
              <a:rPr lang="en-US" smtClean="0"/>
              <a:pPr/>
              <a:t>26-Oct-19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50F00-55ED-4958-9462-CE13C9D9D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456C9-4FBE-4CBC-B638-39FEC0EAE98A}" type="datetimeFigureOut">
              <a:rPr lang="en-US" smtClean="0"/>
              <a:pPr/>
              <a:t>26-Oct-19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50F00-55ED-4958-9462-CE13C9D9D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456C9-4FBE-4CBC-B638-39FEC0EAE98A}" type="datetimeFigureOut">
              <a:rPr lang="en-US" smtClean="0"/>
              <a:pPr/>
              <a:t>26-Oct-19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50F00-55ED-4958-9462-CE13C9D9D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456C9-4FBE-4CBC-B638-39FEC0EAE98A}" type="datetimeFigureOut">
              <a:rPr lang="en-US" smtClean="0"/>
              <a:pPr/>
              <a:t>26-Oct-19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50F00-55ED-4958-9462-CE13C9D9D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456C9-4FBE-4CBC-B638-39FEC0EAE98A}" type="datetimeFigureOut">
              <a:rPr lang="en-US" smtClean="0"/>
              <a:pPr/>
              <a:t>26-Oct-19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450F00-55ED-4958-9462-CE13C9D9DE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C456C9-4FBE-4CBC-B638-39FEC0EAE98A}" type="datetimeFigureOut">
              <a:rPr lang="en-US" smtClean="0"/>
              <a:pPr/>
              <a:t>26-Oct-19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450F00-55ED-4958-9462-CE13C9D9DE6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0"/>
            <a:ext cx="2667000" cy="1295400"/>
          </a:xfrm>
        </p:spPr>
        <p:txBody>
          <a:bodyPr>
            <a:noAutofit/>
          </a:bodyPr>
          <a:lstStyle/>
          <a:p>
            <a:r>
              <a:rPr lang="en-US" sz="8800" b="1" dirty="0" err="1" smtClean="0">
                <a:latin typeface="SutonnyOMJ" pitchFamily="2" charset="0"/>
                <a:cs typeface="SutonnyOMJ" pitchFamily="2" charset="0"/>
              </a:rPr>
              <a:t>স্বাগতম</a:t>
            </a:r>
            <a:endParaRPr lang="en-US" sz="8800" b="1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2" descr="D:\Zahid sir sugarcane picture\New folder (3)\FB_IMG_14899964506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143000"/>
            <a:ext cx="4800600" cy="52578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81000"/>
            <a:ext cx="6934200" cy="93345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কৃষি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উচ্চ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শিক্ষা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ও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গবেষণা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প্রতিষ্ঠান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5791200"/>
            <a:ext cx="5187696" cy="733864"/>
          </a:xfrm>
        </p:spPr>
        <p:txBody>
          <a:bodyPr/>
          <a:lstStyle/>
          <a:p>
            <a:r>
              <a:rPr lang="en-US" dirty="0" smtClean="0">
                <a:latin typeface="SutonnyOMJ" pitchFamily="2" charset="0"/>
                <a:cs typeface="SutonnyOMJ" pitchFamily="2" charset="0"/>
              </a:rPr>
              <a:t>গ)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স্নাতকোত্তর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ও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তদূর্ধ্ব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ডিগ্রি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প্রদানকারী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প্রতিষ্ঠান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3074" name="Picture 2" descr="C:\Users\F.MCOMPUTER\Desktop\bau\images-38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00200"/>
            <a:ext cx="4393096" cy="3886200"/>
          </a:xfrm>
          <a:prstGeom prst="rect">
            <a:avLst/>
          </a:prstGeom>
          <a:noFill/>
        </p:spPr>
      </p:pic>
      <p:pic>
        <p:nvPicPr>
          <p:cNvPr id="3076" name="Picture 4" descr="C:\Users\F.MCOMPUTER\Desktop\bau\images-59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600200"/>
            <a:ext cx="4191001" cy="388620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04801"/>
            <a:ext cx="7772400" cy="1066800"/>
          </a:xfrm>
        </p:spPr>
        <p:txBody>
          <a:bodyPr/>
          <a:lstStyle/>
          <a:p>
            <a:r>
              <a:rPr lang="en-US" b="1" dirty="0" err="1" smtClean="0">
                <a:latin typeface="SutonnyOMJ" pitchFamily="2" charset="0"/>
                <a:cs typeface="SutonnyOMJ" pitchFamily="2" charset="0"/>
              </a:rPr>
              <a:t>কৃষি</a:t>
            </a:r>
            <a:r>
              <a:rPr lang="en-US" b="1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b="1" dirty="0" err="1" smtClean="0">
                <a:latin typeface="SutonnyOMJ" pitchFamily="2" charset="0"/>
                <a:cs typeface="SutonnyOMJ" pitchFamily="2" charset="0"/>
              </a:rPr>
              <a:t>উচ্চ</a:t>
            </a:r>
            <a:r>
              <a:rPr lang="en-US" b="1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b="1" dirty="0" err="1" smtClean="0">
                <a:latin typeface="SutonnyOMJ" pitchFamily="2" charset="0"/>
                <a:cs typeface="SutonnyOMJ" pitchFamily="2" charset="0"/>
              </a:rPr>
              <a:t>শিক্ষা</a:t>
            </a:r>
            <a:r>
              <a:rPr lang="en-US" b="1" dirty="0" smtClean="0">
                <a:latin typeface="SutonnyOMJ" pitchFamily="2" charset="0"/>
                <a:cs typeface="SutonnyOMJ" pitchFamily="2" charset="0"/>
              </a:rPr>
              <a:t> ও </a:t>
            </a:r>
            <a:r>
              <a:rPr lang="en-US" b="1" dirty="0" err="1" smtClean="0">
                <a:latin typeface="SutonnyOMJ" pitchFamily="2" charset="0"/>
                <a:cs typeface="SutonnyOMJ" pitchFamily="2" charset="0"/>
              </a:rPr>
              <a:t>গবেষণা</a:t>
            </a:r>
            <a:r>
              <a:rPr lang="en-US" b="1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b="1" dirty="0" err="1" smtClean="0">
                <a:latin typeface="SutonnyOMJ" pitchFamily="2" charset="0"/>
                <a:cs typeface="SutonnyOMJ" pitchFamily="2" charset="0"/>
              </a:rPr>
              <a:t>প্রতিষ্ঠান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5334000"/>
            <a:ext cx="4800600" cy="685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ঘ) </a:t>
            </a:r>
            <a:r>
              <a:rPr lang="en-US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কৃষি</a:t>
            </a:r>
            <a:r>
              <a:rPr lang="en-US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গবেষণা</a:t>
            </a:r>
            <a:r>
              <a:rPr lang="en-US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প্রতিষ্ঠান</a:t>
            </a:r>
            <a:endParaRPr lang="en-US" dirty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3" descr="C:\Users\F.MCOMPUTER\Desktop\bau\images-3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524000"/>
            <a:ext cx="5720862" cy="3657600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04 0.08933  C -0.049 0.108  -0.054 0.136  -0.054 0.16533  C -0.054 0.19867  -0.049 0.22533  -0.04 0.244  L 0 0.33333  E" pathEditMode="relative" ptsTypes="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685800"/>
            <a:ext cx="5413248" cy="1828800"/>
          </a:xfrm>
        </p:spPr>
        <p:txBody>
          <a:bodyPr/>
          <a:lstStyle/>
          <a:p>
            <a:r>
              <a:rPr lang="en-US" dirty="0" err="1" smtClean="0"/>
              <a:t>ধন্যবাদ</a:t>
            </a:r>
            <a:r>
              <a:rPr lang="en-US" dirty="0" smtClean="0"/>
              <a:t> </a:t>
            </a:r>
            <a:r>
              <a:rPr lang="en-US" dirty="0" err="1" smtClean="0"/>
              <a:t>সবাইকে</a:t>
            </a: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D:\ZAHID\কলেজ\New folder (3)\New folder\images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743200"/>
            <a:ext cx="4572000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 algn="ctr">
              <a:spcBef>
                <a:spcPts val="0"/>
              </a:spcBef>
              <a:buNone/>
            </a:pPr>
            <a:r>
              <a:rPr lang="en-US" sz="4800" b="1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মোঃ</a:t>
            </a:r>
            <a:r>
              <a:rPr lang="en-US" sz="4800" b="1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জাহিদুল</a:t>
            </a:r>
            <a:r>
              <a:rPr lang="en-US" sz="4800" b="1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ইসলাম</a:t>
            </a:r>
            <a:endParaRPr lang="en-US" sz="4800" b="1" dirty="0" smtClean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  <a:p>
            <a:pPr marL="514350" indent="-514350" algn="ctr">
              <a:spcBef>
                <a:spcPts val="0"/>
              </a:spcBef>
              <a:buNone/>
            </a:pPr>
            <a:r>
              <a:rPr lang="en-US" b="1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প্রভাষক</a:t>
            </a:r>
            <a:endParaRPr lang="en-US" b="1" dirty="0" smtClean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  <a:p>
            <a:pPr marL="514350" indent="-514350" algn="ctr">
              <a:spcBef>
                <a:spcPts val="0"/>
              </a:spcBef>
              <a:buNone/>
            </a:pPr>
            <a:r>
              <a:rPr lang="en-US" b="1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নওয়াপাড়া</a:t>
            </a:r>
            <a:r>
              <a:rPr lang="en-US" b="1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মডেল</a:t>
            </a:r>
            <a:r>
              <a:rPr lang="en-US" b="1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কলেজ</a:t>
            </a:r>
            <a:endParaRPr lang="en-US" b="1" dirty="0" smtClean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  <a:p>
            <a:pPr marL="514350" indent="-514350" algn="ctr">
              <a:spcBef>
                <a:spcPts val="0"/>
              </a:spcBef>
              <a:buNone/>
            </a:pPr>
            <a:r>
              <a:rPr lang="en-US" b="1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অভযনগর</a:t>
            </a:r>
            <a:r>
              <a:rPr lang="en-US" b="1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যশোর</a:t>
            </a:r>
            <a:endParaRPr lang="en-US" b="1" dirty="0" smtClean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  <a:p>
            <a:endParaRPr lang="en-US" dirty="0"/>
          </a:p>
        </p:txBody>
      </p:sp>
      <p:pic>
        <p:nvPicPr>
          <p:cNvPr id="2050" name="Picture 2" descr="E:\COLLAGE\IMG_00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524000"/>
            <a:ext cx="3962400" cy="4800600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36 0.08267  L 0.108 0.08267  L 0.072 0.16667  L 0.108 0.24933  L 0.036 0.24933  L 0 0.33333  L -0.036 0.24933  L -0.108 0.24933  L -0.072 0.16667  L -0.108 0.08267  L -0.036 0.08267  L 0 0  Z" pathEditMode="relative" ptsTypes="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5 -0.0044 L 0.02726 0.07824 L 0.09948 0.07824 L 0.06354 0.16226 L 0.09948 0.2449 L 0.02726 0.2449 L -0.0085 0.32893 L -0.04444 0.2449 L -0.11649 0.2449 L -0.08055 0.16226 L -0.11649 0.07824 L -0.04444 0.07824 L -0.0085 -0.0044 Z " pathEditMode="relative" rAng="0" ptsTypes="FFFFFFFFFFFFF">
                                      <p:cBhvr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36 0.08267  L 0.108 0.08267  L 0.072 0.16667  L 0.108 0.24933  L 0.036 0.24933  L 0 0.33333  L -0.036 0.24933  L -0.108 0.24933  L -0.072 0.16667  L -0.108 0.08267  L -0.036 0.08267  L 0 0  Z" pathEditMode="relative" ptsTypes="">
                                      <p:cBhvr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36 0.08267  L 0.108 0.08267  L 0.072 0.16667  L 0.108 0.24933  L 0.036 0.24933  L 0 0.33333  L -0.036 0.24933  L -0.108 0.24933  L -0.072 0.16667  L -0.108 0.08267  L -0.036 0.08267  L 0 0  Z" pathEditMode="relative" ptsTypes="">
                                      <p:cBhvr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58200" cy="1371600"/>
          </a:xfrm>
        </p:spPr>
        <p:txBody>
          <a:bodyPr>
            <a:noAutofit/>
          </a:bodyPr>
          <a:lstStyle/>
          <a:p>
            <a:r>
              <a:rPr lang="en-US" sz="8000" dirty="0" err="1" smtClean="0">
                <a:latin typeface="SutonnyOMJ" pitchFamily="2" charset="0"/>
                <a:cs typeface="SutonnyOMJ" pitchFamily="2" charset="0"/>
              </a:rPr>
              <a:t>কৃষি</a:t>
            </a:r>
            <a:r>
              <a:rPr lang="en-US" sz="8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8000" dirty="0" err="1" smtClean="0">
                <a:latin typeface="SutonnyOMJ" pitchFamily="2" charset="0"/>
                <a:cs typeface="SutonnyOMJ" pitchFamily="2" charset="0"/>
              </a:rPr>
              <a:t>সেবা</a:t>
            </a:r>
            <a:r>
              <a:rPr lang="en-US" sz="8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8000" dirty="0" err="1" smtClean="0">
                <a:latin typeface="SutonnyOMJ" pitchFamily="2" charset="0"/>
                <a:cs typeface="SutonnyOMJ" pitchFamily="2" charset="0"/>
              </a:rPr>
              <a:t>প্রাপ্তির</a:t>
            </a:r>
            <a:r>
              <a:rPr lang="en-US" sz="8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8000" dirty="0" err="1" smtClean="0">
                <a:latin typeface="SutonnyOMJ" pitchFamily="2" charset="0"/>
                <a:cs typeface="SutonnyOMJ" pitchFamily="2" charset="0"/>
              </a:rPr>
              <a:t>উৎস</a:t>
            </a:r>
            <a:endParaRPr lang="en-US" sz="8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latin typeface="SutonnyOMJ" pitchFamily="2" charset="0"/>
                <a:cs typeface="SutonnyOMJ" pitchFamily="2" charset="0"/>
              </a:rPr>
              <a:t>১.অভিজ্ঞ </a:t>
            </a:r>
            <a:r>
              <a:rPr lang="en-US" sz="6000" dirty="0" err="1" smtClean="0">
                <a:latin typeface="SutonnyOMJ" pitchFamily="2" charset="0"/>
                <a:cs typeface="SutonnyOMJ" pitchFamily="2" charset="0"/>
              </a:rPr>
              <a:t>কৃষক</a:t>
            </a:r>
            <a:endParaRPr lang="en-US" sz="6000" dirty="0" smtClean="0">
              <a:latin typeface="SutonnyOMJ" pitchFamily="2" charset="0"/>
              <a:cs typeface="SutonnyOMJ" pitchFamily="2" charset="0"/>
            </a:endParaRPr>
          </a:p>
          <a:p>
            <a:r>
              <a:rPr lang="en-US" sz="6000" dirty="0" smtClean="0">
                <a:latin typeface="SutonnyOMJ" pitchFamily="2" charset="0"/>
                <a:cs typeface="SutonnyOMJ" pitchFamily="2" charset="0"/>
              </a:rPr>
              <a:t>২.কৃষক </a:t>
            </a:r>
            <a:r>
              <a:rPr lang="en-US" sz="6000" dirty="0" err="1" smtClean="0">
                <a:latin typeface="SutonnyOMJ" pitchFamily="2" charset="0"/>
                <a:cs typeface="SutonnyOMJ" pitchFamily="2" charset="0"/>
              </a:rPr>
              <a:t>মাঠ</a:t>
            </a:r>
            <a:endParaRPr lang="en-US" sz="6000" dirty="0" smtClean="0">
              <a:latin typeface="SutonnyOMJ" pitchFamily="2" charset="0"/>
              <a:cs typeface="SutonnyOMJ" pitchFamily="2" charset="0"/>
            </a:endParaRPr>
          </a:p>
          <a:p>
            <a:r>
              <a:rPr lang="en-US" sz="6000" dirty="0" smtClean="0">
                <a:latin typeface="SutonnyOMJ" pitchFamily="2" charset="0"/>
                <a:cs typeface="SutonnyOMJ" pitchFamily="2" charset="0"/>
              </a:rPr>
              <a:t>৩.উঠোন </a:t>
            </a:r>
            <a:r>
              <a:rPr lang="en-US" sz="6000" dirty="0" err="1" smtClean="0">
                <a:latin typeface="SutonnyOMJ" pitchFamily="2" charset="0"/>
                <a:cs typeface="SutonnyOMJ" pitchFamily="2" charset="0"/>
              </a:rPr>
              <a:t>বৈঠক</a:t>
            </a:r>
            <a:endParaRPr lang="en-US" sz="6000" dirty="0" smtClean="0">
              <a:latin typeface="SutonnyOMJ" pitchFamily="2" charset="0"/>
              <a:cs typeface="SutonnyOMJ" pitchFamily="2" charset="0"/>
            </a:endParaRPr>
          </a:p>
          <a:p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৪.কৃষি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উচ্চ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শিক্ষা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ও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গবেষণা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প্রতিষ্ঠান</a:t>
            </a:r>
            <a:endParaRPr lang="en-US" sz="5400" dirty="0" smtClean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851648" cy="1524000"/>
          </a:xfrm>
        </p:spPr>
        <p:txBody>
          <a:bodyPr>
            <a:noAutofit/>
          </a:bodyPr>
          <a:lstStyle/>
          <a:p>
            <a:r>
              <a:rPr lang="en-US" sz="8800" dirty="0" err="1" smtClean="0">
                <a:latin typeface="SutonnyOMJ" pitchFamily="2" charset="0"/>
                <a:cs typeface="SutonnyOMJ" pitchFamily="2" charset="0"/>
              </a:rPr>
              <a:t>কৃষি</a:t>
            </a:r>
            <a:r>
              <a:rPr lang="en-US" sz="8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8800" dirty="0" err="1" smtClean="0">
                <a:latin typeface="SutonnyOMJ" pitchFamily="2" charset="0"/>
                <a:cs typeface="SutonnyOMJ" pitchFamily="2" charset="0"/>
              </a:rPr>
              <a:t>সেবা</a:t>
            </a:r>
            <a:r>
              <a:rPr lang="en-US" sz="8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8800" dirty="0" err="1" smtClean="0">
                <a:latin typeface="SutonnyOMJ" pitchFamily="2" charset="0"/>
                <a:cs typeface="SutonnyOMJ" pitchFamily="2" charset="0"/>
              </a:rPr>
              <a:t>প্রাপ্তির</a:t>
            </a:r>
            <a:r>
              <a:rPr lang="en-US" sz="8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8800" dirty="0" err="1" smtClean="0">
                <a:latin typeface="SutonnyOMJ" pitchFamily="2" charset="0"/>
                <a:cs typeface="SutonnyOMJ" pitchFamily="2" charset="0"/>
              </a:rPr>
              <a:t>উৎস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76400"/>
            <a:ext cx="7702296" cy="5181600"/>
          </a:xfrm>
        </p:spPr>
        <p:txBody>
          <a:bodyPr>
            <a:normAutofit/>
          </a:bodyPr>
          <a:lstStyle/>
          <a:p>
            <a:pPr algn="l"/>
            <a:r>
              <a:rPr lang="en-US" sz="7200" dirty="0" smtClean="0">
                <a:latin typeface="SutonnyOMJ" pitchFamily="2" charset="0"/>
                <a:cs typeface="SutonnyOMJ" pitchFamily="2" charset="0"/>
              </a:rPr>
              <a:t>৫.কৃষি </a:t>
            </a:r>
            <a:r>
              <a:rPr lang="en-US" sz="7200" dirty="0" err="1" smtClean="0">
                <a:latin typeface="SutonnyOMJ" pitchFamily="2" charset="0"/>
                <a:cs typeface="SutonnyOMJ" pitchFamily="2" charset="0"/>
              </a:rPr>
              <a:t>তথ্য</a:t>
            </a:r>
            <a:r>
              <a:rPr lang="en-US" sz="72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7200" dirty="0" err="1" smtClean="0">
                <a:latin typeface="SutonnyOMJ" pitchFamily="2" charset="0"/>
                <a:cs typeface="SutonnyOMJ" pitchFamily="2" charset="0"/>
              </a:rPr>
              <a:t>সাভির্স</a:t>
            </a:r>
            <a:endParaRPr lang="en-US" sz="7200" dirty="0" smtClean="0">
              <a:latin typeface="SutonnyOMJ" pitchFamily="2" charset="0"/>
              <a:cs typeface="SutonnyOMJ" pitchFamily="2" charset="0"/>
            </a:endParaRPr>
          </a:p>
          <a:p>
            <a:pPr algn="l"/>
            <a:r>
              <a:rPr lang="en-US" sz="7200" dirty="0" smtClean="0">
                <a:latin typeface="SutonnyOMJ" pitchFamily="2" charset="0"/>
                <a:cs typeface="SutonnyOMJ" pitchFamily="2" charset="0"/>
              </a:rPr>
              <a:t>৬.কৃষি </a:t>
            </a:r>
            <a:r>
              <a:rPr lang="en-US" sz="7200" dirty="0" err="1" smtClean="0">
                <a:latin typeface="SutonnyOMJ" pitchFamily="2" charset="0"/>
                <a:cs typeface="SutonnyOMJ" pitchFamily="2" charset="0"/>
              </a:rPr>
              <a:t>উপকরণ</a:t>
            </a:r>
            <a:endParaRPr lang="en-US" sz="7200" dirty="0" smtClean="0">
              <a:latin typeface="SutonnyOMJ" pitchFamily="2" charset="0"/>
              <a:cs typeface="SutonnyOMJ" pitchFamily="2" charset="0"/>
            </a:endParaRPr>
          </a:p>
          <a:p>
            <a:pPr algn="l"/>
            <a:r>
              <a:rPr lang="en-US" sz="7200" dirty="0" smtClean="0">
                <a:latin typeface="SutonnyOMJ" pitchFamily="2" charset="0"/>
                <a:cs typeface="SutonnyOMJ" pitchFamily="2" charset="0"/>
              </a:rPr>
              <a:t>৭.এ </a:t>
            </a:r>
            <a:r>
              <a:rPr lang="en-US" sz="7200" dirty="0" err="1" smtClean="0">
                <a:latin typeface="SutonnyOMJ" pitchFamily="2" charset="0"/>
                <a:cs typeface="SutonnyOMJ" pitchFamily="2" charset="0"/>
              </a:rPr>
              <a:t>জি</a:t>
            </a:r>
            <a:r>
              <a:rPr lang="en-US" sz="7200" dirty="0" smtClean="0">
                <a:latin typeface="SutonnyOMJ" pitchFamily="2" charset="0"/>
                <a:cs typeface="SutonnyOMJ" pitchFamily="2" charset="0"/>
              </a:rPr>
              <a:t> ও</a:t>
            </a:r>
          </a:p>
          <a:p>
            <a:pPr algn="l"/>
            <a:r>
              <a:rPr lang="en-US" sz="7200" dirty="0" smtClean="0">
                <a:latin typeface="SutonnyOMJ" pitchFamily="2" charset="0"/>
                <a:cs typeface="SutonnyOMJ" pitchFamily="2" charset="0"/>
              </a:rPr>
              <a:t>৮.ইন্টারনেট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28600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বাংলাদেশের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কৃষির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তথ্য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ও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সেবা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প্রাপ্তির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উৎস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br>
              <a:rPr lang="en-US" sz="4000" dirty="0" smtClean="0">
                <a:latin typeface="SutonnyOMJ" pitchFamily="2" charset="0"/>
                <a:cs typeface="SutonnyOMJ" pitchFamily="2" charset="0"/>
              </a:rPr>
            </a:b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১.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অভিজ্ঞ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কৃষক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410200"/>
            <a:ext cx="7467600" cy="1066800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কৃষেকর</a:t>
            </a:r>
            <a:r>
              <a:rPr lang="en-US" b="1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কৃষিকাজের</a:t>
            </a:r>
            <a:r>
              <a:rPr lang="en-US" b="1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বাস্তব</a:t>
            </a:r>
            <a:r>
              <a:rPr lang="en-US" b="1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অভিজ্ঞতা</a:t>
            </a:r>
            <a:r>
              <a:rPr lang="en-US" b="1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ও </a:t>
            </a:r>
            <a:r>
              <a:rPr lang="en-US" b="1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জ্ঞান</a:t>
            </a:r>
            <a:r>
              <a:rPr lang="en-US" b="1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যুগ</a:t>
            </a:r>
            <a:r>
              <a:rPr lang="en-US" b="1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যুগ</a:t>
            </a:r>
            <a:r>
              <a:rPr lang="en-US" b="1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ধরে</a:t>
            </a:r>
            <a:r>
              <a:rPr lang="en-US" b="1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বংশ</a:t>
            </a:r>
            <a:r>
              <a:rPr lang="en-US" b="1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পরম্পরায়</a:t>
            </a:r>
            <a:r>
              <a:rPr lang="en-US" b="1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হস্তান্তরিত</a:t>
            </a:r>
            <a:r>
              <a:rPr lang="en-US" b="1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হয়ে</a:t>
            </a:r>
            <a:r>
              <a:rPr lang="en-US" b="1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বতর্মান</a:t>
            </a:r>
            <a:r>
              <a:rPr lang="en-US" b="1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পযর্ন্ত</a:t>
            </a:r>
            <a:r>
              <a:rPr lang="en-US" b="1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এসেছে</a:t>
            </a:r>
            <a:r>
              <a:rPr lang="en-US" b="1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।</a:t>
            </a:r>
          </a:p>
          <a:p>
            <a:endParaRPr lang="en-US" dirty="0"/>
          </a:p>
        </p:txBody>
      </p:sp>
      <p:pic>
        <p:nvPicPr>
          <p:cNvPr id="4" name="Picture 2" descr="C:\Users\F.MCOMPUTER\Desktop\ict\images-118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752600"/>
            <a:ext cx="5181600" cy="3366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381000"/>
            <a:ext cx="3124200" cy="765175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২. </a:t>
            </a:r>
            <a:r>
              <a:rPr lang="en-US" sz="4400" dirty="0" err="1" smtClean="0">
                <a:latin typeface="SutonnyOMJ" pitchFamily="2" charset="0"/>
                <a:cs typeface="SutonnyOMJ" pitchFamily="2" charset="0"/>
              </a:rPr>
              <a:t>কৃষক</a:t>
            </a:r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 smtClean="0">
                <a:latin typeface="SutonnyOMJ" pitchFamily="2" charset="0"/>
                <a:cs typeface="SutonnyOMJ" pitchFamily="2" charset="0"/>
              </a:rPr>
              <a:t>মাঠ</a:t>
            </a:r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 smtClean="0">
                <a:latin typeface="SutonnyOMJ" pitchFamily="2" charset="0"/>
                <a:cs typeface="SutonnyOMJ" pitchFamily="2" charset="0"/>
              </a:rPr>
              <a:t>স্কুল</a:t>
            </a:r>
            <a:endParaRPr lang="en-US" sz="44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791200"/>
            <a:ext cx="6400800" cy="762000"/>
          </a:xfrm>
        </p:spPr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কৃষি</a:t>
            </a:r>
            <a:r>
              <a:rPr lang="en-US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বিষয়ে</a:t>
            </a:r>
            <a:r>
              <a:rPr lang="en-US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প্রশিক্ষণ</a:t>
            </a:r>
            <a:r>
              <a:rPr lang="en-US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দেওয়ার</a:t>
            </a:r>
            <a:r>
              <a:rPr lang="en-US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একটি</a:t>
            </a:r>
            <a:r>
              <a:rPr lang="en-US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কেন্দ্র</a:t>
            </a:r>
            <a:endParaRPr lang="en-US" dirty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1026" name="Picture 2" descr="C:\Users\F.MCOMPUTER\Desktop\ict\images-32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447800"/>
            <a:ext cx="4572000" cy="342265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7 C 0.00052 -0.0044 -0.00087 -0.01018 0.00156 -0.01342 C 0.00486 -0.01782 0.01059 -0.01759 0.01493 -0.01991 C 0.03437 -0.02986 0.03663 -0.03102 0.05833 -0.03565 C 0.07812 -0.04884 0.09114 -0.05231 0.11163 -0.05995 C 0.13107 -0.05486 0.15139 -0.0537 0.16996 -0.04444 C 0.17778 -0.04051 0.21892 0.01644 0.21996 0.01783 C 0.2342 0.03681 0.22864 0.02847 0.2467 0.05996 C 0.24965 0.06505 0.25503 0.07547 0.25503 0.07547 C 0.25851 0.10023 0.25399 0.0757 0.25989 0.09329 C 0.26128 0.09769 0.26337 0.10672 0.26337 0.10672 C 0.2625 0.21736 0.31267 0.3456 0.23489 0.31343 C 0.22969 0.30625 0.22535 0.30324 0.21823 0.3 C 0.19236 0.27361 0.20694 0.3081 0.20833 0.36667 C 0.20816 0.38264 0.22257 0.50301 0.19323 0.54005 C 0.18854 0.55255 0.18194 0.55903 0.17326 0.56667 C 0.16545 0.58264 0.17569 0.56412 0.16337 0.57778 C 0.1618 0.5794 0.16128 0.58264 0.15989 0.58449 C 0.15399 0.59236 0.14757 0.59815 0.13993 0.60232 C 0.12239 0.63658 0.08246 0.62408 0.05503 0.62662 C 0.02882 0.63982 -0.00851 0.64028 -0.03663 0.64213 C -0.06302 0.65556 -0.0507 0.65209 -0.07344 0.65556 C -0.09393 0.6632 -0.08559 0.66042 -0.09844 0.66435 C -0.13281 0.66366 -0.16736 0.66366 -0.20174 0.66227 C -0.21337 0.66181 -0.22587 0.65139 -0.23663 0.64676 C -0.2441 0.64352 -0.25226 0.64514 -0.26007 0.64445 C -0.27101 0.63611 -0.27899 0.63658 -0.29011 0.63102 C -0.34132 0.60533 -0.4007 0.61806 -0.45504 0.61551 C -0.45834 0.61482 -0.46215 0.61574 -0.46511 0.61343 C -0.46962 0.61019 -0.47136 0.60255 -0.475 0.59769 C -0.47778 0.57709 -0.47813 0.56968 -0.48837 0.55324 C -0.4875 0.49213 -0.49219 0.41204 -0.475 0.35116 C -0.46979 0.31435 -0.48004 0.3831 -0.46667 0.31551 C -0.46268 0.29537 -0.46389 0.27014 -0.45677 0.25116 C -0.45625 0.23935 -0.45643 0.22732 -0.45504 0.21551 C -0.45417 0.20857 -0.45104 0.20255 -0.45 0.1956 C -0.44757 0.17871 -0.4474 0.16134 -0.44497 0.14445 C -0.44254 0.11181 -0.44167 0.10417 -0.43663 0.07778 C -0.43524 0.07037 -0.43559 0.0625 -0.43334 0.05556 C -0.42917 0.04306 -0.41389 0.0419 -0.40504 0.04005 C -0.38785 0.03264 -0.36962 0.02338 -0.35174 0.01991 C -0.33299 0.01088 -0.31632 0.00463 -0.2967 0.00232 C -0.28629 -0.00139 -0.29236 3.7037E-7 -0.2783 3.7037E-7 " pathEditMode="relative" ptsTypes="ffffffffffffffffffffffffffffffffffffffffffA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04 0.08933  C -0.049 0.108  -0.054 0.136  -0.054 0.16533  C -0.054 0.19867  -0.049 0.22533  -0.04 0.244  L 0 0.33333  E" pathEditMode="relative" ptsTypes="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381000"/>
            <a:ext cx="54102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SutonnyOMJ" pitchFamily="2" charset="0"/>
                <a:cs typeface="SutonnyOMJ" pitchFamily="2" charset="0"/>
              </a:rPr>
              <a:t>৩.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কৃষক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সভা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/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উঠোন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বৈঠক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কৃষি</a:t>
            </a:r>
            <a:r>
              <a:rPr lang="en-US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অধিদপ্তরের</a:t>
            </a:r>
            <a:r>
              <a:rPr lang="en-US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নিয়ন্ত্রণাধীন</a:t>
            </a:r>
            <a:r>
              <a:rPr lang="en-US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উপজেলা</a:t>
            </a:r>
            <a:r>
              <a:rPr lang="en-US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কৃষি</a:t>
            </a:r>
            <a:r>
              <a:rPr lang="en-US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অফিস</a:t>
            </a:r>
            <a:r>
              <a:rPr lang="en-US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মাঝে</a:t>
            </a:r>
            <a:r>
              <a:rPr lang="en-US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মাঝে</a:t>
            </a:r>
            <a:r>
              <a:rPr lang="en-US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কৃষকদের</a:t>
            </a:r>
            <a:r>
              <a:rPr lang="en-US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নিয়ে</a:t>
            </a:r>
            <a:r>
              <a:rPr lang="en-US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যে</a:t>
            </a:r>
            <a:r>
              <a:rPr lang="en-US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সভা</a:t>
            </a:r>
            <a:r>
              <a:rPr lang="en-US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করে</a:t>
            </a:r>
            <a:endParaRPr lang="en-US" dirty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2050" name="Picture 2" descr="C:\Users\F.MCOMPUTER\Desktop\ict\images-3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1" y="2057400"/>
            <a:ext cx="4800600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0.288  L -0.125 0.288  L 0 0  Z" pathEditMode="relative" ptsTypes="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0"/>
            <a:ext cx="6781800" cy="1162050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৪.কৃষি </a:t>
            </a:r>
            <a:r>
              <a:rPr lang="en-US" sz="4400" dirty="0" err="1" smtClean="0">
                <a:latin typeface="SutonnyOMJ" pitchFamily="2" charset="0"/>
                <a:cs typeface="SutonnyOMJ" pitchFamily="2" charset="0"/>
              </a:rPr>
              <a:t>উচ্চ</a:t>
            </a:r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 smtClean="0">
                <a:latin typeface="SutonnyOMJ" pitchFamily="2" charset="0"/>
                <a:cs typeface="SutonnyOMJ" pitchFamily="2" charset="0"/>
              </a:rPr>
              <a:t>শিক্ষা</a:t>
            </a:r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 ও </a:t>
            </a:r>
            <a:r>
              <a:rPr lang="en-US" sz="4400" dirty="0" err="1" smtClean="0">
                <a:latin typeface="SutonnyOMJ" pitchFamily="2" charset="0"/>
                <a:cs typeface="SutonnyOMJ" pitchFamily="2" charset="0"/>
              </a:rPr>
              <a:t>গবেষণা</a:t>
            </a:r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 smtClean="0">
                <a:latin typeface="SutonnyOMJ" pitchFamily="2" charset="0"/>
                <a:cs typeface="SutonnyOMJ" pitchFamily="2" charset="0"/>
              </a:rPr>
              <a:t>প্রতিষ্ঠান</a:t>
            </a:r>
            <a:endParaRPr lang="en-US" sz="44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ক) </a:t>
            </a:r>
            <a:r>
              <a:rPr lang="en-US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ডিপ্লোমা</a:t>
            </a:r>
            <a:r>
              <a:rPr lang="en-US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সনদ</a:t>
            </a:r>
            <a:r>
              <a:rPr lang="en-US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- 1) ATI</a:t>
            </a:r>
          </a:p>
          <a:p>
            <a:r>
              <a:rPr lang="en-US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2)VTI</a:t>
            </a:r>
          </a:p>
          <a:p>
            <a:r>
              <a:rPr lang="en-US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3)LTI</a:t>
            </a:r>
          </a:p>
        </p:txBody>
      </p:sp>
      <p:pic>
        <p:nvPicPr>
          <p:cNvPr id="3074" name="Picture 2" descr="C:\Users\F.MCOMPUTER\Desktop\bau\images-31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0388" y="1219200"/>
            <a:ext cx="5789612" cy="358140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1"/>
          </a:xfrm>
        </p:spPr>
        <p:txBody>
          <a:bodyPr>
            <a:noAutofit/>
          </a:bodyPr>
          <a:lstStyle/>
          <a:p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কৃষি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উচ্চ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শিক্ষা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ও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গবেষণা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প্রতিষ্ঠান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6324600"/>
            <a:ext cx="6400800" cy="533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খ) </a:t>
            </a:r>
            <a:r>
              <a:rPr lang="en-US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স্নাতক</a:t>
            </a:r>
            <a:r>
              <a:rPr lang="en-US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ডিগ্রি</a:t>
            </a:r>
            <a:r>
              <a:rPr lang="en-US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প্রদানকারী</a:t>
            </a:r>
            <a:r>
              <a:rPr lang="en-US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প্রতিষ্ঠান</a:t>
            </a:r>
            <a:endParaRPr lang="en-US" dirty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098" name="Picture 2" descr="C:\Users\F.MCOMPUTER\Desktop\bau\images-408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371600"/>
            <a:ext cx="6400800" cy="4114800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</TotalTime>
  <Words>149</Words>
  <Application>Microsoft Office PowerPoint</Application>
  <PresentationFormat>On-screen Show (4:3)</PresentationFormat>
  <Paragraphs>32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Constantia</vt:lpstr>
      <vt:lpstr>SutonnyOMJ</vt:lpstr>
      <vt:lpstr>Wingdings 2</vt:lpstr>
      <vt:lpstr>Flow</vt:lpstr>
      <vt:lpstr>স্বাগতম</vt:lpstr>
      <vt:lpstr>PowerPoint Presentation</vt:lpstr>
      <vt:lpstr>কৃষি সেবা প্রাপ্তির উৎস</vt:lpstr>
      <vt:lpstr>কৃষি সেবা প্রাপ্তির উৎস</vt:lpstr>
      <vt:lpstr>বাংলাদেশের কৃষির তথ্য ও সেবা প্রাপ্তির উৎস  ১. অভিজ্ঞ কৃষক</vt:lpstr>
      <vt:lpstr>২. কৃষক মাঠ স্কুল</vt:lpstr>
      <vt:lpstr>৩. কৃষক সভা /উঠোন বৈঠক</vt:lpstr>
      <vt:lpstr>৪.কৃষি উচ্চ শিক্ষা ও গবেষণা প্রতিষ্ঠান</vt:lpstr>
      <vt:lpstr>কৃষি উচ্চ শিক্ষা ও গবেষণা প্রতিষ্ঠান</vt:lpstr>
      <vt:lpstr>কৃষি উচ্চ শিক্ষা ও গবেষণা প্রতিষ্ঠান</vt:lpstr>
      <vt:lpstr>কৃষি উচ্চ শিক্ষা ও গবেষণা প্রতিষ্ঠান</vt:lpstr>
      <vt:lpstr>ধন্যবাদ সবাইকে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অভিজ্ঞ কৃষক</dc:title>
  <dc:creator>F.MCOMPUTER</dc:creator>
  <cp:lastModifiedBy>F.MCOMPUTER</cp:lastModifiedBy>
  <cp:revision>17</cp:revision>
  <dcterms:created xsi:type="dcterms:W3CDTF">2017-07-16T05:50:45Z</dcterms:created>
  <dcterms:modified xsi:type="dcterms:W3CDTF">2019-10-26T15:01:52Z</dcterms:modified>
</cp:coreProperties>
</file>